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7A7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2940-7D39-4459-8C29-61560DA9A4B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08C0-E7EE-44EA-AA1E-D16C8E562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551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7F4F5-FD90-4684-BA8A-2A6873A23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5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CE294-6990-489B-8BED-1EBBCA167056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98871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4DFC4-B62E-4B8A-A0A5-CABF075C6FF6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0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3345-8387-4E85-BCAA-E002C347A040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60626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668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11200" y="1600200"/>
            <a:ext cx="10668000" cy="4572000"/>
          </a:xfrm>
        </p:spPr>
        <p:txBody>
          <a:bodyPr/>
          <a:lstStyle/>
          <a:p>
            <a:pPr lvl="0"/>
            <a:endParaRPr lang="sr-Latn-CS" noProof="0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AD5B-F753-4DFF-8C3F-1119C43C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74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FF6DA-9E4B-472D-90E7-9EBD1F9018E4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4131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C6D8C-4ED3-4CB5-AF16-F27F6AE7C24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25222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8E63D-F4A0-43C4-81C0-E44E8248F47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8823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6E18-1D0A-44CD-81FD-61636D164DEB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7491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ACA01-D6E0-4D10-AB96-1A5D9A0EFB96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3086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D419D-3B2F-49AF-8A5E-8E46786387E9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976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60C40-6501-4831-AEEB-7B08FE86B132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26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F2AA-3D91-4C01-8CC5-CAD9B4AD079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267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C093AD10-F006-43FB-A4A4-61DE1239C3F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211" y="972038"/>
            <a:ext cx="11315876" cy="1143000"/>
          </a:xfrm>
        </p:spPr>
        <p:txBody>
          <a:bodyPr/>
          <a:lstStyle/>
          <a:p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ДРУШТВО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И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ДРЖАВА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СРБИЈИ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У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ДОБА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НЕМАЊИЋА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149" y="5313475"/>
            <a:ext cx="11710492" cy="1489166"/>
            <a:chOff x="268149" y="5313475"/>
            <a:chExt cx="11710492" cy="1489166"/>
          </a:xfrm>
        </p:grpSpPr>
        <p:sp>
          <p:nvSpPr>
            <p:cNvPr id="3" name="Right Arrow 2"/>
            <p:cNvSpPr/>
            <p:nvPr/>
          </p:nvSpPr>
          <p:spPr>
            <a:xfrm>
              <a:off x="8908149" y="5313475"/>
              <a:ext cx="3070492" cy="14891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48149" y="567612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149" y="569229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8149" y="5692298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</a:t>
              </a:r>
              <a:r>
                <a:rPr lang="en-US" sz="2400" dirty="0"/>
                <a:t>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85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83783" y="5865539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73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537278" y="3734323"/>
            <a:ext cx="54413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Бојан Растовац, наставник историје</a:t>
            </a:r>
          </a:p>
          <a:p>
            <a:r>
              <a:rPr lang="sr-Cyrl-RS" sz="2400" dirty="0" smtClean="0"/>
              <a:t>ЈУ ОШ „Младен Стојановић“</a:t>
            </a:r>
          </a:p>
          <a:p>
            <a:r>
              <a:rPr lang="sr-Cyrl-RS" sz="2400" dirty="0" smtClean="0"/>
              <a:t>Лакташи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1278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sz="3200" b="1" dirty="0" smtClean="0"/>
              <a:t>1. Како </a:t>
            </a:r>
            <a:r>
              <a:rPr lang="sr-Cyrl-RS" sz="3200" b="1" dirty="0"/>
              <a:t>се према Душановом законику дијелило друштво у средњовјековној Србији?</a:t>
            </a:r>
            <a:r>
              <a:rPr lang="sr-Cyrl-RS" sz="3200" dirty="0"/>
              <a:t> 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4367284" y="1542197"/>
            <a:ext cx="3220871" cy="12146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2400" b="1" dirty="0" smtClean="0">
                <a:ln/>
                <a:solidFill>
                  <a:schemeClr val="accent4"/>
                </a:solidFill>
              </a:rPr>
              <a:t>ВЛАСТЕЛА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8669" y="2756848"/>
            <a:ext cx="4205785" cy="1214651"/>
          </a:xfrm>
          <a:prstGeom prst="roundRect">
            <a:avLst/>
          </a:prstGeom>
          <a:solidFill>
            <a:srgbClr val="F9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2400" b="1" dirty="0" smtClean="0">
                <a:ln/>
                <a:solidFill>
                  <a:schemeClr val="accent4"/>
                </a:solidFill>
              </a:rPr>
              <a:t>СВЕШТЕНСТВО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4394" y="3971499"/>
            <a:ext cx="5720687" cy="12146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2400" b="1" dirty="0" smtClean="0">
                <a:ln/>
                <a:solidFill>
                  <a:schemeClr val="accent4"/>
                </a:solidFill>
              </a:rPr>
              <a:t>ЗАВИСНО СТАНОВНИШТВО - СЕБРИ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8149" y="5313475"/>
            <a:ext cx="11710492" cy="1489166"/>
            <a:chOff x="268149" y="5313475"/>
            <a:chExt cx="11710492" cy="1489166"/>
          </a:xfrm>
        </p:grpSpPr>
        <p:sp>
          <p:nvSpPr>
            <p:cNvPr id="8" name="Right Arrow 7"/>
            <p:cNvSpPr/>
            <p:nvPr/>
          </p:nvSpPr>
          <p:spPr>
            <a:xfrm>
              <a:off x="8908149" y="5313475"/>
              <a:ext cx="3070492" cy="14891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48149" y="567612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8149" y="569229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28149" y="5692298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</a:t>
              </a:r>
              <a:r>
                <a:rPr lang="en-US" sz="2400" dirty="0"/>
                <a:t>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85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83783" y="5865539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73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950323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sz="3200" b="1" dirty="0" smtClean="0"/>
              <a:t>2. Како </a:t>
            </a:r>
            <a:r>
              <a:rPr lang="sr-Cyrl-RS" sz="3200" b="1" dirty="0"/>
              <a:t>се дијелила властела у средњовјековној Србији?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1487605" y="3739487"/>
            <a:ext cx="3794078" cy="1132764"/>
          </a:xfrm>
          <a:prstGeom prst="roundRect">
            <a:avLst/>
          </a:prstGeom>
          <a:solidFill>
            <a:srgbClr val="F9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ВЕЛМОЖЕ</a:t>
            </a:r>
          </a:p>
          <a:p>
            <a:pPr algn="ctr"/>
            <a:r>
              <a:rPr lang="sr-Cyrl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(крупна властела)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03510" y="1897039"/>
            <a:ext cx="3794078" cy="1842448"/>
            <a:chOff x="4203510" y="1897039"/>
            <a:chExt cx="3794078" cy="1842448"/>
          </a:xfrm>
        </p:grpSpPr>
        <p:sp>
          <p:nvSpPr>
            <p:cNvPr id="4" name="Rounded Rectangle 3"/>
            <p:cNvSpPr/>
            <p:nvPr/>
          </p:nvSpPr>
          <p:spPr>
            <a:xfrm>
              <a:off x="4203510" y="1897039"/>
              <a:ext cx="3794078" cy="113276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ВЛАСТЕЛА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>
              <a:off x="6100549" y="3029803"/>
              <a:ext cx="1078173" cy="709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017827" y="3029803"/>
              <a:ext cx="1078173" cy="709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6914866" y="3739487"/>
            <a:ext cx="3794078" cy="1132764"/>
          </a:xfrm>
          <a:prstGeom prst="roundRect">
            <a:avLst/>
          </a:prstGeom>
          <a:solidFill>
            <a:srgbClr val="F9F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ВЛАСТЕЛИЧИЋИ</a:t>
            </a:r>
          </a:p>
          <a:p>
            <a:pPr algn="ctr"/>
            <a:r>
              <a:rPr lang="sr-Cyrl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(ситна властела)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8149" y="5313475"/>
            <a:ext cx="11710492" cy="1489166"/>
            <a:chOff x="268149" y="5313475"/>
            <a:chExt cx="11710492" cy="1489166"/>
          </a:xfrm>
        </p:grpSpPr>
        <p:sp>
          <p:nvSpPr>
            <p:cNvPr id="13" name="Right Arrow 12"/>
            <p:cNvSpPr/>
            <p:nvPr/>
          </p:nvSpPr>
          <p:spPr>
            <a:xfrm>
              <a:off x="8908149" y="5313475"/>
              <a:ext cx="3070492" cy="14891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48149" y="567612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8149" y="569229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28149" y="5692298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</a:t>
              </a:r>
              <a:r>
                <a:rPr lang="en-US" sz="2400" dirty="0"/>
                <a:t>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85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983783" y="5865539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73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68161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sr-Cyrl-RS" sz="3200" b="1" dirty="0"/>
              <a:t>3</a:t>
            </a:r>
            <a:r>
              <a:rPr lang="sr-Cyrl-RS" sz="3200" b="1" dirty="0" smtClean="0"/>
              <a:t>. </a:t>
            </a:r>
            <a:r>
              <a:rPr lang="sr-Cyrl-R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Који 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 </a:t>
            </a:r>
            <a:r>
              <a:rPr lang="sr-Cyrl-R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слојеви зависног 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становништва најбројнији?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8149" y="5313475"/>
            <a:ext cx="11710492" cy="1489166"/>
            <a:chOff x="268149" y="5313475"/>
            <a:chExt cx="11710492" cy="1489166"/>
          </a:xfrm>
        </p:grpSpPr>
        <p:sp>
          <p:nvSpPr>
            <p:cNvPr id="12" name="Right Arrow 11"/>
            <p:cNvSpPr/>
            <p:nvPr/>
          </p:nvSpPr>
          <p:spPr>
            <a:xfrm>
              <a:off x="8908149" y="5313475"/>
              <a:ext cx="3070492" cy="14891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48149" y="567612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8149" y="569229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28149" y="5692298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</a:t>
              </a:r>
              <a:r>
                <a:rPr lang="en-US" sz="2400" dirty="0"/>
                <a:t>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85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83783" y="5865539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73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4944" y="1433807"/>
            <a:ext cx="3794078" cy="4094908"/>
            <a:chOff x="1564944" y="1433807"/>
            <a:chExt cx="3794078" cy="4094908"/>
          </a:xfrm>
        </p:grpSpPr>
        <p:sp>
          <p:nvSpPr>
            <p:cNvPr id="8" name="Rounded Rectangle 7"/>
            <p:cNvSpPr/>
            <p:nvPr/>
          </p:nvSpPr>
          <p:spPr>
            <a:xfrm>
              <a:off x="1564944" y="1433807"/>
              <a:ext cx="3794078" cy="1132764"/>
            </a:xfrm>
            <a:prstGeom prst="roundRect">
              <a:avLst/>
            </a:prstGeom>
            <a:solidFill>
              <a:srgbClr val="F9F7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меропси</a:t>
              </a:r>
              <a:endParaRPr lang="sr-Cyrl-R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sr-Cyrl-R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(земљорадници)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8328" y="2713983"/>
              <a:ext cx="3307310" cy="28147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468149" y="1433807"/>
            <a:ext cx="3794078" cy="4111374"/>
            <a:chOff x="7468149" y="1433807"/>
            <a:chExt cx="3794078" cy="4111374"/>
          </a:xfrm>
        </p:grpSpPr>
        <p:sp>
          <p:nvSpPr>
            <p:cNvPr id="9" name="Rounded Rectangle 8"/>
            <p:cNvSpPr/>
            <p:nvPr/>
          </p:nvSpPr>
          <p:spPr>
            <a:xfrm>
              <a:off x="7468149" y="1433807"/>
              <a:ext cx="3794078" cy="1132764"/>
            </a:xfrm>
            <a:prstGeom prst="roundRect">
              <a:avLst/>
            </a:prstGeom>
            <a:solidFill>
              <a:srgbClr val="F9F7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власи</a:t>
              </a:r>
              <a:endParaRPr lang="sr-Cyrl-R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sr-Cyrl-R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(сточари)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9724" y="2701329"/>
              <a:ext cx="3510928" cy="2843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50568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lnSpc>
                <a:spcPct val="107000"/>
              </a:lnSpc>
              <a:spcAft>
                <a:spcPts val="800"/>
              </a:spcAft>
            </a:pPr>
            <a:r>
              <a:rPr lang="sr-Cyrl-RS" sz="3200" b="1" dirty="0" smtClean="0"/>
              <a:t>4. </a:t>
            </a:r>
            <a:r>
              <a:rPr lang="sr-Cyrl-R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који начин је била организована државна управа?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98961" y="1119116"/>
            <a:ext cx="3794078" cy="1842448"/>
            <a:chOff x="4203510" y="1897039"/>
            <a:chExt cx="3794078" cy="1842448"/>
          </a:xfrm>
          <a:solidFill>
            <a:srgbClr val="00B0F0"/>
          </a:solidFill>
        </p:grpSpPr>
        <p:sp>
          <p:nvSpPr>
            <p:cNvPr id="6" name="Rounded Rectangle 5"/>
            <p:cNvSpPr/>
            <p:nvPr/>
          </p:nvSpPr>
          <p:spPr>
            <a:xfrm>
              <a:off x="4203510" y="1897039"/>
              <a:ext cx="3794078" cy="113276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ДРЖАВНА УПРАВА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>
              <a:off x="6100549" y="3029803"/>
              <a:ext cx="1078173" cy="70968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017827" y="3029803"/>
              <a:ext cx="1078173" cy="70968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483056" y="2961564"/>
            <a:ext cx="3794078" cy="67225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ЦЕНТРАЛНА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05768" y="2961564"/>
            <a:ext cx="3794078" cy="67225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ЛОКАЛНА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6927" y="3632611"/>
            <a:ext cx="2686335" cy="19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r-Cyrl-R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ВЛАДАР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ДВИРСКИ САВЈЕТ</a:t>
            </a:r>
          </a:p>
          <a:p>
            <a:pPr marL="285750" indent="-285750">
              <a:buFontTx/>
              <a:buChar char="-"/>
            </a:pPr>
            <a:r>
              <a:rPr lang="sr-Cyrl-R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САБОР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359556" y="3649985"/>
            <a:ext cx="2886501" cy="1924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sr-Cyrl-R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ЖУПАН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НАМЈЕСНИК ГРАДА</a:t>
            </a:r>
          </a:p>
          <a:p>
            <a:pPr marL="285750" indent="-285750">
              <a:buFontTx/>
              <a:buChar char="-"/>
            </a:pPr>
            <a:r>
              <a:rPr lang="sr-Cyrl-R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КРАЈИШНИК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9035" y="5368834"/>
            <a:ext cx="11710492" cy="1489166"/>
            <a:chOff x="268149" y="5313475"/>
            <a:chExt cx="11710492" cy="1489166"/>
          </a:xfrm>
        </p:grpSpPr>
        <p:sp>
          <p:nvSpPr>
            <p:cNvPr id="15" name="Right Arrow 14"/>
            <p:cNvSpPr/>
            <p:nvPr/>
          </p:nvSpPr>
          <p:spPr>
            <a:xfrm>
              <a:off x="8908149" y="5313475"/>
              <a:ext cx="3070492" cy="14891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48149" y="567612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8149" y="569229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28149" y="5692298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</a:t>
              </a:r>
              <a:r>
                <a:rPr lang="en-US" sz="2400" dirty="0"/>
                <a:t>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85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983783" y="5865539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73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36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sz="3200" b="1" dirty="0" smtClean="0"/>
              <a:t>5. Размишљај </a:t>
            </a:r>
            <a:r>
              <a:rPr lang="sr-Cyrl-RS" sz="3200" b="1" dirty="0"/>
              <a:t>као </a:t>
            </a:r>
            <a:r>
              <a:rPr lang="sr-Cyrl-RS" sz="3200" b="1" dirty="0" smtClean="0"/>
              <a:t>историчар!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Душанов законик: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RS" dirty="0"/>
              <a:t> </a:t>
            </a:r>
            <a:r>
              <a:rPr lang="sr-Cyrl-RS" dirty="0" smtClean="0"/>
              <a:t>„Члан </a:t>
            </a:r>
            <a:r>
              <a:rPr 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172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 </a:t>
            </a:r>
            <a:r>
              <a:rPr lang="en-US" sz="4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судијама</a:t>
            </a:r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US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судије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суде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законику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пише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законику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суде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страху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царства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</a:t>
            </a: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8149" y="5313475"/>
            <a:ext cx="11710492" cy="1489166"/>
            <a:chOff x="268149" y="5313475"/>
            <a:chExt cx="11710492" cy="1489166"/>
          </a:xfrm>
        </p:grpSpPr>
        <p:sp>
          <p:nvSpPr>
            <p:cNvPr id="5" name="Right Arrow 4"/>
            <p:cNvSpPr/>
            <p:nvPr/>
          </p:nvSpPr>
          <p:spPr>
            <a:xfrm>
              <a:off x="8908149" y="5313475"/>
              <a:ext cx="3070492" cy="148916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8149" y="567612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49" y="569229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28149" y="5692298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</a:t>
              </a:r>
              <a:r>
                <a:rPr lang="en-US" sz="2400" dirty="0"/>
                <a:t>V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85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83783" y="5865539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73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87581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192</Words>
  <Application>Microsoft Office PowerPoint</Application>
  <PresentationFormat>Widescreen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30_Default Design</vt:lpstr>
      <vt:lpstr>ДРУШТВО И ДРЖАВА У СРБИЈИ У ДОБА НЕМАЊИЋА</vt:lpstr>
      <vt:lpstr>1. Како се према Душановом законику дијелило друштво у средњовјековној Србији? </vt:lpstr>
      <vt:lpstr>2. Како се дијелила властела у средњовјековној Србији?</vt:lpstr>
      <vt:lpstr>3. Који су слојеви зависног становништва најбројнији?</vt:lpstr>
      <vt:lpstr>4. На који начин је била организована државна управа?</vt:lpstr>
      <vt:lpstr>5. Размишљај као историчар!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ВЕЛИКЕ СИЛЕ И БАЛКАН</dc:title>
  <dc:creator>Bojan Rastovac</dc:creator>
  <cp:lastModifiedBy>Bojan Rastovac</cp:lastModifiedBy>
  <cp:revision>31</cp:revision>
  <dcterms:created xsi:type="dcterms:W3CDTF">2021-01-27T16:15:37Z</dcterms:created>
  <dcterms:modified xsi:type="dcterms:W3CDTF">2021-02-03T06:46:45Z</dcterms:modified>
</cp:coreProperties>
</file>