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C27FC6-7D65-4D70-819E-06101FAA67A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1AE263-6649-439F-83E8-499F3F13A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1456" y="5085184"/>
            <a:ext cx="6296744" cy="432048"/>
          </a:xfrm>
        </p:spPr>
        <p:txBody>
          <a:bodyPr>
            <a:normAutofit/>
          </a:bodyPr>
          <a:lstStyle/>
          <a:p>
            <a:pPr algn="r"/>
            <a:r>
              <a:rPr lang="sr-Cyrl-BA" sz="2000" dirty="0" smtClean="0">
                <a:latin typeface="Constantia" pitchFamily="18" charset="0"/>
              </a:rPr>
              <a:t>Православна </a:t>
            </a:r>
            <a:r>
              <a:rPr lang="sr-Cyrl-BA" sz="2000" dirty="0" smtClean="0">
                <a:latin typeface="Constantia" pitchFamily="18" charset="0"/>
              </a:rPr>
              <a:t>вјеронаука </a:t>
            </a:r>
            <a:r>
              <a:rPr lang="sr-Cyrl-BA" sz="2000" dirty="0" smtClean="0">
                <a:latin typeface="Constantia" pitchFamily="18" charset="0"/>
              </a:rPr>
              <a:t>9.разред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368896"/>
          </a:xfrm>
        </p:spPr>
        <p:txBody>
          <a:bodyPr>
            <a:normAutofit/>
          </a:bodyPr>
          <a:lstStyle/>
          <a:p>
            <a:r>
              <a:rPr lang="sr-Cyrl-BA" sz="3600" dirty="0" smtClean="0"/>
              <a:t>ПРОБЛЕМ  ЕГОИЗМА  </a:t>
            </a:r>
            <a:br>
              <a:rPr lang="sr-Cyrl-BA" sz="3600" dirty="0" smtClean="0"/>
            </a:br>
            <a:r>
              <a:rPr lang="sr-Cyrl-BA" sz="3600" dirty="0" smtClean="0"/>
              <a:t>И ЊЕГОВО ПРЕВАЗИЛАЖЕЊЕ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808820"/>
            <a:ext cx="4032448" cy="4356484"/>
          </a:xfrm>
        </p:spPr>
        <p:txBody>
          <a:bodyPr>
            <a:normAutofit fontScale="92500"/>
          </a:bodyPr>
          <a:lstStyle/>
          <a:p>
            <a:r>
              <a:rPr lang="sr-Cyrl-BA" sz="2400" dirty="0" smtClean="0">
                <a:latin typeface="Constantia" pitchFamily="18" charset="0"/>
              </a:rPr>
              <a:t>Кроз  цијелу историју рода људског човјек је био стваралац различитих идеја и жеља. </a:t>
            </a:r>
          </a:p>
          <a:p>
            <a:r>
              <a:rPr lang="sr-Cyrl-BA" sz="2400" dirty="0" smtClean="0">
                <a:latin typeface="Constantia" pitchFamily="18" charset="0"/>
              </a:rPr>
              <a:t>У жељи да угоди себи, пакостио је другима, те у основи те себичности треба да разумијемо и гријех егоизма или гордости.</a:t>
            </a:r>
          </a:p>
          <a:p>
            <a:r>
              <a:rPr lang="sr-Cyrl-BA" sz="2400" dirty="0" smtClean="0">
                <a:latin typeface="Constantia" pitchFamily="18" charset="0"/>
              </a:rPr>
              <a:t>Егоизам је стање превелике самоважности и уздизања себе.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8024" y="2004256"/>
            <a:ext cx="3816424" cy="3569568"/>
          </a:xfrm>
        </p:spPr>
        <p:txBody>
          <a:bodyPr>
            <a:normAutofit fontScale="92500"/>
          </a:bodyPr>
          <a:lstStyle/>
          <a:p>
            <a:r>
              <a:rPr lang="sr-Cyrl-BA" sz="2400" dirty="0" smtClean="0">
                <a:latin typeface="Constantia" pitchFamily="18" charset="0"/>
              </a:rPr>
              <a:t>То је тежња појединца да све ствари усмјерава ка себи, поимајући себе као центар свијета, своје ја као </a:t>
            </a:r>
            <a:r>
              <a:rPr lang="sr-Cyrl-BA" sz="2400" dirty="0" smtClean="0">
                <a:latin typeface="Constantia" pitchFamily="18" charset="0"/>
              </a:rPr>
              <a:t>једину </a:t>
            </a:r>
            <a:r>
              <a:rPr lang="sr-Cyrl-BA" sz="2400" dirty="0" smtClean="0">
                <a:latin typeface="Constantia" pitchFamily="18" charset="0"/>
              </a:rPr>
              <a:t>стварност </a:t>
            </a:r>
            <a:r>
              <a:rPr lang="sr-Cyrl-BA" sz="2400" dirty="0" smtClean="0">
                <a:latin typeface="Constantia" pitchFamily="18" charset="0"/>
              </a:rPr>
              <a:t>и </a:t>
            </a:r>
            <a:r>
              <a:rPr lang="sr-Cyrl-BA" sz="2400" dirty="0" smtClean="0">
                <a:latin typeface="Constantia" pitchFamily="18" charset="0"/>
              </a:rPr>
              <a:t>све остало у односу на себе. </a:t>
            </a:r>
          </a:p>
          <a:p>
            <a:r>
              <a:rPr lang="sr-Cyrl-BA" sz="2400" dirty="0" smtClean="0">
                <a:latin typeface="Constantia" pitchFamily="18" charset="0"/>
              </a:rPr>
              <a:t>Егоистичан човјек жели изнад свега личну корист, коју свуда тражи.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857105"/>
            <a:ext cx="4038600" cy="3929608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Constantia" pitchFamily="18" charset="0"/>
              </a:rPr>
              <a:t>Свети старац Арсеније каже да је егоизам злупотреба пажње према себи, гдје себе доживљавамо као нешто што је изузетно.</a:t>
            </a:r>
          </a:p>
          <a:p>
            <a:r>
              <a:rPr lang="sr-Cyrl-BA" sz="2400" dirty="0" smtClean="0">
                <a:latin typeface="Constantia" pitchFamily="18" charset="0"/>
              </a:rPr>
              <a:t>„Носим на очима чврст повез самољубља и због тога ништа не видим, те сједим у тами”.</a:t>
            </a:r>
            <a:endParaRPr lang="en-US" sz="2400" dirty="0">
              <a:latin typeface="Constantia" pitchFamily="18" charset="0"/>
            </a:endParaRPr>
          </a:p>
        </p:txBody>
      </p:sp>
      <p:pic>
        <p:nvPicPr>
          <p:cNvPr id="5" name="Content Placeholder 4" descr="egoizam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071678"/>
            <a:ext cx="4038600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038600" cy="4681728"/>
          </a:xfrm>
        </p:spPr>
        <p:txBody>
          <a:bodyPr>
            <a:normAutofit lnSpcReduction="10000"/>
          </a:bodyPr>
          <a:lstStyle/>
          <a:p>
            <a:r>
              <a:rPr lang="sr-Cyrl-BA" sz="2400" dirty="0" smtClean="0">
                <a:latin typeface="Constantia" pitchFamily="18" charset="0"/>
              </a:rPr>
              <a:t>Егоизам је гријех који човјека одваја од Бога.</a:t>
            </a:r>
          </a:p>
          <a:p>
            <a:r>
              <a:rPr lang="sr-Cyrl-BA" sz="2400" dirty="0" smtClean="0">
                <a:latin typeface="Constantia" pitchFamily="18" charset="0"/>
              </a:rPr>
              <a:t>Егоиста потцјењује друге људе а себе прецјењује.</a:t>
            </a:r>
          </a:p>
          <a:p>
            <a:r>
              <a:rPr lang="sr-Cyrl-BA" sz="2400" dirty="0" smtClean="0">
                <a:latin typeface="Constantia" pitchFamily="18" charset="0"/>
              </a:rPr>
              <a:t>Онај који има најбоље мишљење о себи и са собом је у потпуности задовољан, није у стању да се покаје.</a:t>
            </a:r>
          </a:p>
          <a:p>
            <a:r>
              <a:rPr lang="sr-Cyrl-BA" sz="2400" dirty="0" smtClean="0">
                <a:latin typeface="Constantia" pitchFamily="18" charset="0"/>
              </a:rPr>
              <a:t>Болне примјере егоизма и самољубља сусрећемо на сваком кораку и свакодневном животу. </a:t>
            </a:r>
            <a:endParaRPr lang="en-US" sz="2400" dirty="0">
              <a:latin typeface="Constantia" pitchFamily="18" charset="0"/>
            </a:endParaRPr>
          </a:p>
        </p:txBody>
      </p:sp>
      <p:pic>
        <p:nvPicPr>
          <p:cNvPr id="5" name="Content Placeholder 4" descr="егоизам 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2270012"/>
            <a:ext cx="4038600" cy="28847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26232" cy="5153744"/>
          </a:xfrm>
        </p:spPr>
        <p:txBody>
          <a:bodyPr>
            <a:noAutofit/>
          </a:bodyPr>
          <a:lstStyle/>
          <a:p>
            <a:r>
              <a:rPr lang="sr-Cyrl-BA" sz="2300" dirty="0" smtClean="0">
                <a:latin typeface="Constantia" pitchFamily="18" charset="0"/>
              </a:rPr>
              <a:t>Ми хришћани требамо имати на уму да је сваки човјек наш ближњи и морамо бити спремни помоћи другом човјеку, нарочито у невољи.</a:t>
            </a:r>
          </a:p>
          <a:p>
            <a:r>
              <a:rPr lang="sr-Cyrl-BA" sz="2300" dirty="0" smtClean="0">
                <a:latin typeface="Constantia" pitchFamily="18" charset="0"/>
              </a:rPr>
              <a:t>Сваки човјек мора носити слабости других људи.</a:t>
            </a:r>
          </a:p>
          <a:p>
            <a:r>
              <a:rPr lang="sr-Cyrl-BA" sz="2300" dirty="0" smtClean="0">
                <a:latin typeface="Constantia" pitchFamily="18" charset="0"/>
              </a:rPr>
              <a:t>Требамо имати љубави једни према </a:t>
            </a:r>
            <a:r>
              <a:rPr lang="sr-Cyrl-BA" sz="2300" dirty="0" smtClean="0">
                <a:latin typeface="Constantia" pitchFamily="18" charset="0"/>
              </a:rPr>
              <a:t>другима</a:t>
            </a:r>
            <a:r>
              <a:rPr lang="sr-Latn-RS" sz="2300" dirty="0" smtClean="0">
                <a:latin typeface="Constantia" pitchFamily="18" charset="0"/>
              </a:rPr>
              <a:t> </a:t>
            </a:r>
            <a:r>
              <a:rPr lang="sr-Cyrl-RS" sz="2300" dirty="0" smtClean="0">
                <a:latin typeface="Constantia" pitchFamily="18" charset="0"/>
              </a:rPr>
              <a:t>и</a:t>
            </a:r>
            <a:r>
              <a:rPr lang="sr-Cyrl-BA" sz="2300" dirty="0" smtClean="0">
                <a:latin typeface="Constantia" pitchFamily="18" charset="0"/>
              </a:rPr>
              <a:t> </a:t>
            </a:r>
            <a:r>
              <a:rPr lang="sr-Cyrl-BA" sz="2300" dirty="0" smtClean="0">
                <a:latin typeface="Constantia" pitchFamily="18" charset="0"/>
              </a:rPr>
              <a:t>праштати, како би се приближили Христу и удостојили се Његовог Царства.</a:t>
            </a:r>
            <a:endParaRPr lang="en-US" sz="2300" dirty="0">
              <a:latin typeface="Constantia" pitchFamily="18" charset="0"/>
            </a:endParaRPr>
          </a:p>
        </p:txBody>
      </p:sp>
      <p:pic>
        <p:nvPicPr>
          <p:cNvPr id="5" name="Content Placeholder 4" descr="смирењ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8024" y="2861872"/>
            <a:ext cx="4091880" cy="2173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2127597"/>
            <a:ext cx="4038600" cy="3569568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Constantia" pitchFamily="18" charset="0"/>
              </a:rPr>
              <a:t>Егоизам побјеђујемо кроз врлину смирености, која је основ духовног живота сваког хришћанина.</a:t>
            </a:r>
          </a:p>
          <a:p>
            <a:r>
              <a:rPr lang="sr-Cyrl-BA" sz="2400" dirty="0" smtClean="0">
                <a:latin typeface="Constantia" pitchFamily="18" charset="0"/>
              </a:rPr>
              <a:t>„Узмите јарам мој на себе и научите се од мене; јер сам ја кротак и смирен срцем, и наћи ћете покој душама својим.” (Мт 11,29)</a:t>
            </a:r>
            <a:endParaRPr lang="en-US" sz="2400" dirty="0">
              <a:latin typeface="Constantia" pitchFamily="18" charset="0"/>
            </a:endParaRPr>
          </a:p>
        </p:txBody>
      </p:sp>
      <p:pic>
        <p:nvPicPr>
          <p:cNvPr id="5" name="Content Placeholder 4" descr="јарам христов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1571612"/>
            <a:ext cx="3140501" cy="4681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816" y="2204864"/>
            <a:ext cx="3746376" cy="542928"/>
          </a:xfrm>
        </p:spPr>
        <p:txBody>
          <a:bodyPr>
            <a:normAutofit/>
          </a:bodyPr>
          <a:lstStyle/>
          <a:p>
            <a:pPr algn="l"/>
            <a:r>
              <a:rPr lang="sr-Cyrl-BA" sz="2800" smtClean="0">
                <a:latin typeface="Constantia" pitchFamily="18" charset="0"/>
              </a:rPr>
              <a:t>ДОМАЋИ  ЗАДАТАК:</a:t>
            </a:r>
            <a:endParaRPr lang="en-US" sz="28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3140968"/>
            <a:ext cx="7416824" cy="576064"/>
          </a:xfrm>
        </p:spPr>
        <p:txBody>
          <a:bodyPr>
            <a:noAutofit/>
          </a:bodyPr>
          <a:lstStyle/>
          <a:p>
            <a:r>
              <a:rPr lang="sr-Cyrl-BA" sz="2400" dirty="0" smtClean="0">
                <a:latin typeface="Constantia" pitchFamily="18" charset="0"/>
              </a:rPr>
              <a:t>Одговори на питања у уџбенику на страни 67!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295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Constantia</vt:lpstr>
      <vt:lpstr>Georgia</vt:lpstr>
      <vt:lpstr>Wingdings</vt:lpstr>
      <vt:lpstr>Wingdings 2</vt:lpstr>
      <vt:lpstr>Civic</vt:lpstr>
      <vt:lpstr>ПРОБЛЕМ  ЕГОИЗМА   И ЊЕГОВО ПРЕВАЗИЛАЖЕЊЕ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 ЗАДАТАК: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  ЕГОИЗМА  И ЊЕГОВО ПРЕВАЗИЛАЖЕЊЕ</dc:title>
  <dc:creator>fsc</dc:creator>
  <cp:lastModifiedBy>39. Slavoljub Lukic</cp:lastModifiedBy>
  <cp:revision>12</cp:revision>
  <dcterms:created xsi:type="dcterms:W3CDTF">2021-02-16T18:18:40Z</dcterms:created>
  <dcterms:modified xsi:type="dcterms:W3CDTF">2021-02-25T08:41:07Z</dcterms:modified>
</cp:coreProperties>
</file>