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258DBB-5611-4B48-887D-02F46A38595F}" v="134" dt="2020-05-16T23:34:00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ABBF-DDAA-471C-8E4A-6670980677C8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46E8-AF0E-4FBC-9D08-978960BB1D94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16232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ABBF-DDAA-471C-8E4A-6670980677C8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46E8-AF0E-4FBC-9D08-978960BB1D94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83057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ABBF-DDAA-471C-8E4A-6670980677C8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46E8-AF0E-4FBC-9D08-978960BB1D94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38579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ABBF-DDAA-471C-8E4A-6670980677C8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46E8-AF0E-4FBC-9D08-978960BB1D94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5622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ABBF-DDAA-471C-8E4A-6670980677C8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46E8-AF0E-4FBC-9D08-978960BB1D94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55645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ABBF-DDAA-471C-8E4A-6670980677C8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46E8-AF0E-4FBC-9D08-978960BB1D94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670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ABBF-DDAA-471C-8E4A-6670980677C8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46E8-AF0E-4FBC-9D08-978960BB1D94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6737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ABBF-DDAA-471C-8E4A-6670980677C8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46E8-AF0E-4FBC-9D08-978960BB1D94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86102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ABBF-DDAA-471C-8E4A-6670980677C8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46E8-AF0E-4FBC-9D08-978960BB1D94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0170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ABBF-DDAA-471C-8E4A-6670980677C8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46E8-AF0E-4FBC-9D08-978960BB1D94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45949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ABBF-DDAA-471C-8E4A-6670980677C8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46E8-AF0E-4FBC-9D08-978960BB1D94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22360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>
            <a:alpha val="850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EABBF-DDAA-471C-8E4A-6670980677C8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046E8-AF0E-4FBC-9D08-978960BB1D94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102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01885" y="4804786"/>
            <a:ext cx="24935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s-Cyrl-BA" sz="3200" dirty="0">
                <a:latin typeface="Arial" charset="0"/>
                <a:cs typeface="Arial" charset="0"/>
              </a:rPr>
              <a:t>Математика</a:t>
            </a:r>
            <a:br>
              <a:rPr lang="bs-Cyrl-BA" sz="3200" dirty="0">
                <a:latin typeface="Arial" charset="0"/>
                <a:cs typeface="Arial" charset="0"/>
              </a:rPr>
            </a:br>
            <a:r>
              <a:rPr lang="bs-Cyrl-BA" sz="3200" dirty="0">
                <a:latin typeface="Arial" charset="0"/>
                <a:cs typeface="Arial" charset="0"/>
              </a:rPr>
              <a:t>2.</a:t>
            </a:r>
            <a:r>
              <a:rPr lang="de-DE" sz="3200" dirty="0">
                <a:latin typeface="Arial" charset="0"/>
                <a:cs typeface="Arial" charset="0"/>
              </a:rPr>
              <a:t> </a:t>
            </a:r>
            <a:r>
              <a:rPr lang="bs-Cyrl-BA" sz="3200" dirty="0">
                <a:latin typeface="Arial" charset="0"/>
                <a:cs typeface="Arial" charset="0"/>
              </a:rPr>
              <a:t>разред</a:t>
            </a:r>
            <a:br>
              <a:rPr lang="bs-Cyrl-BA" sz="2400" dirty="0">
                <a:latin typeface="Arial" charset="0"/>
                <a:cs typeface="Arial" charset="0"/>
              </a:rPr>
            </a:b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609" y="642568"/>
            <a:ext cx="10191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r-Cyrl-RS" sz="4400" b="1" dirty="0">
                <a:latin typeface="Arial" charset="0"/>
                <a:cs typeface="Arial" charset="0"/>
              </a:rPr>
              <a:t>У</a:t>
            </a:r>
            <a:r>
              <a:rPr lang="bs-Cyrl-BA" sz="4400" b="1" dirty="0">
                <a:latin typeface="Arial" charset="0"/>
                <a:cs typeface="Arial" charset="0"/>
              </a:rPr>
              <a:t>поређивање бројева прве стотине</a:t>
            </a:r>
            <a:endParaRPr lang="bs-Latn-BA" sz="4400" b="1" dirty="0">
              <a:latin typeface="Arial" charset="0"/>
              <a:cs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B0A002A-A1E5-4A34-B58A-1C72B670A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751573"/>
            <a:ext cx="4004402" cy="410642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85E7E4A-244D-4F14-AD76-98C499C17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8731" y="5050002"/>
            <a:ext cx="1233269" cy="180799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497CFB6-E1FC-4D2E-A7A4-C75B8C394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099" y="5328157"/>
            <a:ext cx="1027649" cy="83056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7FBA0E7-83F6-41DF-9096-327334A89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811" y="1931332"/>
            <a:ext cx="820343" cy="67710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F8FAF64-875C-4B63-AFA2-43BB06BA6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9904">
            <a:off x="4308522" y="2011194"/>
            <a:ext cx="1652767" cy="317707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3E14A3C-3B68-4719-BD0A-A629499E76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8463" y="107537"/>
            <a:ext cx="1476581" cy="153373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2F4B486-500E-48E7-BC50-90DD52769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6822" y="1331868"/>
            <a:ext cx="3200847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7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9548" y="1231920"/>
            <a:ext cx="5943935" cy="1323439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>
            <a:softEdge rad="12700"/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s-Cyrl-BA" altLang="sr-Latn-R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&lt;</a:t>
            </a:r>
            <a:r>
              <a:rPr lang="bs-Cyrl-BA" altLang="sr-Latn-RS" sz="2400" b="1" dirty="0">
                <a:latin typeface="Arial" panose="020B0604020202020204" pitchFamily="34" charset="0"/>
              </a:rPr>
              <a:t> „ ...ЈЕ МАЊИ ОД...“</a:t>
            </a:r>
            <a:br>
              <a:rPr lang="bs-Cyrl-BA" altLang="sr-Latn-RS" sz="2400" dirty="0">
                <a:latin typeface="Arial" panose="020B0604020202020204" pitchFamily="34" charset="0"/>
              </a:rPr>
            </a:br>
            <a:br>
              <a:rPr lang="bs-Cyrl-BA" altLang="sr-Latn-RS" sz="2400" dirty="0">
                <a:latin typeface="Arial" panose="020B0604020202020204" pitchFamily="34" charset="0"/>
              </a:rPr>
            </a:br>
            <a:r>
              <a:rPr lang="bs-Cyrl-BA" altLang="sr-Latn-RS" sz="2400" dirty="0">
                <a:latin typeface="Arial" panose="020B0604020202020204" pitchFamily="34" charset="0"/>
              </a:rPr>
              <a:t>15 &lt; 19        Број 15 је мањи од броја 19.</a:t>
            </a:r>
            <a:endParaRPr lang="bs-Latn-BA" altLang="sr-Latn-RS" sz="24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0009" y="3058500"/>
            <a:ext cx="6065837" cy="1322387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s-Cyrl-BA" altLang="sr-Latn-R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&gt;</a:t>
            </a:r>
            <a:r>
              <a:rPr lang="bs-Cyrl-BA" altLang="sr-Latn-RS" sz="2400" b="1" dirty="0">
                <a:latin typeface="Arial" panose="020B0604020202020204" pitchFamily="34" charset="0"/>
              </a:rPr>
              <a:t> „ ...ЈЕ ВЕЋИ ОД...“</a:t>
            </a:r>
            <a:br>
              <a:rPr lang="bs-Cyrl-BA" altLang="sr-Latn-RS" sz="2400" dirty="0">
                <a:latin typeface="Arial" panose="020B0604020202020204" pitchFamily="34" charset="0"/>
              </a:rPr>
            </a:br>
            <a:br>
              <a:rPr lang="bs-Cyrl-BA" altLang="sr-Latn-RS" sz="2400" dirty="0">
                <a:latin typeface="Arial" panose="020B0604020202020204" pitchFamily="34" charset="0"/>
              </a:rPr>
            </a:br>
            <a:r>
              <a:rPr lang="bs-Cyrl-BA" altLang="sr-Latn-RS" sz="2400" dirty="0">
                <a:latin typeface="Arial" panose="020B0604020202020204" pitchFamily="34" charset="0"/>
              </a:rPr>
              <a:t>      14 &gt; 9        Број 14 је већи од броја 9.</a:t>
            </a:r>
            <a:endParaRPr lang="bs-Latn-BA" altLang="sr-Latn-RS" sz="24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37701" y="4964092"/>
            <a:ext cx="6985000" cy="132397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s-Cyrl-BA" altLang="sr-Latn-R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= </a:t>
            </a:r>
            <a:r>
              <a:rPr lang="bs-Cyrl-BA" altLang="sr-Latn-RS" sz="2400" b="1" dirty="0">
                <a:latin typeface="Arial" panose="020B0604020202020204" pitchFamily="34" charset="0"/>
              </a:rPr>
              <a:t> „ ...ЈЕ ЈЕДНАКО...“</a:t>
            </a:r>
            <a:br>
              <a:rPr lang="bs-Cyrl-BA" altLang="sr-Latn-RS" sz="2400" dirty="0">
                <a:latin typeface="Arial" panose="020B0604020202020204" pitchFamily="34" charset="0"/>
              </a:rPr>
            </a:br>
            <a:br>
              <a:rPr lang="bs-Cyrl-BA" altLang="sr-Latn-RS" sz="2400" dirty="0">
                <a:latin typeface="Arial" panose="020B0604020202020204" pitchFamily="34" charset="0"/>
              </a:rPr>
            </a:br>
            <a:r>
              <a:rPr lang="bs-Cyrl-BA" altLang="sr-Latn-RS" sz="2400" dirty="0">
                <a:latin typeface="Arial" panose="020B0604020202020204" pitchFamily="34" charset="0"/>
              </a:rPr>
              <a:t>           12 = 12     Број 12 је једнак са бројем 12.</a:t>
            </a:r>
            <a:endParaRPr lang="bs-Latn-BA" altLang="sr-Latn-R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694815" y="201926"/>
            <a:ext cx="3130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600" b="1" dirty="0">
                <a:latin typeface="Arial" pitchFamily="34" charset="0"/>
                <a:cs typeface="Arial" pitchFamily="34" charset="0"/>
              </a:rPr>
              <a:t>ПОНОВИМО!</a:t>
            </a:r>
            <a:endParaRPr lang="sr-Latn-B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733A5F5-06FB-4630-B528-3C5441AC0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670" y="786701"/>
            <a:ext cx="3831102" cy="38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3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5187" y="281617"/>
            <a:ext cx="106395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Cyrl-BA" altLang="sr-Latn-R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1. Задатак:</a:t>
            </a:r>
            <a:r>
              <a:rPr lang="bs-Cyrl-BA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У квадратић упиши одговарајући знак:</a:t>
            </a:r>
            <a:r>
              <a:rPr lang="sr-Latn-R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&lt;, &gt; или = .</a:t>
            </a:r>
            <a:endParaRPr lang="bs-Latn-BA" alt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31743" y="1707151"/>
            <a:ext cx="7346560" cy="1080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bs-Cyrl-BA" sz="2600" b="1" dirty="0">
                <a:latin typeface="Arial" pitchFamily="34" charset="0"/>
                <a:cs typeface="Arial" pitchFamily="34" charset="0"/>
              </a:rPr>
              <a:t>42</a:t>
            </a:r>
            <a:r>
              <a:rPr lang="bs-Latn-BA" sz="2600" b="1" dirty="0">
                <a:latin typeface="Arial" pitchFamily="34" charset="0"/>
                <a:cs typeface="Arial" pitchFamily="34" charset="0"/>
              </a:rPr>
              <a:t>       </a:t>
            </a:r>
            <a:r>
              <a:rPr lang="bs-Cyrl-BA" sz="2600" b="1" dirty="0">
                <a:latin typeface="Arial" pitchFamily="34" charset="0"/>
                <a:cs typeface="Arial" pitchFamily="34" charset="0"/>
              </a:rPr>
              <a:t>47      </a:t>
            </a:r>
            <a:r>
              <a:rPr lang="de-DE" sz="26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bs-Cyrl-BA" sz="2600" b="1" dirty="0">
                <a:latin typeface="Arial" pitchFamily="34" charset="0"/>
                <a:cs typeface="Arial" pitchFamily="34" charset="0"/>
              </a:rPr>
              <a:t>33</a:t>
            </a:r>
            <a:r>
              <a:rPr lang="bs-Latn-BA" sz="2600" b="1" dirty="0">
                <a:latin typeface="Arial" pitchFamily="34" charset="0"/>
                <a:cs typeface="Arial" pitchFamily="34" charset="0"/>
              </a:rPr>
              <a:t>       </a:t>
            </a:r>
            <a:r>
              <a:rPr lang="bs-Cyrl-BA" sz="2600" b="1" dirty="0">
                <a:latin typeface="Arial" pitchFamily="34" charset="0"/>
                <a:cs typeface="Arial" pitchFamily="34" charset="0"/>
              </a:rPr>
              <a:t>39              95      </a:t>
            </a:r>
            <a:r>
              <a:rPr lang="sr-Cyrl-BA" sz="2600" b="1" dirty="0">
                <a:latin typeface="Arial" pitchFamily="34" charset="0"/>
                <a:cs typeface="Arial" pitchFamily="34" charset="0"/>
              </a:rPr>
              <a:t>8Д9Ј</a:t>
            </a:r>
            <a:endParaRPr lang="bs-Cyrl-BA" sz="2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bs-Cyrl-BA" sz="2600" b="1" dirty="0">
                <a:latin typeface="Arial" pitchFamily="34" charset="0"/>
                <a:cs typeface="Arial" pitchFamily="34" charset="0"/>
              </a:rPr>
              <a:t>3</a:t>
            </a:r>
            <a:r>
              <a:rPr lang="bs-Latn-BA" sz="2600" b="1" dirty="0">
                <a:latin typeface="Arial" pitchFamily="34" charset="0"/>
                <a:cs typeface="Arial" pitchFamily="34" charset="0"/>
              </a:rPr>
              <a:t>4       2</a:t>
            </a:r>
            <a:r>
              <a:rPr lang="sr-Cyrl-BA" sz="2600" b="1" dirty="0">
                <a:latin typeface="Arial" pitchFamily="34" charset="0"/>
                <a:cs typeface="Arial" pitchFamily="34" charset="0"/>
              </a:rPr>
              <a:t>Д</a:t>
            </a:r>
            <a:r>
              <a:rPr lang="bs-Latn-BA" sz="2600" b="1" dirty="0">
                <a:latin typeface="Arial" pitchFamily="34" charset="0"/>
                <a:cs typeface="Arial" pitchFamily="34" charset="0"/>
              </a:rPr>
              <a:t>3</a:t>
            </a:r>
            <a:r>
              <a:rPr lang="sr-Cyrl-BA" sz="2600" b="1" dirty="0">
                <a:latin typeface="Arial" pitchFamily="34" charset="0"/>
                <a:cs typeface="Arial" pitchFamily="34" charset="0"/>
              </a:rPr>
              <a:t>Ј</a:t>
            </a:r>
            <a:r>
              <a:rPr lang="bs-Cyrl-BA" sz="2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de-DE" sz="2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bs-Cyrl-BA" sz="2600" b="1" dirty="0">
                <a:latin typeface="Arial" pitchFamily="34" charset="0"/>
                <a:cs typeface="Arial" pitchFamily="34" charset="0"/>
              </a:rPr>
              <a:t>64</a:t>
            </a:r>
            <a:r>
              <a:rPr lang="bs-Latn-BA" sz="2600" b="1" dirty="0">
                <a:latin typeface="Arial" pitchFamily="34" charset="0"/>
                <a:cs typeface="Arial" pitchFamily="34" charset="0"/>
              </a:rPr>
              <a:t>       </a:t>
            </a:r>
            <a:r>
              <a:rPr lang="bs-Cyrl-BA" sz="2600" b="1" dirty="0">
                <a:latin typeface="Arial" pitchFamily="34" charset="0"/>
                <a:cs typeface="Arial" pitchFamily="34" charset="0"/>
              </a:rPr>
              <a:t>57              50      </a:t>
            </a:r>
            <a:r>
              <a:rPr lang="de-DE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bs-Cyrl-BA" sz="2600" b="1" dirty="0">
                <a:latin typeface="Arial" pitchFamily="34" charset="0"/>
                <a:cs typeface="Arial" pitchFamily="34" charset="0"/>
              </a:rPr>
              <a:t>5Д0Ј</a:t>
            </a:r>
            <a:endParaRPr lang="bs-Latn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52216" y="2175463"/>
            <a:ext cx="468313" cy="466725"/>
          </a:xfrm>
          <a:prstGeom prst="rect">
            <a:avLst/>
          </a:prstGeom>
          <a:solidFill>
            <a:schemeClr val="bg1">
              <a:alpha val="94901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s-Latn-BA" altLang="sr-Latn-R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&gt;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78368" y="2170158"/>
            <a:ext cx="468313" cy="466725"/>
          </a:xfrm>
          <a:prstGeom prst="rect">
            <a:avLst/>
          </a:prstGeom>
          <a:solidFill>
            <a:schemeClr val="bg1">
              <a:alpha val="94901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s-Latn-BA" altLang="sr-Latn-RS" sz="2400" b="1">
                <a:solidFill>
                  <a:srgbClr val="C00000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57975" y="2175463"/>
            <a:ext cx="468312" cy="466725"/>
          </a:xfrm>
          <a:prstGeom prst="rect">
            <a:avLst/>
          </a:prstGeom>
          <a:solidFill>
            <a:schemeClr val="bg1">
              <a:alpha val="94901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s-Latn-BA" altLang="sr-Latn-R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&gt;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52217" y="1661412"/>
            <a:ext cx="468313" cy="468312"/>
          </a:xfrm>
          <a:prstGeom prst="rect">
            <a:avLst/>
          </a:prstGeom>
          <a:solidFill>
            <a:schemeClr val="bg1">
              <a:alpha val="94901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s-Latn-BA" altLang="sr-Latn-R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&lt;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57975" y="1656107"/>
            <a:ext cx="468312" cy="468312"/>
          </a:xfrm>
          <a:prstGeom prst="rect">
            <a:avLst/>
          </a:prstGeom>
          <a:solidFill>
            <a:schemeClr val="bg1">
              <a:alpha val="94901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s-Latn-BA" altLang="sr-Latn-R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&lt;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078369" y="1656107"/>
            <a:ext cx="468313" cy="468312"/>
          </a:xfrm>
          <a:prstGeom prst="rect">
            <a:avLst/>
          </a:prstGeom>
          <a:solidFill>
            <a:schemeClr val="bg1">
              <a:alpha val="94901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s-Latn-BA" altLang="sr-Latn-RS" sz="2400" b="1">
                <a:solidFill>
                  <a:srgbClr val="C00000"/>
                </a:solidFill>
                <a:latin typeface="Arial" panose="020B0604020202020204" pitchFamily="34" charset="0"/>
              </a:rPr>
              <a:t>&gt;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5187" y="3496415"/>
            <a:ext cx="902683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bs-Cyrl-BA" sz="2800" b="1" u="sng" dirty="0">
                <a:latin typeface="Arial" pitchFamily="34" charset="0"/>
                <a:cs typeface="Arial" pitchFamily="34" charset="0"/>
              </a:rPr>
              <a:t>2. Задатак:</a:t>
            </a:r>
            <a:r>
              <a:rPr lang="bs-Cyrl-BA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bs-Cyrl-BA" sz="2800" dirty="0">
                <a:latin typeface="Arial" pitchFamily="34" charset="0"/>
                <a:cs typeface="Arial" pitchFamily="34" charset="0"/>
              </a:rPr>
              <a:t>Повежи бројеве од најмањег до највећег.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bs-Cyrl-B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29EC173-4698-4722-B4F3-F4AAE85D1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191" y="3968397"/>
            <a:ext cx="3155247" cy="288726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2B131E1-4C84-4258-A0A1-4ACAE6739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328" y="1460802"/>
            <a:ext cx="2010056" cy="14098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06880" y="4352544"/>
            <a:ext cx="646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000" b="1" dirty="0">
                <a:latin typeface="Arial" pitchFamily="34" charset="0"/>
                <a:cs typeface="Arial" pitchFamily="34" charset="0"/>
              </a:rPr>
              <a:t>73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55392" y="5681472"/>
            <a:ext cx="621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000" b="1" dirty="0">
                <a:latin typeface="Arial" pitchFamily="34" charset="0"/>
                <a:cs typeface="Arial" pitchFamily="34" charset="0"/>
              </a:rPr>
              <a:t>37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9696" y="5669280"/>
            <a:ext cx="780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000" b="1" dirty="0">
                <a:latin typeface="Arial" pitchFamily="34" charset="0"/>
                <a:cs typeface="Arial" pitchFamily="34" charset="0"/>
              </a:rPr>
              <a:t>59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98208" y="4523232"/>
            <a:ext cx="877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000" b="1" dirty="0">
                <a:latin typeface="Arial" pitchFamily="34" charset="0"/>
                <a:cs typeface="Arial" pitchFamily="34" charset="0"/>
              </a:rPr>
              <a:t>80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>
            <a:stCxn id="23" idx="3"/>
            <a:endCxn id="24" idx="1"/>
          </p:cNvCxnSpPr>
          <p:nvPr/>
        </p:nvCxnSpPr>
        <p:spPr>
          <a:xfrm flipV="1">
            <a:off x="3377184" y="5946279"/>
            <a:ext cx="2572512" cy="1219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2182368" y="4828032"/>
            <a:ext cx="3889248" cy="90220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2" idx="3"/>
            <a:endCxn id="25" idx="1"/>
          </p:cNvCxnSpPr>
          <p:nvPr/>
        </p:nvCxnSpPr>
        <p:spPr>
          <a:xfrm>
            <a:off x="2353056" y="4629543"/>
            <a:ext cx="4645152" cy="1706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9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C428812-763C-444C-89CC-A56110562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5218"/>
            <a:ext cx="12192000" cy="203278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0899" y="294805"/>
            <a:ext cx="10808847" cy="4920758"/>
          </a:xfrm>
        </p:spPr>
        <p:txBody>
          <a:bodyPr rtlCol="0">
            <a:noAutofit/>
          </a:bodyPr>
          <a:lstStyle/>
          <a:p>
            <a:pPr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bs-Cyrl-BA" sz="2800" b="1" u="sng" dirty="0">
                <a:latin typeface="Arial" charset="0"/>
                <a:cs typeface="Arial" charset="0"/>
              </a:rPr>
              <a:t>3. Задатак:</a:t>
            </a:r>
            <a:r>
              <a:rPr lang="bs-Cyrl-BA" sz="2800" b="1" dirty="0">
                <a:latin typeface="Arial" charset="0"/>
                <a:cs typeface="Arial" charset="0"/>
              </a:rPr>
              <a:t> </a:t>
            </a:r>
            <a:r>
              <a:rPr lang="bs-Cyrl-BA" sz="2800" dirty="0">
                <a:latin typeface="Arial" charset="0"/>
                <a:cs typeface="Arial" charset="0"/>
              </a:rPr>
              <a:t>Напиши одговарајући број:</a:t>
            </a:r>
            <a:br>
              <a:rPr lang="bs-Cyrl-BA" sz="2800" dirty="0">
                <a:latin typeface="Arial" charset="0"/>
                <a:cs typeface="Arial" charset="0"/>
              </a:rPr>
            </a:br>
            <a:br>
              <a:rPr lang="bs-Cyrl-BA" sz="2400" dirty="0">
                <a:latin typeface="Arial" charset="0"/>
                <a:cs typeface="Arial" charset="0"/>
              </a:rPr>
            </a:br>
            <a:r>
              <a:rPr lang="bs-Cyrl-BA" sz="2700" dirty="0">
                <a:latin typeface="Arial" charset="0"/>
                <a:cs typeface="Arial" charset="0"/>
              </a:rPr>
              <a:t>   </a:t>
            </a:r>
            <a:r>
              <a:rPr lang="de-DE" sz="2700" dirty="0">
                <a:latin typeface="Arial" charset="0"/>
                <a:cs typeface="Arial" charset="0"/>
              </a:rPr>
              <a:t>            </a:t>
            </a:r>
            <a:r>
              <a:rPr lang="bs-Cyrl-BA" sz="2700" dirty="0">
                <a:latin typeface="Arial" charset="0"/>
                <a:cs typeface="Arial" charset="0"/>
              </a:rPr>
              <a:t>69 &lt; ___ &lt; 71         28 &lt; ___ &lt; 30           41 &gt; ___ &gt; 39</a:t>
            </a:r>
            <a:br>
              <a:rPr lang="bs-Cyrl-BA" sz="2700" dirty="0">
                <a:latin typeface="Arial" charset="0"/>
                <a:cs typeface="Arial" charset="0"/>
              </a:rPr>
            </a:br>
            <a:r>
              <a:rPr lang="bs-Cyrl-BA" sz="2700" dirty="0">
                <a:latin typeface="Arial" charset="0"/>
                <a:cs typeface="Arial" charset="0"/>
              </a:rPr>
              <a:t>   </a:t>
            </a:r>
            <a:r>
              <a:rPr lang="de-DE" sz="2700" dirty="0">
                <a:latin typeface="Arial" charset="0"/>
                <a:cs typeface="Arial" charset="0"/>
              </a:rPr>
              <a:t>            </a:t>
            </a:r>
            <a:r>
              <a:rPr lang="bs-Cyrl-BA" sz="2700" dirty="0">
                <a:latin typeface="Arial" charset="0"/>
                <a:cs typeface="Arial" charset="0"/>
              </a:rPr>
              <a:t>98 &lt; ___ &lt; 100       47 &gt; ___ &gt; 45           88 &lt; ___ &lt; 90</a:t>
            </a:r>
            <a:br>
              <a:rPr lang="bs-Cyrl-BA" sz="2700" dirty="0">
                <a:latin typeface="Arial" charset="0"/>
                <a:cs typeface="Arial" charset="0"/>
              </a:rPr>
            </a:br>
            <a:br>
              <a:rPr lang="bs-Cyrl-BA" sz="2700" dirty="0">
                <a:latin typeface="Arial" charset="0"/>
                <a:cs typeface="Arial" charset="0"/>
              </a:rPr>
            </a:br>
            <a:br>
              <a:rPr lang="bs-Cyrl-BA" sz="2400" dirty="0">
                <a:latin typeface="Arial" charset="0"/>
                <a:cs typeface="Arial" charset="0"/>
              </a:rPr>
            </a:br>
            <a:r>
              <a:rPr lang="bs-Cyrl-BA" sz="2800" b="1" u="sng" dirty="0">
                <a:latin typeface="Arial" charset="0"/>
                <a:cs typeface="Arial" charset="0"/>
              </a:rPr>
              <a:t>4. Задатак:</a:t>
            </a:r>
            <a:r>
              <a:rPr lang="bs-Cyrl-BA" sz="2800" b="1" dirty="0">
                <a:latin typeface="Arial" charset="0"/>
                <a:cs typeface="Arial" charset="0"/>
              </a:rPr>
              <a:t> </a:t>
            </a:r>
            <a:r>
              <a:rPr lang="bs-Cyrl-BA" sz="2800" dirty="0">
                <a:latin typeface="Arial" charset="0"/>
                <a:cs typeface="Arial" charset="0"/>
              </a:rPr>
              <a:t>Напиши број који је за један већи од датих бројева:</a:t>
            </a:r>
            <a:br>
              <a:rPr lang="bs-Cyrl-BA" sz="2800" dirty="0">
                <a:latin typeface="Arial" charset="0"/>
                <a:cs typeface="Arial" charset="0"/>
              </a:rPr>
            </a:br>
            <a:br>
              <a:rPr lang="bs-Cyrl-BA" sz="2400" dirty="0">
                <a:latin typeface="Arial" charset="0"/>
                <a:cs typeface="Arial" charset="0"/>
              </a:rPr>
            </a:br>
            <a:r>
              <a:rPr lang="bs-Cyrl-BA" sz="2400" dirty="0">
                <a:latin typeface="Arial" charset="0"/>
                <a:cs typeface="Arial" charset="0"/>
              </a:rPr>
              <a:t>   </a:t>
            </a:r>
            <a:r>
              <a:rPr lang="de-DE" sz="2400" dirty="0">
                <a:latin typeface="Arial" charset="0"/>
                <a:cs typeface="Arial" charset="0"/>
              </a:rPr>
              <a:t>                       </a:t>
            </a:r>
            <a:r>
              <a:rPr lang="bs-Cyrl-BA" sz="2700" dirty="0">
                <a:latin typeface="Arial" charset="0"/>
                <a:cs typeface="Arial" charset="0"/>
              </a:rPr>
              <a:t>62                    40                  89                  28</a:t>
            </a:r>
            <a:br>
              <a:rPr lang="bs-Cyrl-BA" sz="2700" dirty="0">
                <a:latin typeface="Arial" charset="0"/>
                <a:cs typeface="Arial" charset="0"/>
              </a:rPr>
            </a:br>
            <a:br>
              <a:rPr lang="bs-Cyrl-BA" sz="2700" dirty="0">
                <a:latin typeface="Arial" charset="0"/>
                <a:cs typeface="Arial" charset="0"/>
              </a:rPr>
            </a:br>
            <a:r>
              <a:rPr lang="bs-Cyrl-BA" sz="2700" dirty="0">
                <a:latin typeface="Arial" charset="0"/>
                <a:cs typeface="Arial" charset="0"/>
              </a:rPr>
              <a:t>  </a:t>
            </a:r>
            <a:r>
              <a:rPr lang="de-DE" sz="2700" dirty="0">
                <a:latin typeface="Arial" charset="0"/>
                <a:cs typeface="Arial" charset="0"/>
              </a:rPr>
              <a:t>                     </a:t>
            </a:r>
            <a:r>
              <a:rPr lang="bs-Cyrl-BA" sz="2700" dirty="0">
                <a:latin typeface="Arial" charset="0"/>
                <a:cs typeface="Arial" charset="0"/>
              </a:rPr>
              <a:t>77                    33                  50                  91 </a:t>
            </a:r>
            <a:endParaRPr lang="bs-Latn-BA" sz="2400" dirty="0"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91995" y="1333304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s-Cyrl-BA" altLang="sr-Latn-R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70</a:t>
            </a:r>
            <a:endParaRPr lang="bs-Latn-BA" altLang="sr-Latn-RS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67611" y="1741437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s-Cyrl-BA" altLang="sr-Latn-R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99</a:t>
            </a:r>
            <a:endParaRPr lang="bs-Latn-BA" altLang="sr-Latn-RS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03302" y="1308919"/>
            <a:ext cx="528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s-Cyrl-BA" altLang="sr-Latn-R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29</a:t>
            </a:r>
            <a:endParaRPr lang="bs-Latn-BA" altLang="sr-Latn-RS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15494" y="1729245"/>
            <a:ext cx="528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s-Cyrl-BA" altLang="sr-Latn-R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46</a:t>
            </a:r>
            <a:endParaRPr lang="bs-Latn-BA" altLang="sr-Latn-RS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744029" y="1321111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s-Cyrl-BA" altLang="sr-Latn-R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 40</a:t>
            </a:r>
            <a:endParaRPr lang="bs-Latn-BA" altLang="sr-Latn-RS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808669" y="1741437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s-Cyrl-BA" altLang="sr-Latn-R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89</a:t>
            </a:r>
            <a:endParaRPr lang="bs-Latn-BA" altLang="sr-Latn-RS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87714" y="3718697"/>
            <a:ext cx="528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s-Cyrl-BA" altLang="sr-Latn-R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63</a:t>
            </a:r>
            <a:endParaRPr lang="bs-Latn-BA" altLang="sr-Latn-RS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32-Point Star 11"/>
          <p:cNvSpPr/>
          <p:nvPr/>
        </p:nvSpPr>
        <p:spPr>
          <a:xfrm>
            <a:off x="2992463" y="3619821"/>
            <a:ext cx="719138" cy="720725"/>
          </a:xfrm>
          <a:prstGeom prst="star32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s-Latn-BA"/>
          </a:p>
        </p:txBody>
      </p:sp>
      <p:sp>
        <p:nvSpPr>
          <p:cNvPr id="13" name="32-Point Star 12"/>
          <p:cNvSpPr/>
          <p:nvPr/>
        </p:nvSpPr>
        <p:spPr>
          <a:xfrm>
            <a:off x="5297806" y="3619821"/>
            <a:ext cx="719137" cy="720725"/>
          </a:xfrm>
          <a:prstGeom prst="star32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s-Latn-BA"/>
          </a:p>
        </p:txBody>
      </p:sp>
      <p:sp>
        <p:nvSpPr>
          <p:cNvPr id="14" name="32-Point Star 13"/>
          <p:cNvSpPr/>
          <p:nvPr/>
        </p:nvSpPr>
        <p:spPr>
          <a:xfrm>
            <a:off x="2992463" y="4434108"/>
            <a:ext cx="719138" cy="720725"/>
          </a:xfrm>
          <a:prstGeom prst="star32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s-Latn-BA"/>
          </a:p>
        </p:txBody>
      </p:sp>
      <p:sp>
        <p:nvSpPr>
          <p:cNvPr id="15" name="32-Point Star 14"/>
          <p:cNvSpPr/>
          <p:nvPr/>
        </p:nvSpPr>
        <p:spPr>
          <a:xfrm>
            <a:off x="7435984" y="4434107"/>
            <a:ext cx="719138" cy="720725"/>
          </a:xfrm>
          <a:prstGeom prst="star32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s-Latn-BA"/>
          </a:p>
        </p:txBody>
      </p:sp>
      <p:sp>
        <p:nvSpPr>
          <p:cNvPr id="16" name="32-Point Star 15"/>
          <p:cNvSpPr/>
          <p:nvPr/>
        </p:nvSpPr>
        <p:spPr>
          <a:xfrm>
            <a:off x="7425690" y="3619438"/>
            <a:ext cx="719138" cy="720725"/>
          </a:xfrm>
          <a:prstGeom prst="star32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s-Latn-BA"/>
          </a:p>
        </p:txBody>
      </p:sp>
      <p:sp>
        <p:nvSpPr>
          <p:cNvPr id="17" name="32-Point Star 16"/>
          <p:cNvSpPr/>
          <p:nvPr/>
        </p:nvSpPr>
        <p:spPr>
          <a:xfrm>
            <a:off x="5297806" y="4439332"/>
            <a:ext cx="719137" cy="720725"/>
          </a:xfrm>
          <a:prstGeom prst="star32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s-Latn-BA"/>
          </a:p>
        </p:txBody>
      </p:sp>
      <p:sp>
        <p:nvSpPr>
          <p:cNvPr id="18" name="32-Point Star 17"/>
          <p:cNvSpPr/>
          <p:nvPr/>
        </p:nvSpPr>
        <p:spPr>
          <a:xfrm>
            <a:off x="9553575" y="4442463"/>
            <a:ext cx="719137" cy="720725"/>
          </a:xfrm>
          <a:prstGeom prst="star32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s-Latn-BA"/>
          </a:p>
        </p:txBody>
      </p:sp>
      <p:sp>
        <p:nvSpPr>
          <p:cNvPr id="19" name="32-Point Star 18"/>
          <p:cNvSpPr/>
          <p:nvPr/>
        </p:nvSpPr>
        <p:spPr>
          <a:xfrm>
            <a:off x="9553575" y="3590109"/>
            <a:ext cx="719137" cy="719138"/>
          </a:xfrm>
          <a:prstGeom prst="star32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s-Latn-BA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393055" y="3748820"/>
            <a:ext cx="528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s-Cyrl-BA" altLang="sr-Latn-R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41</a:t>
            </a:r>
            <a:endParaRPr lang="bs-Latn-BA" altLang="sr-Latn-RS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15826" y="3748819"/>
            <a:ext cx="528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s-Cyrl-BA" altLang="sr-Latn-R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90</a:t>
            </a:r>
            <a:endParaRPr lang="bs-Latn-BA" altLang="sr-Latn-RS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635782" y="3718697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s-Cyrl-BA" altLang="sr-Latn-R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29</a:t>
            </a:r>
            <a:endParaRPr lang="bs-Latn-BA" altLang="sr-Latn-RS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087714" y="4547867"/>
            <a:ext cx="528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s-Cyrl-BA" altLang="sr-Latn-R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78</a:t>
            </a:r>
            <a:endParaRPr lang="bs-Latn-BA" altLang="sr-Latn-RS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93055" y="4547867"/>
            <a:ext cx="528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s-Cyrl-BA" altLang="sr-Latn-R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34</a:t>
            </a:r>
            <a:endParaRPr lang="bs-Latn-BA" altLang="sr-Latn-RS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531234" y="4555366"/>
            <a:ext cx="5286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s-Cyrl-BA" altLang="sr-Latn-R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51</a:t>
            </a:r>
            <a:endParaRPr lang="bs-Latn-BA" altLang="sr-Latn-RS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9649618" y="4563488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s-Cyrl-BA" altLang="sr-Latn-R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92</a:t>
            </a:r>
            <a:endParaRPr lang="bs-Latn-BA" altLang="sr-Latn-RS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5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07950" y="115888"/>
            <a:ext cx="8229600" cy="118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bs-Cyrl-BA" altLang="sr-Latn-RS"/>
          </a:p>
          <a:p>
            <a:pPr marL="0" indent="0">
              <a:buFont typeface="Wingdings 2" panose="05020102010507070707" pitchFamily="18" charset="2"/>
              <a:buNone/>
            </a:pPr>
            <a:endParaRPr lang="bs-Cyrl-BA" altLang="sr-Latn-RS"/>
          </a:p>
          <a:p>
            <a:pPr marL="0" indent="0">
              <a:buFont typeface="Wingdings 2" panose="05020102010507070707" pitchFamily="18" charset="2"/>
              <a:buNone/>
            </a:pPr>
            <a:endParaRPr lang="bs-Latn-BA" altLang="sr-Latn-R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47078" y="1421886"/>
            <a:ext cx="48814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s-Cyrl-BA" altLang="sr-Latn-R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78, 79, 80, 81, 82, 83, 84,</a:t>
            </a:r>
            <a:r>
              <a:rPr lang="en-US" altLang="sr-Latn-R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bs-Cyrl-BA" altLang="sr-Latn-R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85.</a:t>
            </a:r>
            <a:endParaRPr lang="bs-Latn-BA" altLang="sr-Latn-R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470" y="429983"/>
            <a:ext cx="11087060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bs-Cyrl-BA" sz="2800" b="1" dirty="0">
                <a:latin typeface="Arial" charset="0"/>
                <a:cs typeface="Arial" charset="0"/>
              </a:rPr>
              <a:t>5. Задатак: </a:t>
            </a:r>
            <a:r>
              <a:rPr lang="bs-Cyrl-BA" sz="2800" dirty="0">
                <a:latin typeface="Arial" charset="0"/>
                <a:cs typeface="Arial" charset="0"/>
              </a:rPr>
              <a:t>Напиши све бројеве који су већи од 77 и мањи од 86.</a:t>
            </a:r>
            <a:endParaRPr lang="bs-Latn-BA" sz="2800" dirty="0">
              <a:cs typeface="Trebuchet MS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59015" b="23307"/>
          <a:stretch/>
        </p:blipFill>
        <p:spPr>
          <a:xfrm>
            <a:off x="1896506" y="3896751"/>
            <a:ext cx="6645216" cy="10550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2470" y="2608785"/>
            <a:ext cx="11087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6. Задатак</a:t>
            </a: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: Напиши и поредај од најмањег до највећег, све</a:t>
            </a: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двоцифрене бројеве користећи цифре 2, 3 и 5.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3871" y="426877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sr-Latn-BA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75121" y="426877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sr-Latn-BA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27" y="4282842"/>
            <a:ext cx="633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sr-Latn-BA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21490" y="4282842"/>
            <a:ext cx="53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sr-Latn-BA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8466" y="428284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sr-Latn-BA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92443" y="428284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lang="sr-Latn-BA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46420" y="428284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endParaRPr lang="sr-Latn-BA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00397" y="428284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endParaRPr lang="sr-Latn-BA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5D3FC2C-BF21-488B-94B9-E22851EBC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284" y="3226462"/>
            <a:ext cx="1418035" cy="300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1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90" y="4294004"/>
            <a:ext cx="4840410" cy="256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7302" y="267285"/>
            <a:ext cx="9495100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latin typeface="Arial" charset="0"/>
                <a:cs typeface="Arial" charset="0"/>
              </a:rPr>
              <a:t>                </a:t>
            </a:r>
            <a:r>
              <a:rPr lang="sr-Cyrl-RS" sz="3200" b="1" dirty="0">
                <a:latin typeface="Arial" charset="0"/>
                <a:cs typeface="Arial" charset="0"/>
              </a:rPr>
              <a:t>ЗАДАЦИ ЗА </a:t>
            </a:r>
            <a:r>
              <a:rPr lang="bs-Cyrl-BA" sz="3200" b="1" dirty="0">
                <a:latin typeface="Arial" charset="0"/>
                <a:cs typeface="Arial" charset="0"/>
              </a:rPr>
              <a:t>САМОСТАЛАН РАД</a:t>
            </a:r>
            <a:br>
              <a:rPr lang="bs-Cyrl-BA" sz="2800" dirty="0">
                <a:latin typeface="Arial" charset="0"/>
                <a:cs typeface="Arial" charset="0"/>
              </a:rPr>
            </a:br>
            <a:br>
              <a:rPr lang="bs-Cyrl-BA" sz="2800" dirty="0">
                <a:latin typeface="Arial" charset="0"/>
                <a:cs typeface="Arial" charset="0"/>
              </a:rPr>
            </a:br>
            <a:r>
              <a:rPr lang="bs-Cyrl-BA" sz="2800" b="1" dirty="0">
                <a:latin typeface="Arial" charset="0"/>
                <a:cs typeface="Arial" charset="0"/>
              </a:rPr>
              <a:t>1. </a:t>
            </a:r>
            <a:r>
              <a:rPr lang="bs-Cyrl-BA" sz="2800" dirty="0">
                <a:latin typeface="Arial" charset="0"/>
                <a:cs typeface="Arial" charset="0"/>
              </a:rPr>
              <a:t>Упореди бројеве и упиши знак &lt;, &gt; или =.</a:t>
            </a:r>
            <a:br>
              <a:rPr lang="bs-Cyrl-BA" sz="2800" dirty="0">
                <a:latin typeface="Arial" charset="0"/>
                <a:cs typeface="Arial" charset="0"/>
              </a:rPr>
            </a:br>
            <a:br>
              <a:rPr lang="bs-Cyrl-BA" sz="2800" dirty="0">
                <a:latin typeface="Arial" charset="0"/>
                <a:cs typeface="Arial" charset="0"/>
              </a:rPr>
            </a:br>
            <a:r>
              <a:rPr lang="de-DE" sz="2800" dirty="0">
                <a:latin typeface="Arial" charset="0"/>
                <a:cs typeface="Arial" charset="0"/>
              </a:rPr>
              <a:t>         </a:t>
            </a:r>
            <a:r>
              <a:rPr lang="bs-Cyrl-BA" sz="2800" dirty="0">
                <a:latin typeface="Arial" charset="0"/>
                <a:cs typeface="Arial" charset="0"/>
              </a:rPr>
              <a:t>45 ___ 4Д 3Ј        8Д 3Ј  ___ 38          94 ___19</a:t>
            </a:r>
            <a:br>
              <a:rPr lang="bs-Cyrl-BA" sz="2800" dirty="0">
                <a:latin typeface="Arial" charset="0"/>
                <a:cs typeface="Arial" charset="0"/>
              </a:rPr>
            </a:br>
            <a:r>
              <a:rPr lang="de-DE" sz="2800" dirty="0">
                <a:latin typeface="Arial" charset="0"/>
                <a:cs typeface="Arial" charset="0"/>
              </a:rPr>
              <a:t>         </a:t>
            </a:r>
            <a:r>
              <a:rPr lang="bs-Cyrl-BA" sz="2800" dirty="0">
                <a:latin typeface="Arial" charset="0"/>
                <a:cs typeface="Arial" charset="0"/>
              </a:rPr>
              <a:t>25 ___ 2Д 6Ј        5Д 7Ј  ___ 58          17 ___ 27</a:t>
            </a:r>
            <a:br>
              <a:rPr lang="bs-Cyrl-BA" sz="2800" dirty="0">
                <a:latin typeface="Arial" charset="0"/>
                <a:cs typeface="Arial" charset="0"/>
              </a:rPr>
            </a:br>
            <a:br>
              <a:rPr lang="bs-Cyrl-BA" sz="2800" dirty="0">
                <a:latin typeface="Arial" charset="0"/>
                <a:cs typeface="Arial" charset="0"/>
              </a:rPr>
            </a:br>
            <a:r>
              <a:rPr lang="bs-Cyrl-BA" sz="2800" b="1" dirty="0">
                <a:latin typeface="Arial" charset="0"/>
                <a:cs typeface="Arial" charset="0"/>
              </a:rPr>
              <a:t>2. </a:t>
            </a:r>
            <a:r>
              <a:rPr lang="bs-Cyrl-BA" sz="2800" dirty="0">
                <a:latin typeface="Arial" charset="0"/>
                <a:cs typeface="Arial" charset="0"/>
              </a:rPr>
              <a:t>Напиши све бројеве који су мањи од 66 и већи од 55.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BB81D06-E97A-4714-B12F-18438C513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385" y="4034465"/>
            <a:ext cx="3504264" cy="25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4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TM04033925[[fn=Tropfen]]</Template>
  <TotalTime>57</TotalTime>
  <Words>343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Wingdings 2</vt:lpstr>
      <vt:lpstr>Office Theme</vt:lpstr>
      <vt:lpstr>PowerPoint Presentation</vt:lpstr>
      <vt:lpstr>PowerPoint Presentation</vt:lpstr>
      <vt:lpstr>PowerPoint Presentation</vt:lpstr>
      <vt:lpstr>3. Задатак: Напиши одговарајући број:                 69 &lt; ___ &lt; 71         28 &lt; ___ &lt; 30           41 &gt; ___ &gt; 39                98 &lt; ___ &lt; 100       47 &gt; ___ &gt; 45           88 &lt; ___ &lt; 90   4. Задатак: Напиши број који је за један већи од датих бројева:                            62                    40                  89                  28                         77                    33                  50                  91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Snježana Maksimović</dc:creator>
  <cp:lastModifiedBy>Mirjana Brkić</cp:lastModifiedBy>
  <cp:revision>14</cp:revision>
  <dcterms:created xsi:type="dcterms:W3CDTF">2020-05-16T18:40:41Z</dcterms:created>
  <dcterms:modified xsi:type="dcterms:W3CDTF">2021-04-28T07:15:30Z</dcterms:modified>
</cp:coreProperties>
</file>