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2" r:id="rId5"/>
    <p:sldId id="264" r:id="rId6"/>
    <p:sldId id="263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37000"/>
                    </a14:imgEffect>
                    <a14:imgEffect>
                      <a14:colorTemperature colorTemp="3500"/>
                    </a14:imgEffect>
                    <a14:imgEffect>
                      <a14:saturation sat="40000"/>
                    </a14:imgEffect>
                    <a14:imgEffect>
                      <a14:brightnessContrast bright="3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0612AA-D454-4F0A-AD4E-01BFDAFEF08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CEB2FE-2CB0-47B3-842B-9DD5FAF463F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НЕЈЕДНАЧИНЕ СА САБИРАЊЕМ ОДНОСНО ОДУЗИМАЊЕМ </a:t>
            </a:r>
            <a:endParaRPr lang="sr-Cyrl-B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ctr">
              <a:buNone/>
            </a:pPr>
            <a:endParaRPr lang="sr-Cyrl-BA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ctr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81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рјешења неједначине 120 + </a:t>
            </a:r>
            <a:r>
              <a:rPr lang="sr-Latn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 &lt; 131.</a:t>
            </a:r>
            <a:endParaRPr lang="en-US" sz="280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Која је ово рачунска операција?</a:t>
            </a:r>
          </a:p>
          <a:p>
            <a:pPr marL="137160" indent="0"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Сабирање.</a:t>
            </a: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Које знакове видиш у задатку осим знака + ?</a:t>
            </a:r>
          </a:p>
          <a:p>
            <a:pPr marL="137160" indent="0"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 &lt; (мање од).</a:t>
            </a:r>
          </a:p>
          <a:p>
            <a:pPr marL="13716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је непознато?</a:t>
            </a:r>
          </a:p>
          <a:p>
            <a:pPr marL="137160" indent="0"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 сабирак.</a:t>
            </a:r>
          </a:p>
          <a:p>
            <a:pPr marL="13716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 се </a:t>
            </a:r>
            <a:r>
              <a:rPr lang="sr-Cyrl-BA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израчунава непознати сабирак?</a:t>
            </a: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BA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 од збира одузмемо познати сабирак.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7400" y="4783421"/>
            <a:ext cx="3276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7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00150"/>
                <a:ext cx="8382000" cy="3531870"/>
              </a:xfrm>
            </p:spPr>
            <p:txBody>
              <a:bodyPr/>
              <a:lstStyle/>
              <a:p>
                <a:pPr marL="137160" indent="0">
                  <a:buNone/>
                </a:pPr>
                <a:r>
                  <a:rPr lang="sr-Cyrl-BA" dirty="0" smtClean="0">
                    <a:solidFill>
                      <a:schemeClr val="bg1"/>
                    </a:solidFill>
                  </a:rPr>
                  <a:t>1. корак:  Одузимамо </a:t>
                </a:r>
                <a:r>
                  <a:rPr lang="sr-Latn-BA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&lt; </a:t>
                </a:r>
                <a:r>
                  <a:rPr lang="sr-Latn-BA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131</a:t>
                </a:r>
                <a:r>
                  <a:rPr lang="sr-Cyrl-BA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- 120,</a:t>
                </a:r>
              </a:p>
              <a:p>
                <a:pPr marL="137160" indent="0">
                  <a:buNone/>
                </a:pPr>
                <a:r>
                  <a:rPr lang="sr-Cyrl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корак: Рачунамо </a:t>
                </a:r>
                <a:r>
                  <a:rPr lang="sr-Latn-BA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sr-Cyrl-BA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sr-Cyrl-BA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11</a:t>
                </a:r>
                <a:r>
                  <a:rPr lang="sr-Cyrl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marL="137160" indent="0">
                  <a:buNone/>
                </a:pPr>
                <a:r>
                  <a:rPr lang="sr-Cyrl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корак: Рјешење чини скуп бројева мањих од 11.</a:t>
                </a:r>
              </a:p>
              <a:p>
                <a:pPr marL="137160" indent="0">
                  <a:buNone/>
                </a:pPr>
                <a:r>
                  <a:rPr lang="sr-Cyrl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sr-Latn-BA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sr-Latn-BA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sr-Cyrl-BA" b="1" dirty="0" smtClean="0">
                    <a:solidFill>
                      <a:srgbClr val="C00000"/>
                    </a:solidFill>
                  </a:rPr>
                  <a:t> {10, 9, 8, 7, 6, 5, 4, 3, 2, 1 и 0}</a:t>
                </a:r>
              </a:p>
              <a:p>
                <a:pPr marL="137160" indent="0">
                  <a:buNone/>
                </a:pPr>
                <a:r>
                  <a:rPr lang="sr-Cyrl-BA" dirty="0" smtClean="0">
                    <a:solidFill>
                      <a:schemeClr val="bg1"/>
                    </a:solidFill>
                  </a:rPr>
                  <a:t>4. корак: Провјера </a:t>
                </a:r>
                <a:r>
                  <a:rPr lang="sr-Cyrl-BA" b="1" dirty="0" smtClean="0">
                    <a:solidFill>
                      <a:srgbClr val="C00000"/>
                    </a:solidFill>
                  </a:rPr>
                  <a:t>120 + 10 је 130, а 130 &lt; 131 </a:t>
                </a:r>
                <a:r>
                  <a:rPr lang="sr-Cyrl-BA" dirty="0" smtClean="0">
                    <a:solidFill>
                      <a:schemeClr val="bg1"/>
                    </a:solidFill>
                  </a:rPr>
                  <a:t>и</a:t>
                </a:r>
              </a:p>
              <a:p>
                <a:pPr marL="137160" indent="0">
                  <a:buNone/>
                </a:pPr>
                <a:r>
                  <a:rPr lang="sr-Cyrl-BA" dirty="0">
                    <a:solidFill>
                      <a:schemeClr val="bg1"/>
                    </a:solidFill>
                  </a:rPr>
                  <a:t>	</a:t>
                </a:r>
                <a:r>
                  <a:rPr lang="sr-Cyrl-BA" dirty="0" smtClean="0">
                    <a:solidFill>
                      <a:schemeClr val="bg1"/>
                    </a:solidFill>
                  </a:rPr>
                  <a:t>		   </a:t>
                </a:r>
                <a:r>
                  <a:rPr lang="sr-Cyrl-BA" b="1" dirty="0" smtClean="0">
                    <a:solidFill>
                      <a:srgbClr val="C00000"/>
                    </a:solidFill>
                  </a:rPr>
                  <a:t>120 + 0 је 120, а 120 &lt; 131.</a:t>
                </a:r>
              </a:p>
              <a:p>
                <a:pPr marL="651510" indent="-514350">
                  <a:buFont typeface="+mj-lt"/>
                  <a:buAutoNum type="arabicPeriod"/>
                </a:pP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00150"/>
                <a:ext cx="8382000" cy="3531870"/>
              </a:xfrm>
              <a:blipFill rotWithShape="1">
                <a:blip r:embed="rId2"/>
                <a:stretch>
                  <a:fillRect t="-1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609600" y="3583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рјешења неједначине 120 + </a:t>
            </a:r>
            <a:r>
              <a:rPr lang="sr-Latn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 &lt; 131.</a:t>
            </a:r>
            <a:endParaRPr lang="en-US" sz="280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4414089"/>
            <a:ext cx="3276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2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00150"/>
                <a:ext cx="8382000" cy="3531870"/>
              </a:xfrm>
            </p:spPr>
            <p:txBody>
              <a:bodyPr>
                <a:normAutofit/>
              </a:bodyPr>
              <a:lstStyle/>
              <a:p>
                <a:pPr marL="137160" indent="0">
                  <a:buNone/>
                </a:pPr>
                <a:r>
                  <a:rPr lang="sr-Cyrl-BA" dirty="0" smtClean="0">
                    <a:solidFill>
                      <a:schemeClr val="bg1"/>
                    </a:solidFill>
                  </a:rPr>
                  <a:t>1. корак:  Непознат је умањеник па сабирамо, </a:t>
                </a:r>
              </a:p>
              <a:p>
                <a:pPr marL="137160" indent="0">
                  <a:buNone/>
                </a:pPr>
                <a:r>
                  <a:rPr lang="sr-Cyrl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sr-Latn-BA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sr-Cyrl-BA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sr-Latn-BA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150 + 8,</a:t>
                </a:r>
              </a:p>
              <a:p>
                <a:pPr marL="137160" indent="0">
                  <a:buNone/>
                </a:pPr>
                <a:r>
                  <a:rPr lang="sr-Cyrl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корак: Рачунамо </a:t>
                </a:r>
                <a:r>
                  <a:rPr lang="sr-Latn-BA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sr-Cyrl-BA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158</a:t>
                </a:r>
                <a:r>
                  <a:rPr lang="sr-Cyrl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marL="137160" indent="0">
                  <a:buNone/>
                </a:pPr>
                <a:r>
                  <a:rPr lang="sr-Cyrl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корак: Рјешење чини скуп бројева већих од 158.</a:t>
                </a:r>
              </a:p>
              <a:p>
                <a:pPr marL="137160" indent="0">
                  <a:buNone/>
                </a:pPr>
                <a:r>
                  <a:rPr lang="sr-Cyrl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sr-Latn-BA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sr-Latn-BA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sr-Cyrl-BA" b="1" dirty="0" smtClean="0">
                    <a:solidFill>
                      <a:srgbClr val="C00000"/>
                    </a:solidFill>
                  </a:rPr>
                  <a:t> {159, 160, 161,...}</a:t>
                </a:r>
              </a:p>
              <a:p>
                <a:pPr marL="137160" indent="0">
                  <a:buNone/>
                </a:pPr>
                <a:r>
                  <a:rPr lang="sr-Cyrl-BA" dirty="0" smtClean="0">
                    <a:solidFill>
                      <a:schemeClr val="bg1"/>
                    </a:solidFill>
                  </a:rPr>
                  <a:t>4. корак: Провјера </a:t>
                </a:r>
                <a:r>
                  <a:rPr lang="sr-Cyrl-BA" dirty="0" smtClean="0">
                    <a:solidFill>
                      <a:srgbClr val="C00000"/>
                    </a:solidFill>
                  </a:rPr>
                  <a:t>159 - 150 је 9, а 9 &gt; 8 </a:t>
                </a:r>
                <a:r>
                  <a:rPr lang="sr-Cyrl-BA" dirty="0" smtClean="0">
                    <a:solidFill>
                      <a:schemeClr val="bg1"/>
                    </a:solidFill>
                  </a:rPr>
                  <a:t>итд.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00150"/>
                <a:ext cx="8382000" cy="3531870"/>
              </a:xfrm>
              <a:blipFill rotWithShape="1">
                <a:blip r:embed="rId2"/>
                <a:stretch>
                  <a:fillRect t="-1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609600" y="358379"/>
            <a:ext cx="8229600" cy="85725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рјешења неједначине </a:t>
            </a:r>
            <a:r>
              <a:rPr lang="sr-Latn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150 &gt;</a:t>
            </a:r>
            <a:r>
              <a:rPr lang="sr-Latn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Latn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9193" y="4421115"/>
            <a:ext cx="3276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9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37160" indent="0">
                  <a:buNone/>
                </a:pPr>
                <a:r>
                  <a:rPr lang="sr-Latn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– </a:t>
                </a:r>
                <a:r>
                  <a:rPr lang="sr-Latn-BA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700 &lt; 5 </a:t>
                </a:r>
                <a:endParaRPr lang="sr-Cyrl-BA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37160" indent="0">
                  <a:buNone/>
                </a:pPr>
                <a:r>
                  <a:rPr lang="sr-Latn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&lt;</a:t>
                </a:r>
                <a:r>
                  <a:rPr lang="sr-Cyrl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700 + 5</a:t>
                </a:r>
              </a:p>
              <a:p>
                <a:pPr marL="137160" indent="0">
                  <a:buNone/>
                </a:pPr>
                <a:r>
                  <a:rPr lang="sr-Latn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&lt; 705</a:t>
                </a:r>
                <a:endParaRPr lang="sr-Cyrl-BA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37160" indent="0">
                  <a:buNone/>
                </a:pPr>
                <a:r>
                  <a:rPr lang="sr-Latn-BA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sr-Latn-BA" i="1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sr-Cyrl-BA" dirty="0">
                    <a:solidFill>
                      <a:schemeClr val="bg1"/>
                    </a:solidFill>
                  </a:rPr>
                  <a:t> </a:t>
                </a:r>
                <a:r>
                  <a:rPr lang="sr-Cyrl-BA" dirty="0" smtClean="0">
                    <a:solidFill>
                      <a:schemeClr val="bg1"/>
                    </a:solidFill>
                  </a:rPr>
                  <a:t>{</a:t>
                </a:r>
                <a:r>
                  <a:rPr lang="sr-Latn-BA" dirty="0" smtClean="0">
                    <a:solidFill>
                      <a:schemeClr val="bg1"/>
                    </a:solidFill>
                  </a:rPr>
                  <a:t>704, 703, 702, 701 </a:t>
                </a:r>
                <a:r>
                  <a:rPr lang="sr-Cyrl-BA" dirty="0" smtClean="0">
                    <a:solidFill>
                      <a:schemeClr val="bg1"/>
                    </a:solidFill>
                  </a:rPr>
                  <a:t>и</a:t>
                </a:r>
                <a:r>
                  <a:rPr lang="sr-Latn-BA" dirty="0" smtClean="0">
                    <a:solidFill>
                      <a:schemeClr val="bg1"/>
                    </a:solidFill>
                  </a:rPr>
                  <a:t> 700</a:t>
                </a:r>
                <a:r>
                  <a:rPr lang="sr-Cyrl-BA" dirty="0" smtClean="0">
                    <a:solidFill>
                      <a:schemeClr val="bg1"/>
                    </a:solidFill>
                  </a:rPr>
                  <a:t>}</a:t>
                </a:r>
                <a:endParaRPr lang="sr-Cyrl-BA" dirty="0">
                  <a:solidFill>
                    <a:schemeClr val="bg1"/>
                  </a:solidFill>
                </a:endParaRPr>
              </a:p>
              <a:p>
                <a:pPr marL="137160" indent="0">
                  <a:buNone/>
                </a:pPr>
                <a:r>
                  <a:rPr lang="sr-Cyrl-BA" dirty="0">
                    <a:solidFill>
                      <a:schemeClr val="bg1"/>
                    </a:solidFill>
                  </a:rPr>
                  <a:t>Провјера: </a:t>
                </a:r>
                <a:r>
                  <a:rPr lang="sr-Latn-BA" dirty="0" smtClean="0">
                    <a:solidFill>
                      <a:schemeClr val="bg1"/>
                    </a:solidFill>
                  </a:rPr>
                  <a:t>704 – 700 je</a:t>
                </a:r>
                <a:r>
                  <a:rPr lang="sr-Cyrl-BA" dirty="0" smtClean="0">
                    <a:solidFill>
                      <a:schemeClr val="bg1"/>
                    </a:solidFill>
                  </a:rPr>
                  <a:t> </a:t>
                </a:r>
                <a:r>
                  <a:rPr lang="sr-Latn-BA" dirty="0" smtClean="0">
                    <a:solidFill>
                      <a:schemeClr val="bg1"/>
                    </a:solidFill>
                  </a:rPr>
                  <a:t>4</a:t>
                </a:r>
                <a:r>
                  <a:rPr lang="sr-Cyrl-BA" dirty="0" smtClean="0">
                    <a:solidFill>
                      <a:schemeClr val="bg1"/>
                    </a:solidFill>
                  </a:rPr>
                  <a:t>, </a:t>
                </a:r>
                <a:r>
                  <a:rPr lang="sr-Latn-BA" dirty="0" smtClean="0">
                    <a:solidFill>
                      <a:schemeClr val="bg1"/>
                    </a:solidFill>
                  </a:rPr>
                  <a:t>a 4 &lt;</a:t>
                </a:r>
                <a:r>
                  <a:rPr lang="sr-Cyrl-BA" dirty="0" smtClean="0">
                    <a:solidFill>
                      <a:schemeClr val="bg1"/>
                    </a:solidFill>
                  </a:rPr>
                  <a:t> </a:t>
                </a:r>
                <a:r>
                  <a:rPr lang="sr-Latn-BA" dirty="0" smtClean="0">
                    <a:solidFill>
                      <a:schemeClr val="bg1"/>
                    </a:solidFill>
                  </a:rPr>
                  <a:t>5,</a:t>
                </a:r>
              </a:p>
              <a:p>
                <a:pPr marL="137160" indent="0">
                  <a:buNone/>
                </a:pPr>
                <a:r>
                  <a:rPr lang="sr-Latn-BA" dirty="0" smtClean="0">
                    <a:solidFill>
                      <a:schemeClr val="bg1"/>
                    </a:solidFill>
                  </a:rPr>
                  <a:t>                 700 </a:t>
                </a:r>
                <a:r>
                  <a:rPr lang="sr-Latn-BA" dirty="0">
                    <a:solidFill>
                      <a:schemeClr val="bg1"/>
                    </a:solidFill>
                  </a:rPr>
                  <a:t>– </a:t>
                </a:r>
                <a:r>
                  <a:rPr lang="sr-Latn-BA" dirty="0" smtClean="0">
                    <a:solidFill>
                      <a:schemeClr val="bg1"/>
                    </a:solidFill>
                  </a:rPr>
                  <a:t>700 je 0</a:t>
                </a:r>
                <a:r>
                  <a:rPr lang="sr-Cyrl-BA" dirty="0" smtClean="0">
                    <a:solidFill>
                      <a:schemeClr val="bg1"/>
                    </a:solidFill>
                  </a:rPr>
                  <a:t>, </a:t>
                </a:r>
                <a:r>
                  <a:rPr lang="sr-Latn-BA" dirty="0" smtClean="0">
                    <a:solidFill>
                      <a:schemeClr val="bg1"/>
                    </a:solidFill>
                  </a:rPr>
                  <a:t>a 0 </a:t>
                </a:r>
                <a:r>
                  <a:rPr lang="sr-Latn-BA" dirty="0">
                    <a:solidFill>
                      <a:schemeClr val="bg1"/>
                    </a:solidFill>
                  </a:rPr>
                  <a:t>&lt;</a:t>
                </a:r>
                <a:r>
                  <a:rPr lang="sr-Cyrl-BA" dirty="0">
                    <a:solidFill>
                      <a:schemeClr val="bg1"/>
                    </a:solidFill>
                  </a:rPr>
                  <a:t> </a:t>
                </a:r>
                <a:r>
                  <a:rPr lang="sr-Latn-BA" dirty="0" smtClean="0">
                    <a:solidFill>
                      <a:schemeClr val="bg1"/>
                    </a:solidFill>
                  </a:rPr>
                  <a:t>5.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Који </a:t>
            </a:r>
            <a:r>
              <a:rPr lang="sr-Cyrl-BA" sz="31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бројеви</a:t>
            </a:r>
            <a:r>
              <a:rPr lang="sr-Cyrl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су рјешење неједначине </a:t>
            </a:r>
            <a:r>
              <a:rPr lang="sr-Latn-BA" sz="28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sr-Latn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700 &lt; 5</a:t>
            </a:r>
            <a:r>
              <a:rPr lang="sr-Cyrl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876800" y="2343150"/>
            <a:ext cx="9906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912427" y="1695450"/>
            <a:ext cx="25908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 smtClean="0"/>
              <a:t>Задњи број у скупу рјешења је 700 јер умањеник не може бити</a:t>
            </a:r>
          </a:p>
          <a:p>
            <a:r>
              <a:rPr lang="sr-Cyrl-BA" dirty="0"/>
              <a:t>м</a:t>
            </a:r>
            <a:r>
              <a:rPr lang="sr-Cyrl-BA" dirty="0" smtClean="0"/>
              <a:t>ањи од умањиоца.</a:t>
            </a:r>
            <a:endParaRPr lang="en-US" dirty="0"/>
          </a:p>
        </p:txBody>
      </p:sp>
      <p:cxnSp>
        <p:nvCxnSpPr>
          <p:cNvPr id="8" name="Curved Connector 7"/>
          <p:cNvCxnSpPr/>
          <p:nvPr/>
        </p:nvCxnSpPr>
        <p:spPr>
          <a:xfrm rot="10800000">
            <a:off x="914400" y="1200150"/>
            <a:ext cx="3657600" cy="1600201"/>
          </a:xfrm>
          <a:prstGeom prst="curvedConnector3">
            <a:avLst>
              <a:gd name="adj1" fmla="val 9943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36920" y="4431872"/>
            <a:ext cx="3276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89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00150"/>
                <a:ext cx="8382000" cy="3531870"/>
              </a:xfrm>
            </p:spPr>
            <p:txBody>
              <a:bodyPr>
                <a:normAutofit fontScale="92500" lnSpcReduction="10000"/>
              </a:bodyPr>
              <a:lstStyle/>
              <a:p>
                <a:pPr marL="137160" indent="0">
                  <a:buNone/>
                </a:pPr>
                <a:endParaRPr lang="sr-Cyrl-BA" sz="2400" dirty="0" smtClean="0">
                  <a:solidFill>
                    <a:schemeClr val="bg1"/>
                  </a:solidFill>
                </a:endParaRP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</a:rPr>
                  <a:t>1. корак:  </a:t>
                </a:r>
                <a:r>
                  <a:rPr lang="sr-Cyrl-BA" sz="2400" u="sng" dirty="0" smtClean="0">
                    <a:solidFill>
                      <a:schemeClr val="bg1"/>
                    </a:solidFill>
                  </a:rPr>
                  <a:t>Непознат је умањилац </a:t>
                </a:r>
                <a:r>
                  <a:rPr lang="sr-Cyrl-BA" sz="2400" dirty="0" smtClean="0">
                    <a:solidFill>
                      <a:schemeClr val="bg1"/>
                    </a:solidFill>
                  </a:rPr>
                  <a:t>па одузимамо и мијењамо ЗНАК, 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sr-Latn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sr-Cyrl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sr-Latn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200 - 194,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корак: Рачунамо </a:t>
                </a:r>
                <a:r>
                  <a:rPr lang="sr-Latn-BA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sr-Cyrl-BA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sr-Cyrl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</a:t>
                </a: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корак: Рјешење чини скуп бројева мањих од 6.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sr-Latn-BA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sr-Latn-BA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sr-Cyrl-BA" sz="2400" b="1" dirty="0" smtClean="0">
                    <a:solidFill>
                      <a:srgbClr val="C00000"/>
                    </a:solidFill>
                  </a:rPr>
                  <a:t> {5, 4, 3, 2, 1 и 0}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</a:rPr>
                  <a:t>4. корак: Провјера </a:t>
                </a:r>
                <a:r>
                  <a:rPr lang="sr-Cyrl-BA" sz="2400" dirty="0" smtClean="0">
                    <a:solidFill>
                      <a:srgbClr val="C00000"/>
                    </a:solidFill>
                  </a:rPr>
                  <a:t>200 - 5 је 195, а 195 &gt; 194 и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rgbClr val="C00000"/>
                    </a:solidFill>
                  </a:rPr>
                  <a:t>                                </a:t>
                </a:r>
                <a:r>
                  <a:rPr lang="sr-Cyrl-BA" sz="2400" dirty="0">
                    <a:solidFill>
                      <a:srgbClr val="C00000"/>
                    </a:solidFill>
                  </a:rPr>
                  <a:t>200 - </a:t>
                </a:r>
                <a:r>
                  <a:rPr lang="sr-Cyrl-BA" sz="2400" dirty="0" smtClean="0">
                    <a:solidFill>
                      <a:srgbClr val="C00000"/>
                    </a:solidFill>
                  </a:rPr>
                  <a:t>0 је 200, </a:t>
                </a:r>
                <a:r>
                  <a:rPr lang="sr-Cyrl-BA" sz="2400" dirty="0">
                    <a:solidFill>
                      <a:srgbClr val="C00000"/>
                    </a:solidFill>
                  </a:rPr>
                  <a:t>а </a:t>
                </a:r>
                <a:r>
                  <a:rPr lang="sr-Cyrl-BA" sz="2400" dirty="0" smtClean="0">
                    <a:solidFill>
                      <a:srgbClr val="C00000"/>
                    </a:solidFill>
                  </a:rPr>
                  <a:t>200 </a:t>
                </a:r>
                <a:r>
                  <a:rPr lang="sr-Cyrl-BA" sz="2400" dirty="0">
                    <a:solidFill>
                      <a:srgbClr val="C00000"/>
                    </a:solidFill>
                  </a:rPr>
                  <a:t>&gt; </a:t>
                </a:r>
                <a:r>
                  <a:rPr lang="sr-Cyrl-BA" sz="2400" dirty="0" smtClean="0">
                    <a:solidFill>
                      <a:srgbClr val="C00000"/>
                    </a:solidFill>
                  </a:rPr>
                  <a:t>194.</a:t>
                </a:r>
              </a:p>
              <a:p>
                <a:pPr marL="137160" indent="0">
                  <a:buNone/>
                </a:pPr>
                <a:r>
                  <a:rPr lang="sr-Cyrl-BA" sz="2400" dirty="0" smtClean="0">
                    <a:solidFill>
                      <a:schemeClr val="bg1"/>
                    </a:solidFill>
                  </a:rPr>
                  <a:t>Код провјере се гледа знак као у почетној неједначини.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00150"/>
                <a:ext cx="8382000" cy="353187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609600" y="358379"/>
            <a:ext cx="8229600" cy="85725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рјешења неједначине 200 - </a:t>
            </a:r>
            <a:r>
              <a:rPr lang="sr-Latn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sr-Latn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194</a:t>
            </a:r>
            <a:r>
              <a:rPr lang="sr-Latn-BA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286000" y="971550"/>
            <a:ext cx="44196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67400" y="4476750"/>
            <a:ext cx="3276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0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200150"/>
            <a:ext cx="3886200" cy="3531870"/>
          </a:xfrm>
        </p:spPr>
        <p:txBody>
          <a:bodyPr/>
          <a:lstStyle/>
          <a:p>
            <a:pPr marL="137160" indent="0">
              <a:buNone/>
            </a:pPr>
            <a:r>
              <a:rPr lang="sr-Cyrl-BA" dirty="0" smtClean="0">
                <a:solidFill>
                  <a:schemeClr val="bg1"/>
                </a:solidFill>
              </a:rPr>
              <a:t>Задаци за самосталан рад:</a:t>
            </a:r>
          </a:p>
          <a:p>
            <a:pPr marL="137160" indent="0">
              <a:buNone/>
            </a:pPr>
            <a:endParaRPr lang="sr-Cyrl-BA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sr-Cyrl-BA" dirty="0" smtClean="0">
                <a:solidFill>
                  <a:schemeClr val="bg1"/>
                </a:solidFill>
              </a:rPr>
              <a:t>Задаци из уџбеника</a:t>
            </a:r>
          </a:p>
          <a:p>
            <a:pPr marL="137160" indent="0">
              <a:buNone/>
            </a:pPr>
            <a:r>
              <a:rPr lang="sr-Cyrl-BA" dirty="0" smtClean="0">
                <a:solidFill>
                  <a:schemeClr val="bg1"/>
                </a:solidFill>
              </a:rPr>
              <a:t>Математика на страни 109.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7400" y="4431872"/>
            <a:ext cx="3276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/>
              <a:t>МАТЕМАТИКА 4. РАЗРЕД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253"/>
            <a:ext cx="385762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4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132</TotalTime>
  <Words>441</Words>
  <Application>Microsoft Office PowerPoint</Application>
  <PresentationFormat>Projekcija na ekranu (16:9)</PresentationFormat>
  <Paragraphs>55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Apex</vt:lpstr>
      <vt:lpstr>PowerPoint prezentacija</vt:lpstr>
      <vt:lpstr>Одреди рјешења неједначине 120 + X &lt; 131.</vt:lpstr>
      <vt:lpstr>PowerPoint prezentacija</vt:lpstr>
      <vt:lpstr>PowerPoint prezentacija</vt:lpstr>
      <vt:lpstr>Који бројеви су рјешење неједначине Y – 700 &lt; 5?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tatjana</cp:lastModifiedBy>
  <cp:revision>19</cp:revision>
  <dcterms:created xsi:type="dcterms:W3CDTF">2020-03-28T23:33:34Z</dcterms:created>
  <dcterms:modified xsi:type="dcterms:W3CDTF">2020-04-08T19:00:59Z</dcterms:modified>
</cp:coreProperties>
</file>