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55EE33-24BD-4858-86C5-266420DEAFC5}">
          <p14:sldIdLst>
            <p14:sldId id="256"/>
            <p14:sldId id="257"/>
            <p14:sldId id="258"/>
            <p14:sldId id="259"/>
            <p14:sldId id="261"/>
          </p14:sldIdLst>
        </p14:section>
        <p14:section name="Untitled Section" id="{CDAED617-4B7F-44CB-8125-2FFE5B1BF02A}">
          <p14:sldIdLst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31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8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95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674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71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391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02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5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4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3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9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24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4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3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1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4ADAED-D5EA-4E64-9715-B4746D01025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B90C4D8-FA9A-4323-8161-A47CD03AEC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34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1109-B5E0-4F67-BFD0-DDC67631BE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1" dirty="0">
                <a:solidFill>
                  <a:srgbClr val="FFFF00"/>
                </a:solidFill>
              </a:rPr>
              <a:t>We</a:t>
            </a:r>
            <a:r>
              <a:rPr lang="de-DE" sz="6000" b="1" dirty="0">
                <a:solidFill>
                  <a:srgbClr val="FFFF00"/>
                </a:solidFill>
              </a:rPr>
              <a:t>chselpräpositionen mit Dativ</a:t>
            </a:r>
            <a:endParaRPr lang="en-GB" sz="6000" b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B26FE-686B-4057-9F4A-606DBDC1C6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>
                <a:solidFill>
                  <a:srgbClr val="FFFF00"/>
                </a:solidFill>
              </a:rPr>
              <a:t>Klasse: VIII</a:t>
            </a:r>
          </a:p>
          <a:p>
            <a:r>
              <a:rPr lang="de-DE" dirty="0">
                <a:solidFill>
                  <a:srgbClr val="FFFF00"/>
                </a:solidFill>
              </a:rPr>
              <a:t>Lehrbuch: „Beste Freunde“</a:t>
            </a:r>
          </a:p>
          <a:p>
            <a:r>
              <a:rPr lang="de-DE" dirty="0">
                <a:solidFill>
                  <a:srgbClr val="FFFF00"/>
                </a:solidFill>
              </a:rPr>
              <a:t>A2/1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9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3889-11AA-4F5A-A886-BABD12F4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9046" cy="1481260"/>
          </a:xfrm>
        </p:spPr>
        <p:txBody>
          <a:bodyPr/>
          <a:lstStyle/>
          <a:p>
            <a:r>
              <a:rPr lang="de-DE" b="1" dirty="0"/>
              <a:t>Wo ist die Katze?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443981-4864-44B5-86A0-A344D8279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70" y="1485901"/>
            <a:ext cx="7007470" cy="5205046"/>
          </a:xfrm>
        </p:spPr>
      </p:pic>
    </p:spTree>
    <p:extLst>
      <p:ext uri="{BB962C8B-B14F-4D97-AF65-F5344CB8AC3E}">
        <p14:creationId xmlns:p14="http://schemas.microsoft.com/office/powerpoint/2010/main" val="147105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6B78-14DC-44E1-8BC4-415D9E3D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FF00"/>
                </a:solidFill>
              </a:rPr>
              <a:t>Wechselpräpositionen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AE7C-5908-4D77-83A7-4656E1A89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Wechselpräpositionen sind lokale Präpositionen, die manchmal mit </a:t>
            </a:r>
            <a:r>
              <a:rPr lang="de-DE" sz="2800" b="1" u="sng" dirty="0">
                <a:solidFill>
                  <a:srgbClr val="FF0000"/>
                </a:solidFill>
              </a:rPr>
              <a:t>AKKUSATIV</a:t>
            </a:r>
            <a:r>
              <a:rPr lang="de-DE" sz="2800" dirty="0"/>
              <a:t> und manchmal mit </a:t>
            </a:r>
            <a:r>
              <a:rPr lang="de-DE" sz="2800" b="1" u="sng" dirty="0">
                <a:solidFill>
                  <a:srgbClr val="00B0F0"/>
                </a:solidFill>
              </a:rPr>
              <a:t>Dativ</a:t>
            </a:r>
            <a:r>
              <a:rPr lang="de-DE" sz="2800" dirty="0"/>
              <a:t> stehen.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              </a:t>
            </a:r>
            <a:r>
              <a:rPr lang="de-DE" sz="3200" b="1" dirty="0">
                <a:solidFill>
                  <a:srgbClr val="00B0F0"/>
                </a:solidFill>
              </a:rPr>
              <a:t>Wo?                  </a:t>
            </a:r>
            <a:r>
              <a:rPr lang="de-DE" sz="3200" b="1" dirty="0">
                <a:solidFill>
                  <a:srgbClr val="FF0000"/>
                </a:solidFill>
              </a:rPr>
              <a:t>Wohin?</a:t>
            </a:r>
          </a:p>
          <a:p>
            <a:pPr marL="0" indent="0">
              <a:buNone/>
            </a:pPr>
            <a:r>
              <a:rPr lang="de-DE" dirty="0"/>
              <a:t>             Position                             Aktion/Bewegung</a:t>
            </a:r>
          </a:p>
          <a:p>
            <a:pPr marL="0" indent="0">
              <a:buNone/>
            </a:pPr>
            <a:r>
              <a:rPr lang="de-DE" dirty="0"/>
              <a:t>             Standort                                Richtung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395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786D-C0D3-45C7-8292-D1925527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Wo</a:t>
            </a:r>
            <a:r>
              <a:rPr lang="de-DE" b="1" dirty="0"/>
              <a:t>?</a:t>
            </a:r>
            <a:r>
              <a:rPr lang="de-DE" dirty="0"/>
              <a:t> →  </a:t>
            </a:r>
            <a:r>
              <a:rPr lang="de-DE" dirty="0">
                <a:solidFill>
                  <a:srgbClr val="FF0000"/>
                </a:solidFill>
              </a:rPr>
              <a:t>Position/Standort/Ruhe </a:t>
            </a:r>
            <a:r>
              <a:rPr lang="de-DE" dirty="0"/>
              <a:t>→ </a:t>
            </a:r>
            <a:r>
              <a:rPr lang="de-DE" sz="4800" b="1" dirty="0">
                <a:solidFill>
                  <a:schemeClr val="accent5"/>
                </a:solidFill>
              </a:rPr>
              <a:t>Dativ</a:t>
            </a:r>
            <a:r>
              <a:rPr lang="de-DE" dirty="0"/>
              <a:t>    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4F2173-3416-41E9-8E84-E7F79B659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84" y="1680632"/>
            <a:ext cx="5031032" cy="30069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68B53D-3253-4FBD-B4C2-AF3128580DB5}"/>
              </a:ext>
            </a:extLst>
          </p:cNvPr>
          <p:cNvSpPr txBox="1"/>
          <p:nvPr/>
        </p:nvSpPr>
        <p:spPr>
          <a:xfrm>
            <a:off x="593853" y="2334828"/>
            <a:ext cx="55021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solidFill>
                  <a:srgbClr val="00B050"/>
                </a:solidFill>
              </a:rPr>
              <a:t>Wo sind die Möbel?</a:t>
            </a:r>
          </a:p>
          <a:p>
            <a:endParaRPr lang="de-DE" dirty="0"/>
          </a:p>
          <a:p>
            <a:r>
              <a:rPr lang="de-DE" dirty="0"/>
              <a:t>Die Kleider liegen </a:t>
            </a:r>
            <a:r>
              <a:rPr lang="de-DE" b="1" u="sng" dirty="0">
                <a:solidFill>
                  <a:srgbClr val="FF0000"/>
                </a:solidFill>
              </a:rPr>
              <a:t>auf </a:t>
            </a:r>
            <a:r>
              <a:rPr lang="de-DE" b="1" u="sng">
                <a:solidFill>
                  <a:srgbClr val="FF0000"/>
                </a:solidFill>
              </a:rPr>
              <a:t>dem </a:t>
            </a:r>
            <a:r>
              <a:rPr lang="de-DE" b="1" u="sng"/>
              <a:t> </a:t>
            </a:r>
            <a:r>
              <a:rPr lang="de-DE"/>
              <a:t>Bett. </a:t>
            </a:r>
            <a:r>
              <a:rPr lang="de-DE" dirty="0"/>
              <a:t>(das)</a:t>
            </a:r>
          </a:p>
          <a:p>
            <a:endParaRPr lang="de-DE" dirty="0"/>
          </a:p>
          <a:p>
            <a:r>
              <a:rPr lang="de-DE" dirty="0"/>
              <a:t>Das Plakat hängt </a:t>
            </a:r>
            <a:r>
              <a:rPr lang="de-DE" b="1" u="sng" dirty="0">
                <a:solidFill>
                  <a:srgbClr val="FF0000"/>
                </a:solidFill>
              </a:rPr>
              <a:t>an der </a:t>
            </a:r>
            <a:r>
              <a:rPr lang="de-DE" dirty="0"/>
              <a:t>Wand. (die)</a:t>
            </a:r>
          </a:p>
          <a:p>
            <a:endParaRPr lang="de-DE" dirty="0"/>
          </a:p>
          <a:p>
            <a:r>
              <a:rPr lang="de-DE" dirty="0"/>
              <a:t>Der Teppich liegt </a:t>
            </a:r>
            <a:r>
              <a:rPr lang="de-DE" b="1" u="sng" dirty="0">
                <a:solidFill>
                  <a:srgbClr val="FF0000"/>
                </a:solidFill>
              </a:rPr>
              <a:t>unter dem </a:t>
            </a:r>
            <a:r>
              <a:rPr lang="de-DE" dirty="0"/>
              <a:t>Schreibtisch. (der)</a:t>
            </a:r>
          </a:p>
          <a:p>
            <a:endParaRPr lang="de-DE" dirty="0"/>
          </a:p>
          <a:p>
            <a:r>
              <a:rPr lang="de-DE" dirty="0"/>
              <a:t>Die Flaschen stehen </a:t>
            </a:r>
            <a:r>
              <a:rPr lang="de-DE" b="1" u="sng" dirty="0">
                <a:solidFill>
                  <a:srgbClr val="FF0000"/>
                </a:solidFill>
              </a:rPr>
              <a:t>im</a:t>
            </a:r>
            <a:r>
              <a:rPr lang="de-DE" dirty="0"/>
              <a:t> (in dem)Regal. (das)</a:t>
            </a:r>
          </a:p>
          <a:p>
            <a:endParaRPr lang="de-DE" dirty="0"/>
          </a:p>
          <a:p>
            <a:r>
              <a:rPr lang="de-DE" dirty="0"/>
              <a:t>Der Sessel steht </a:t>
            </a:r>
            <a:r>
              <a:rPr lang="de-DE" b="1" u="sng" dirty="0">
                <a:solidFill>
                  <a:srgbClr val="FF0000"/>
                </a:solidFill>
              </a:rPr>
              <a:t>zwischen dem </a:t>
            </a:r>
            <a:r>
              <a:rPr lang="de-DE" dirty="0"/>
              <a:t>Bett (das) und </a:t>
            </a:r>
            <a:r>
              <a:rPr lang="de-DE" b="1" u="sng" dirty="0">
                <a:solidFill>
                  <a:srgbClr val="FF0000"/>
                </a:solidFill>
              </a:rPr>
              <a:t>dem</a:t>
            </a:r>
            <a:r>
              <a:rPr lang="de-DE" dirty="0"/>
              <a:t> Schrank. (der)</a:t>
            </a:r>
          </a:p>
          <a:p>
            <a:endParaRPr lang="de-DE" dirty="0"/>
          </a:p>
          <a:p>
            <a:r>
              <a:rPr lang="de-DE" dirty="0"/>
              <a:t>Der kleine Tisch steht </a:t>
            </a:r>
            <a:r>
              <a:rPr lang="de-DE" b="1" u="sng" dirty="0">
                <a:solidFill>
                  <a:srgbClr val="FF0000"/>
                </a:solidFill>
              </a:rPr>
              <a:t>vor dem </a:t>
            </a:r>
            <a:r>
              <a:rPr lang="de-DE" dirty="0"/>
              <a:t>Sessel. (der)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AB28E-9F46-4B5F-A375-CC4D2C003B0D}"/>
              </a:ext>
            </a:extLst>
          </p:cNvPr>
          <p:cNvSpPr txBox="1"/>
          <p:nvPr/>
        </p:nvSpPr>
        <p:spPr>
          <a:xfrm rot="12994066">
            <a:off x="7022763" y="5581256"/>
            <a:ext cx="7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920F26-233A-4AAB-B82B-564FFE371EBD}"/>
              </a:ext>
            </a:extLst>
          </p:cNvPr>
          <p:cNvSpPr txBox="1"/>
          <p:nvPr/>
        </p:nvSpPr>
        <p:spPr>
          <a:xfrm flipH="1">
            <a:off x="6267079" y="5055577"/>
            <a:ext cx="533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u="sng" dirty="0"/>
          </a:p>
          <a:p>
            <a:r>
              <a:rPr lang="de-DE" dirty="0"/>
              <a:t>Nominativ: </a:t>
            </a:r>
            <a:r>
              <a:rPr lang="de-DE" u="sng" dirty="0"/>
              <a:t>DER         DAS        DIE        DIE (Pl.)</a:t>
            </a:r>
          </a:p>
          <a:p>
            <a:r>
              <a:rPr lang="de-DE" dirty="0">
                <a:solidFill>
                  <a:srgbClr val="FF0000"/>
                </a:solidFill>
              </a:rPr>
              <a:t>Dativ:          DEM        DEM       DER       DEN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4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FAF1-6D68-49B4-AE44-F95561A0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FF00"/>
                </a:solidFill>
              </a:rPr>
              <a:t>Auf einen Blick!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9E83E-C714-4C86-ABC0-C1960D00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19415"/>
            <a:ext cx="8825659" cy="457200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WO? →   </a:t>
            </a:r>
            <a:r>
              <a:rPr lang="de-DE" b="1" dirty="0">
                <a:solidFill>
                  <a:srgbClr val="00B0F0"/>
                </a:solidFill>
              </a:rPr>
              <a:t>DATIV</a:t>
            </a:r>
          </a:p>
          <a:p>
            <a:pPr marL="0" indent="0">
              <a:buNone/>
            </a:pPr>
            <a:endParaRPr lang="de-DE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b="1" i="1" dirty="0"/>
              <a:t>stehen</a:t>
            </a:r>
            <a:r>
              <a:rPr lang="de-DE" dirty="0"/>
              <a:t>:                                                  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Die Lampe </a:t>
            </a:r>
            <a:r>
              <a:rPr lang="de-DE" u="sng" dirty="0"/>
              <a:t>steht</a:t>
            </a:r>
            <a:r>
              <a:rPr lang="de-DE" dirty="0"/>
              <a:t> </a:t>
            </a:r>
            <a:r>
              <a:rPr lang="de-DE" dirty="0">
                <a:solidFill>
                  <a:srgbClr val="00B0F0"/>
                </a:solidFill>
              </a:rPr>
              <a:t>auf dem </a:t>
            </a:r>
            <a:r>
              <a:rPr lang="de-DE" dirty="0"/>
              <a:t>Tisch.   </a:t>
            </a:r>
          </a:p>
          <a:p>
            <a:pPr marL="0" indent="0">
              <a:buNone/>
            </a:pPr>
            <a:r>
              <a:rPr lang="de-DE" dirty="0"/>
              <a:t>     </a:t>
            </a:r>
          </a:p>
          <a:p>
            <a:pPr marL="0" indent="0">
              <a:buNone/>
            </a:pPr>
            <a:r>
              <a:rPr lang="de-DE" b="1" i="1" dirty="0"/>
              <a:t>liegen:</a:t>
            </a:r>
            <a:r>
              <a:rPr lang="de-DE" dirty="0"/>
              <a:t>                                                  </a:t>
            </a:r>
            <a:endParaRPr lang="de-DE" b="1" i="1" dirty="0"/>
          </a:p>
          <a:p>
            <a:pPr marL="0" indent="0">
              <a:buNone/>
            </a:pPr>
            <a:r>
              <a:rPr lang="de-DE" dirty="0"/>
              <a:t>Der Stift </a:t>
            </a:r>
            <a:r>
              <a:rPr lang="de-DE" u="sng" dirty="0"/>
              <a:t>liegt</a:t>
            </a:r>
            <a:r>
              <a:rPr lang="de-DE" dirty="0"/>
              <a:t> </a:t>
            </a:r>
            <a:r>
              <a:rPr lang="de-DE" dirty="0">
                <a:solidFill>
                  <a:srgbClr val="00B0F0"/>
                </a:solidFill>
              </a:rPr>
              <a:t>neben dem </a:t>
            </a:r>
            <a:r>
              <a:rPr lang="de-DE" dirty="0"/>
              <a:t>Buch.    </a:t>
            </a:r>
          </a:p>
          <a:p>
            <a:pPr marL="0" indent="0">
              <a:buNone/>
            </a:pPr>
            <a:r>
              <a:rPr lang="de-DE" dirty="0"/>
              <a:t>     </a:t>
            </a:r>
          </a:p>
          <a:p>
            <a:pPr marL="0" indent="0">
              <a:buNone/>
            </a:pPr>
            <a:r>
              <a:rPr lang="de-DE" b="1" i="1" dirty="0"/>
              <a:t>hängen:</a:t>
            </a:r>
            <a:r>
              <a:rPr lang="de-DE" dirty="0"/>
              <a:t>                                                  </a:t>
            </a:r>
            <a:endParaRPr lang="de-DE" b="1" i="1" dirty="0"/>
          </a:p>
          <a:p>
            <a:pPr marL="0" indent="0">
              <a:buNone/>
            </a:pPr>
            <a:r>
              <a:rPr lang="de-DE" dirty="0"/>
              <a:t>Das Bild </a:t>
            </a:r>
            <a:r>
              <a:rPr lang="de-DE" u="sng" dirty="0"/>
              <a:t>hängt</a:t>
            </a:r>
            <a:r>
              <a:rPr lang="de-DE" dirty="0"/>
              <a:t> </a:t>
            </a:r>
            <a:r>
              <a:rPr lang="de-DE" dirty="0">
                <a:solidFill>
                  <a:srgbClr val="00B0F0"/>
                </a:solidFill>
              </a:rPr>
              <a:t>an der </a:t>
            </a:r>
            <a:r>
              <a:rPr lang="de-DE" dirty="0"/>
              <a:t>Wand.           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7CFA7-1BBE-4928-8043-B0EF52D8D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27" y="2352579"/>
            <a:ext cx="1681488" cy="1544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9DAB9-ED9A-422D-B443-EAE37A394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07" y="3897295"/>
            <a:ext cx="2752077" cy="1544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822AFB-56A7-479C-8288-C913443A8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28" y="5346248"/>
            <a:ext cx="1503933" cy="126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2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C384-E7E3-4D2F-A768-3DDD0AA4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rgbClr val="FF0000"/>
                </a:solidFill>
              </a:rPr>
              <a:t>Hausaufgaben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3A1A4-8EE9-4EE8-9259-9270E799D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„Beste Freunde“</a:t>
            </a:r>
          </a:p>
          <a:p>
            <a:pPr marL="0" indent="0">
              <a:buNone/>
            </a:pPr>
            <a:r>
              <a:rPr lang="de-DE" dirty="0"/>
              <a:t>   Deutsch für Jugendliche</a:t>
            </a:r>
          </a:p>
          <a:p>
            <a:pPr marL="0" indent="0">
              <a:buNone/>
            </a:pPr>
            <a:r>
              <a:rPr lang="de-DE" dirty="0"/>
              <a:t>   </a:t>
            </a:r>
            <a:r>
              <a:rPr lang="de-DE" b="1" dirty="0">
                <a:solidFill>
                  <a:srgbClr val="FF0000"/>
                </a:solidFill>
              </a:rPr>
              <a:t>Arbeitsbuch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Seite: </a:t>
            </a:r>
            <a:r>
              <a:rPr lang="de-DE" dirty="0"/>
              <a:t>63; Aufgaben 9, 10, 11</a:t>
            </a:r>
          </a:p>
          <a:p>
            <a:pPr marL="0" indent="0">
              <a:buNone/>
            </a:pPr>
            <a:r>
              <a:rPr lang="de-DE" dirty="0"/>
              <a:t>           </a:t>
            </a:r>
          </a:p>
          <a:p>
            <a:pPr marL="0" indent="0">
              <a:buNone/>
            </a:pPr>
            <a:r>
              <a:rPr lang="de-DE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36029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FE6EB-188F-4877-80F0-DAE3E5D1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45719" cy="7069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56C03-D113-45DA-8F8E-5B27AED9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7200" b="1" dirty="0">
                <a:solidFill>
                  <a:srgbClr val="FF0000"/>
                </a:solidFill>
              </a:rPr>
              <a:t>DANKE </a:t>
            </a:r>
          </a:p>
          <a:p>
            <a:pPr marL="0" indent="0" algn="ctr">
              <a:buNone/>
            </a:pPr>
            <a:r>
              <a:rPr lang="de-DE" sz="7200" b="1" dirty="0">
                <a:solidFill>
                  <a:srgbClr val="FF0000"/>
                </a:solidFill>
              </a:rPr>
              <a:t>FÜR EURE AUFMERKSAMKEIT!</a:t>
            </a:r>
            <a:endParaRPr lang="en-GB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19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371</TotalTime>
  <Words>213</Words>
  <Application>Microsoft Office PowerPoint</Application>
  <PresentationFormat>Breitbild</PresentationFormat>
  <Paragraphs>49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Ion Boardroom</vt:lpstr>
      <vt:lpstr>Wechselpräpositionen mit Dativ</vt:lpstr>
      <vt:lpstr>Wo ist die Katze?</vt:lpstr>
      <vt:lpstr>Wechselpräpositionen</vt:lpstr>
      <vt:lpstr>Wo? →  Position/Standort/Ruhe → Dativ    </vt:lpstr>
      <vt:lpstr>Auf einen Blick!</vt:lpstr>
      <vt:lpstr>Hausaufgaben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Wechselpräpositionen</dc:title>
  <dc:creator>Korisnik</dc:creator>
  <cp:lastModifiedBy>Unbekannter Benutzer</cp:lastModifiedBy>
  <cp:revision>27</cp:revision>
  <dcterms:created xsi:type="dcterms:W3CDTF">2020-03-16T23:42:28Z</dcterms:created>
  <dcterms:modified xsi:type="dcterms:W3CDTF">2020-03-30T09:15:05Z</dcterms:modified>
</cp:coreProperties>
</file>