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86" r:id="rId5"/>
    <p:sldId id="274" r:id="rId6"/>
    <p:sldId id="282" r:id="rId7"/>
    <p:sldId id="284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EE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67E6-BC81-47C4-9BFC-23D9181D8E3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1%D0%B0%D1%9A%D0%B0_%D0%9B%D1%83%D0%BA%D0%B0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sr.wikipedia.org/wiki/%D0%A8%D0%B8%D0%BF%D0%BE%D0%B2%D0%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93%D1%80%D0%B1%D0%B0%D0%B2%D0%B8%D1%86%D0%B0_(%D0%A8%D0%B8%D0%BF%D0%BE%D0%B2%D0%BE)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9F3F0DB-5CFA-437B-8387-4B7ACF62F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86" y="0"/>
            <a:ext cx="5250868" cy="6858000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1198A540-2FD4-4255-B96B-9D5303A1C2D1}"/>
              </a:ext>
            </a:extLst>
          </p:cNvPr>
          <p:cNvSpPr txBox="1"/>
          <p:nvPr/>
        </p:nvSpPr>
        <p:spPr>
          <a:xfrm rot="20732971">
            <a:off x="575187" y="2642325"/>
            <a:ext cx="310163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800000" sx="105000" sy="105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>
                <a:solidFill>
                  <a:srgbClr val="FF0000"/>
                </a:solidFill>
              </a:rPr>
              <a:t>СРПСКИ ЈЕЗИК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CCFF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7B0C2664-E5AD-406C-A792-0DF49A200520}"/>
              </a:ext>
            </a:extLst>
          </p:cNvPr>
          <p:cNvSpPr txBox="1"/>
          <p:nvPr/>
        </p:nvSpPr>
        <p:spPr>
          <a:xfrm>
            <a:off x="781050" y="1874728"/>
            <a:ext cx="7581900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r-Cyrl-RS" sz="4400" u="sng" dirty="0">
              <a:solidFill>
                <a:srgbClr val="00B050"/>
              </a:solidFill>
            </a:endParaRPr>
          </a:p>
          <a:p>
            <a:pPr algn="ctr"/>
            <a:r>
              <a:rPr lang="sr-Cyrl-RS" sz="4400" u="sng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sr-Cyrl-RS" sz="4400" b="1" u="sng" dirty="0">
                <a:solidFill>
                  <a:schemeClr val="accent3">
                    <a:lumMod val="75000"/>
                  </a:schemeClr>
                </a:solidFill>
              </a:rPr>
              <a:t>’Сретно вам прољеће’’</a:t>
            </a:r>
          </a:p>
          <a:p>
            <a:pPr algn="ctr"/>
            <a:endParaRPr lang="sr-Cyrl-RS" sz="4400" b="1" dirty="0">
              <a:solidFill>
                <a:srgbClr val="00B050"/>
              </a:solidFill>
            </a:endParaRPr>
          </a:p>
          <a:p>
            <a:pPr algn="ctr"/>
            <a:r>
              <a:rPr lang="sr-Cyrl-RS" sz="3200" b="1" dirty="0">
                <a:solidFill>
                  <a:srgbClr val="00B050"/>
                </a:solidFill>
              </a:rPr>
              <a:t>Писац: Станко Ракита</a:t>
            </a:r>
          </a:p>
          <a:p>
            <a:pPr algn="ctr"/>
            <a:endParaRPr lang="sr-Cyrl-R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5D88ABF-1893-4327-AC72-5CC37C4ACB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307">
            <a:off x="5706952" y="3450606"/>
            <a:ext cx="2076929" cy="27203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111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139700" dir="102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Slika 2" descr="Slikovni rezultat za станко ракита">
            <a:extLst>
              <a:ext uri="{FF2B5EF4-FFF2-40B4-BE49-F238E27FC236}">
                <a16:creationId xmlns:a16="http://schemas.microsoft.com/office/drawing/2014/main" id="{1006413B-C5C5-4053-865A-CE87DE77616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43">
            <a:off x="1654267" y="2894196"/>
            <a:ext cx="2796437" cy="3465085"/>
          </a:xfrm>
          <a:prstGeom prst="rect">
            <a:avLst/>
          </a:prstGeom>
          <a:noFill/>
          <a:ln>
            <a:noFill/>
          </a:ln>
          <a:effectLst>
            <a:outerShdw blurRad="50800" dist="114300" dir="12600000" rotWithShape="0">
              <a:prstClr val="black">
                <a:alpha val="40000"/>
              </a:prstClr>
            </a:outerShdw>
          </a:effectLst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C7D25937-052F-468A-9158-7A9D3254BB99}"/>
              </a:ext>
            </a:extLst>
          </p:cNvPr>
          <p:cNvSpPr/>
          <p:nvPr/>
        </p:nvSpPr>
        <p:spPr>
          <a:xfrm>
            <a:off x="990600" y="228600"/>
            <a:ext cx="7391400" cy="23083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047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Рођен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Грбавица (Шипово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Грбавици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Шипо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Шипова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Cyrl-RS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Основну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школу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завршио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Грбавици</a:t>
            </a:r>
            <a:r>
              <a:rPr lang="sr-Cyrl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Учитељску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Бања Лу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Бањ</a:t>
            </a:r>
            <a:r>
              <a:rPr lang="sr-Latn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Бања Лу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sr-Cyrl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Бања Лу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Бања Лу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уци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учитељ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околини</a:t>
            </a:r>
            <a:r>
              <a:rPr lang="sr-Cyrl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касније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Бањ</a:t>
            </a:r>
            <a:r>
              <a:rPr lang="sr-Cyrl-R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</a:t>
            </a:r>
            <a:r>
              <a:rPr lang="en-U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уци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Његове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пјесме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штампане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Cyrl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нашим ч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итанкама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часописим</a:t>
            </a:r>
            <a:r>
              <a:rPr lang="sr-Cyrl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</a:p>
          <a:p>
            <a:pPr algn="ctr"/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Добитник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бројних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</a:t>
            </a:r>
            <a:r>
              <a:rPr lang="sr-Cyrl-R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и признања.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D54B4C6-1B46-45A8-95A1-8C4401B0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saturation sat="20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 r="582" b="4445"/>
          <a:stretch/>
        </p:blipFill>
        <p:spPr>
          <a:xfrm>
            <a:off x="1524000" y="8206"/>
            <a:ext cx="5791200" cy="68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6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3F75A799-D979-4F14-A0B4-2D0EAA849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390" y="3643877"/>
            <a:ext cx="2975610" cy="3000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Pravougaonik 2">
            <a:extLst>
              <a:ext uri="{FF2B5EF4-FFF2-40B4-BE49-F238E27FC236}">
                <a16:creationId xmlns:a16="http://schemas.microsoft.com/office/drawing/2014/main" id="{B7FA07F3-E121-4B5A-9590-629E7C1BF98B}"/>
              </a:ext>
            </a:extLst>
          </p:cNvPr>
          <p:cNvSpPr/>
          <p:nvPr/>
        </p:nvSpPr>
        <p:spPr>
          <a:xfrm>
            <a:off x="821680" y="542762"/>
            <a:ext cx="609600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чему се говори у овој причи?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64512D33-28B8-4FA8-B900-8846E0DDC3D2}"/>
              </a:ext>
            </a:extLst>
          </p:cNvPr>
          <p:cNvSpPr/>
          <p:nvPr/>
        </p:nvSpPr>
        <p:spPr>
          <a:xfrm>
            <a:off x="822852" y="1370315"/>
            <a:ext cx="511428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2.Ко је главни лик у причи?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CB3E54C8-A32C-40E9-83A0-31DE3D3E44D8}"/>
              </a:ext>
            </a:extLst>
          </p:cNvPr>
          <p:cNvSpPr/>
          <p:nvPr/>
        </p:nvSpPr>
        <p:spPr>
          <a:xfrm>
            <a:off x="821680" y="2432117"/>
            <a:ext cx="642515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sr-Cyrl-R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Гдје</a:t>
            </a: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 дешава радња ове приче?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40702680-0175-464C-A81A-C3844BFE4285}"/>
              </a:ext>
            </a:extLst>
          </p:cNvPr>
          <p:cNvSpPr/>
          <p:nvPr/>
        </p:nvSpPr>
        <p:spPr>
          <a:xfrm>
            <a:off x="821680" y="3412471"/>
            <a:ext cx="603056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Кога је Зоран прво поздравио?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009D3092-38CE-4068-A955-F1151C1CA04B}"/>
              </a:ext>
            </a:extLst>
          </p:cNvPr>
          <p:cNvSpPr/>
          <p:nvPr/>
        </p:nvSpPr>
        <p:spPr>
          <a:xfrm>
            <a:off x="821680" y="4584090"/>
            <a:ext cx="5731520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Настави именовати редом кога је даље Зоран поздрављао?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CD9B89D3-9E24-41B0-9242-0FA87B210CC6}"/>
              </a:ext>
            </a:extLst>
          </p:cNvPr>
          <p:cNvSpPr/>
          <p:nvPr/>
        </p:nvSpPr>
        <p:spPr>
          <a:xfrm rot="1398602">
            <a:off x="7395815" y="2709847"/>
            <a:ext cx="17211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331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8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79F6FF8F-F9B1-42F8-B4C4-37250DEF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3166608"/>
            <a:ext cx="329565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Pravougaonik 1">
            <a:extLst>
              <a:ext uri="{FF2B5EF4-FFF2-40B4-BE49-F238E27FC236}">
                <a16:creationId xmlns:a16="http://schemas.microsoft.com/office/drawing/2014/main" id="{FB8A91F9-3DCE-40FE-9EDA-01FA0B5944E9}"/>
              </a:ext>
            </a:extLst>
          </p:cNvPr>
          <p:cNvSpPr/>
          <p:nvPr/>
        </p:nvSpPr>
        <p:spPr>
          <a:xfrm>
            <a:off x="396240" y="2799789"/>
            <a:ext cx="5928360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Прољеће је посебно годишње доба, када се природа буди. Покушајте пронаћи у тексту, како су те </a:t>
            </a:r>
            <a:r>
              <a:rPr lang="sr-Cyrl-R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промјене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приказане у овој причи?!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388F8603-32A1-4B5B-BCA0-347A7DD0CE07}"/>
              </a:ext>
            </a:extLst>
          </p:cNvPr>
          <p:cNvSpPr/>
          <p:nvPr/>
        </p:nvSpPr>
        <p:spPr>
          <a:xfrm>
            <a:off x="359898" y="4893295"/>
            <a:ext cx="5688288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А како замишљате </a:t>
            </a:r>
            <a:r>
              <a:rPr lang="sr-Cyrl-R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дјечака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Зорана?  Које особине је он показао својим понашањем?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56DC1D77-A5C3-4259-B4A8-4D56846F8F4E}"/>
              </a:ext>
            </a:extLst>
          </p:cNvPr>
          <p:cNvSpPr/>
          <p:nvPr/>
        </p:nvSpPr>
        <p:spPr>
          <a:xfrm>
            <a:off x="381000" y="1028832"/>
            <a:ext cx="568828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Који ликови су споредни у овој причи?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BAE79199-1605-453A-9E33-671C38C6A3E3}"/>
              </a:ext>
            </a:extLst>
          </p:cNvPr>
          <p:cNvSpPr/>
          <p:nvPr/>
        </p:nvSpPr>
        <p:spPr>
          <a:xfrm>
            <a:off x="381000" y="378890"/>
            <a:ext cx="83058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Како се зове </a:t>
            </a:r>
            <a:r>
              <a:rPr lang="sr-Cyrl-R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редослијед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догађаја у тексту?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3A25C887-267C-4597-A153-25538238F895}"/>
              </a:ext>
            </a:extLst>
          </p:cNvPr>
          <p:cNvSpPr/>
          <p:nvPr/>
        </p:nvSpPr>
        <p:spPr>
          <a:xfrm>
            <a:off x="396240" y="1696359"/>
            <a:ext cx="830580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Али, неко ипак има посебно </a:t>
            </a:r>
            <a:r>
              <a:rPr lang="sr-Cyrl-R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мјесто</a:t>
            </a:r>
            <a:r>
              <a:rPr lang="sr-Cyrl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Зорановом поздрављању прољећа! Који је то лик?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594EA8CC-EF9F-42F3-B85E-9EA719846AEA}"/>
              </a:ext>
            </a:extLst>
          </p:cNvPr>
          <p:cNvSpPr/>
          <p:nvPr/>
        </p:nvSpPr>
        <p:spPr>
          <a:xfrm rot="1398602">
            <a:off x="7273875" y="2423300"/>
            <a:ext cx="17211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1190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B2266A8E-80D7-4557-8B42-ADE0F07891D6}"/>
              </a:ext>
            </a:extLst>
          </p:cNvPr>
          <p:cNvSpPr txBox="1"/>
          <p:nvPr/>
        </p:nvSpPr>
        <p:spPr>
          <a:xfrm>
            <a:off x="1828800" y="1981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ЗАПИС У СВЕСЦИ:</a:t>
            </a:r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583E27-209C-481E-A677-31792BCE0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31" y="0"/>
            <a:ext cx="639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4ECB3A56-38E0-4123-9C4D-8725D4810E9C}"/>
              </a:ext>
            </a:extLst>
          </p:cNvPr>
          <p:cNvSpPr txBox="1"/>
          <p:nvPr/>
        </p:nvSpPr>
        <p:spPr>
          <a:xfrm>
            <a:off x="1600200" y="762000"/>
            <a:ext cx="731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</a:rPr>
              <a:t>УПУТСТВА ЗА САМОСТАЛАН РАД: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sr-Cyrl-RS" sz="2400" b="1" dirty="0">
                <a:solidFill>
                  <a:schemeClr val="bg1"/>
                </a:solidFill>
              </a:rPr>
              <a:t>1-Причу </a:t>
            </a:r>
            <a:r>
              <a:rPr lang="sr-Cyrl-RS" sz="2400" b="1" dirty="0" err="1">
                <a:solidFill>
                  <a:schemeClr val="bg1"/>
                </a:solidFill>
              </a:rPr>
              <a:t>најприје</a:t>
            </a:r>
            <a:r>
              <a:rPr lang="sr-Cyrl-RS" sz="2400" b="1" dirty="0">
                <a:solidFill>
                  <a:schemeClr val="bg1"/>
                </a:solidFill>
              </a:rPr>
              <a:t> </a:t>
            </a:r>
            <a:r>
              <a:rPr lang="sr-Cyrl-RS" sz="2400" b="1" dirty="0" err="1">
                <a:solidFill>
                  <a:schemeClr val="bg1"/>
                </a:solidFill>
              </a:rPr>
              <a:t>увјежбајте</a:t>
            </a:r>
            <a:r>
              <a:rPr lang="sr-Cyrl-RS" sz="2400" b="1" dirty="0">
                <a:solidFill>
                  <a:schemeClr val="bg1"/>
                </a:solidFill>
              </a:rPr>
              <a:t> читати изражајно.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sr-Cyrl-RS" sz="2400" b="1" dirty="0">
                <a:solidFill>
                  <a:schemeClr val="bg1"/>
                </a:solidFill>
              </a:rPr>
              <a:t>2-Такође, исти текст, написан латиницом, можете </a:t>
            </a:r>
            <a:r>
              <a:rPr lang="sr-Cyrl-RS" sz="2400" b="1" dirty="0" err="1">
                <a:solidFill>
                  <a:schemeClr val="bg1"/>
                </a:solidFill>
              </a:rPr>
              <a:t>вјежбати</a:t>
            </a:r>
            <a:r>
              <a:rPr lang="sr-Cyrl-RS" sz="2400" b="1" dirty="0">
                <a:solidFill>
                  <a:schemeClr val="bg1"/>
                </a:solidFill>
              </a:rPr>
              <a:t> и у уџбенику „Учим </a:t>
            </a:r>
            <a:r>
              <a:rPr lang="sr-Cyrl-RS" sz="2400" b="1">
                <a:solidFill>
                  <a:schemeClr val="bg1"/>
                </a:solidFill>
              </a:rPr>
              <a:t>латиницу“ - 29</a:t>
            </a:r>
            <a:r>
              <a:rPr lang="sr-Cyrl-RS" sz="2400" b="1" dirty="0">
                <a:solidFill>
                  <a:schemeClr val="bg1"/>
                </a:solidFill>
              </a:rPr>
              <a:t>.стр. </a:t>
            </a:r>
          </a:p>
          <a:p>
            <a:r>
              <a:rPr lang="sr-Cyrl-RS" sz="2400" b="1" dirty="0">
                <a:solidFill>
                  <a:schemeClr val="bg1"/>
                </a:solidFill>
              </a:rPr>
              <a:t>3-Истраживачки задатак!             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sr-Cyrl-RS" sz="2400" b="1" dirty="0">
                <a:solidFill>
                  <a:schemeClr val="bg1"/>
                </a:solidFill>
              </a:rPr>
              <a:t>Из текста препишите све </a:t>
            </a:r>
            <a:r>
              <a:rPr lang="sr-Cyrl-RS" sz="2400" b="1" dirty="0" err="1">
                <a:solidFill>
                  <a:schemeClr val="bg1"/>
                </a:solidFill>
              </a:rPr>
              <a:t>ријечи</a:t>
            </a:r>
            <a:r>
              <a:rPr lang="sr-Cyrl-RS" sz="2400" b="1" dirty="0">
                <a:solidFill>
                  <a:schemeClr val="bg1"/>
                </a:solidFill>
              </a:rPr>
              <a:t> које означавају имена људи, биљака и животиња. Има и један предмет. </a:t>
            </a:r>
          </a:p>
          <a:p>
            <a:r>
              <a:rPr lang="sr-Cyrl-RS" sz="2400" b="1" dirty="0">
                <a:solidFill>
                  <a:schemeClr val="bg1"/>
                </a:solidFill>
              </a:rPr>
              <a:t>људи _________________</a:t>
            </a:r>
            <a:r>
              <a:rPr lang="sr-Latn-RS" sz="2400" b="1" dirty="0">
                <a:solidFill>
                  <a:schemeClr val="bg1"/>
                </a:solidFill>
              </a:rPr>
              <a:t>_______</a:t>
            </a:r>
            <a:r>
              <a:rPr lang="sr-Cyrl-RS" sz="2400" b="1" dirty="0">
                <a:solidFill>
                  <a:schemeClr val="bg1"/>
                </a:solidFill>
              </a:rPr>
              <a:t>         (4 </a:t>
            </a:r>
            <a:r>
              <a:rPr lang="sr-Cyrl-RS" sz="2400" b="1" dirty="0" err="1">
                <a:solidFill>
                  <a:schemeClr val="bg1"/>
                </a:solidFill>
              </a:rPr>
              <a:t>ријечи</a:t>
            </a:r>
            <a:r>
              <a:rPr lang="sr-Cyrl-RS" sz="2400" b="1" dirty="0">
                <a:solidFill>
                  <a:schemeClr val="bg1"/>
                </a:solidFill>
              </a:rPr>
              <a:t>)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sr-Cyrl-RS" sz="2400" b="1" dirty="0">
                <a:solidFill>
                  <a:schemeClr val="bg1"/>
                </a:solidFill>
              </a:rPr>
              <a:t>биљке </a:t>
            </a:r>
            <a:r>
              <a:rPr lang="sr-Latn-RS" sz="2400" b="1" dirty="0">
                <a:solidFill>
                  <a:schemeClr val="bg1"/>
                </a:solidFill>
              </a:rPr>
              <a:t>___</a:t>
            </a:r>
            <a:r>
              <a:rPr lang="sr-Cyrl-RS" sz="2400" b="1" dirty="0">
                <a:solidFill>
                  <a:schemeClr val="bg1"/>
                </a:solidFill>
              </a:rPr>
              <a:t>__________________</a:t>
            </a:r>
            <a:r>
              <a:rPr lang="sr-Latn-RS" sz="2400" b="1" dirty="0">
                <a:solidFill>
                  <a:schemeClr val="bg1"/>
                </a:solidFill>
              </a:rPr>
              <a:t>__        </a:t>
            </a:r>
            <a:r>
              <a:rPr lang="sr-Cyrl-RS" sz="2400" b="1" dirty="0">
                <a:solidFill>
                  <a:schemeClr val="bg1"/>
                </a:solidFill>
              </a:rPr>
              <a:t>(5 </a:t>
            </a:r>
            <a:r>
              <a:rPr lang="sr-Cyrl-RS" sz="2400" b="1" dirty="0" err="1">
                <a:solidFill>
                  <a:schemeClr val="bg1"/>
                </a:solidFill>
              </a:rPr>
              <a:t>ријечи</a:t>
            </a:r>
            <a:r>
              <a:rPr lang="sr-Cyrl-RS" sz="2400" b="1" dirty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sr-Cyrl-RS" sz="2400" b="1" dirty="0">
                <a:solidFill>
                  <a:schemeClr val="bg1"/>
                </a:solidFill>
              </a:rPr>
              <a:t>животиње________________</a:t>
            </a:r>
            <a:r>
              <a:rPr lang="sr-Latn-RS" sz="2400" b="1" dirty="0">
                <a:solidFill>
                  <a:schemeClr val="bg1"/>
                </a:solidFill>
              </a:rPr>
              <a:t>____</a:t>
            </a:r>
            <a:r>
              <a:rPr lang="sr-Cyrl-RS" sz="2400" b="1" dirty="0">
                <a:solidFill>
                  <a:schemeClr val="bg1"/>
                </a:solidFill>
              </a:rPr>
              <a:t>        (6 </a:t>
            </a:r>
            <a:r>
              <a:rPr lang="sr-Cyrl-RS" sz="2400" b="1" dirty="0" err="1">
                <a:solidFill>
                  <a:schemeClr val="bg1"/>
                </a:solidFill>
              </a:rPr>
              <a:t>ријечи</a:t>
            </a:r>
            <a:r>
              <a:rPr lang="sr-Cyrl-RS" sz="2400" b="1" dirty="0">
                <a:solidFill>
                  <a:schemeClr val="bg1"/>
                </a:solidFill>
              </a:rPr>
              <a:t>)</a:t>
            </a:r>
          </a:p>
          <a:p>
            <a:r>
              <a:rPr lang="sr-Cyrl-RS" sz="2400" b="1" dirty="0">
                <a:solidFill>
                  <a:schemeClr val="bg1"/>
                </a:solidFill>
              </a:rPr>
              <a:t>предмети _________________                 (1 </a:t>
            </a:r>
            <a:r>
              <a:rPr lang="sr-Cyrl-RS" sz="2400" b="1" dirty="0" err="1">
                <a:solidFill>
                  <a:schemeClr val="bg1"/>
                </a:solidFill>
              </a:rPr>
              <a:t>ријеч</a:t>
            </a:r>
            <a:r>
              <a:rPr lang="sr-Cyrl-RS" sz="2400" b="1" dirty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sr-Cyrl-RS" b="1" dirty="0">
              <a:solidFill>
                <a:schemeClr val="bg1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183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286</Words>
  <Application>Microsoft Office PowerPoint</Application>
  <PresentationFormat>Projekcija na ekranu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Његово величанство</dc:title>
  <dc:creator>PC</dc:creator>
  <cp:lastModifiedBy>daliborkazeljko@outlook.com</cp:lastModifiedBy>
  <cp:revision>25</cp:revision>
  <dcterms:created xsi:type="dcterms:W3CDTF">2020-03-17T10:38:42Z</dcterms:created>
  <dcterms:modified xsi:type="dcterms:W3CDTF">2020-03-21T07:06:03Z</dcterms:modified>
</cp:coreProperties>
</file>