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9" r:id="rId4"/>
    <p:sldId id="263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31"/>
    <p:restoredTop sz="96405"/>
  </p:normalViewPr>
  <p:slideViewPr>
    <p:cSldViewPr snapToGrid="0" snapToObjects="1">
      <p:cViewPr varScale="1">
        <p:scale>
          <a:sx n="70" d="100"/>
          <a:sy n="70" d="100"/>
        </p:scale>
        <p:origin x="30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982" y="135084"/>
            <a:ext cx="8825658" cy="184808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РЈЕШАВАЊЕ ЗАДАТАКА САСТАВЉАЊЕМ ИЗРАЗА 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51" y="3009181"/>
            <a:ext cx="7642746" cy="4180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2698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/>
              <a:t>МАТЕМАТИКА, 4. РАЗРЕД</a:t>
            </a:r>
            <a:endParaRPr lang="en-US" sz="1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617" y="1983168"/>
            <a:ext cx="9970023" cy="1594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lvl="2" algn="l">
              <a:buFont typeface="Wingdings" charset="2"/>
              <a:buChar char="q"/>
            </a:pP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Задаци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које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ћемо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вјежбати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налазе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се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у </a:t>
            </a:r>
            <a:r>
              <a:rPr lang="sr-Cyrl-RS" sz="2800" b="1" dirty="0" smtClean="0">
                <a:latin typeface="Times New Roman" charset="0"/>
                <a:ea typeface="Times New Roman" charset="0"/>
                <a:cs typeface="Times New Roman" charset="0"/>
              </a:rPr>
              <a:t>„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Радним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листовима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из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математике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”,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на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стр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. 57.</a:t>
            </a:r>
          </a:p>
          <a:p>
            <a:pPr lvl="2" algn="l">
              <a:buFont typeface="Wingdings" charset="2"/>
              <a:buChar char="q"/>
            </a:pPr>
            <a:endParaRPr lang="en-US" sz="2800" dirty="0" smtClean="0"/>
          </a:p>
          <a:p>
            <a:pPr lvl="2" algn="l"/>
            <a:endParaRPr lang="en-US" sz="2800" dirty="0" smtClean="0"/>
          </a:p>
          <a:p>
            <a:pPr lvl="2"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07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398" y="6338061"/>
            <a:ext cx="2698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/>
              <a:t>МАТЕМАТИКА, 4. РАЗРЕД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59398" y="426720"/>
            <a:ext cx="102457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1. </a:t>
            </a:r>
            <a:r>
              <a:rPr lang="sr-Cyrl-RS" sz="2800" b="1" dirty="0" smtClean="0">
                <a:latin typeface="Times New Roman" charset="0"/>
                <a:ea typeface="Times New Roman" charset="0"/>
                <a:cs typeface="Times New Roman" charset="0"/>
              </a:rPr>
              <a:t>(10</a:t>
            </a:r>
            <a:r>
              <a:rPr lang="sr-Cyrl-RS" sz="2800" b="1" dirty="0">
                <a:latin typeface="Times New Roman" charset="0"/>
                <a:ea typeface="Times New Roman" charset="0"/>
                <a:cs typeface="Times New Roman" charset="0"/>
              </a:rPr>
              <a:t>. задатак из Радних листова)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Запиши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израз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и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израчунај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његову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вриједност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sz="2800" dirty="0" smtClean="0"/>
          </a:p>
          <a:p>
            <a:endParaRPr lang="en-US" sz="28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1)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Збир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бројева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430 и 176,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смањи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за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њихову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разлику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514350" indent="-514350">
              <a:buAutoNum type="arabicParenR"/>
            </a:pPr>
            <a:endParaRPr lang="en-US" sz="2800" b="1" dirty="0">
              <a:latin typeface="Times New Roman" charset="0"/>
              <a:cs typeface="Times New Roman" charset="0"/>
            </a:endParaRPr>
          </a:p>
          <a:p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Рјешење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: (430 + 176) – (430 – 176) = 606 – 254 = 352</a:t>
            </a:r>
          </a:p>
          <a:p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sr-Cyrl-RS" sz="2800" b="1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Разлику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бројева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364 и 175,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повећај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за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њихов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збир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endParaRPr lang="en-US" sz="2800" b="1" dirty="0">
              <a:latin typeface="Times New Roman" charset="0"/>
              <a:cs typeface="Times New Roman" charset="0"/>
            </a:endParaRPr>
          </a:p>
          <a:p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  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Рјешење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: (364 – 175) + (364 + 175) = 189 + 539 = 728</a:t>
            </a:r>
            <a:endParaRPr lang="en-US" sz="2800" dirty="0"/>
          </a:p>
          <a:p>
            <a:endParaRPr lang="en-US" sz="2800" b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9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822" y="6347012"/>
            <a:ext cx="2698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/>
              <a:t>МАТЕМАТИКА, 4. РАЗРЕД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51822" y="731520"/>
            <a:ext cx="1073433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sr-Cyrl-RS" sz="2800" b="1" dirty="0" smtClean="0">
                <a:latin typeface="Times New Roman" charset="0"/>
                <a:ea typeface="Times New Roman" charset="0"/>
                <a:cs typeface="Times New Roman" charset="0"/>
              </a:rPr>
              <a:t> (8. задатак из Радних листова)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У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једној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кесици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било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је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610</a:t>
            </a:r>
            <a:r>
              <a:rPr lang="sr-Cyrl-R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g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сјемена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, а у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другој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460</a:t>
            </a:r>
            <a:r>
              <a:rPr lang="sr-Cyrl-R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g. </a:t>
            </a:r>
            <a:r>
              <a:rPr lang="ru-RU" sz="2800" b="1" dirty="0" smtClean="0"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з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прве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кесице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посијано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је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225</a:t>
            </a:r>
            <a:r>
              <a:rPr lang="sr-Cyrl-R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g, а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из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друге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175</a:t>
            </a:r>
            <a:r>
              <a:rPr lang="sr-Cyrl-R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g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сјемена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Колико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је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грама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сјемена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остало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укупно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у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обје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кесице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endParaRPr lang="en-US" sz="2800" b="1" dirty="0" smtClean="0">
              <a:latin typeface="Times New Roman" charset="0"/>
              <a:cs typeface="Times New Roman" charset="0"/>
            </a:endParaRPr>
          </a:p>
          <a:p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Израз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: (610</a:t>
            </a:r>
            <a:r>
              <a:rPr lang="sr-Cyrl-R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g – 225</a:t>
            </a:r>
            <a:r>
              <a:rPr lang="sr-Cyrl-R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g) + (460</a:t>
            </a:r>
            <a:r>
              <a:rPr lang="sr-Cyrl-R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g – 175</a:t>
            </a:r>
            <a:r>
              <a:rPr lang="sr-Cyrl-R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g) = 385</a:t>
            </a:r>
            <a:r>
              <a:rPr lang="sr-Cyrl-R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g + 285</a:t>
            </a:r>
            <a:r>
              <a:rPr lang="sr-Cyrl-R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g = 670</a:t>
            </a:r>
            <a:r>
              <a:rPr lang="sr-Cyrl-R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g</a:t>
            </a:r>
          </a:p>
          <a:p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sr-Cyrl-RS" sz="2800" b="1" dirty="0">
                <a:latin typeface="Times New Roman" charset="0"/>
                <a:ea typeface="Times New Roman" charset="0"/>
                <a:cs typeface="Times New Roman" charset="0"/>
              </a:rPr>
              <a:t>Вриједност израза: </a:t>
            </a:r>
            <a:r>
              <a:rPr lang="sr-Cyrl-RS" sz="2800" b="1" dirty="0" smtClean="0">
                <a:latin typeface="Times New Roman" charset="0"/>
                <a:ea typeface="Times New Roman" charset="0"/>
                <a:cs typeface="Times New Roman" charset="0"/>
              </a:rPr>
              <a:t>670</a:t>
            </a:r>
            <a:endParaRPr lang="en-US" sz="28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Одговор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: У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обје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кесице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је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укупно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остало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670</a:t>
            </a:r>
            <a:r>
              <a:rPr lang="sr-Cyrl-R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g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сјемена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8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8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800" b="1" dirty="0">
              <a:latin typeface="Times New Roman" charset="0"/>
              <a:cs typeface="Times New Roman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606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822" y="6347012"/>
            <a:ext cx="2698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/>
              <a:t>МАТЕМАТИКА, 4. РАЗРЕД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51822" y="731520"/>
            <a:ext cx="111000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charset="0"/>
                <a:ea typeface="Times New Roman" charset="0"/>
                <a:cs typeface="Times New Roman" charset="0"/>
              </a:rPr>
              <a:t>3. (9. задатак из Радних листова) Растојање од 1000 km пређу три аутомобила, тако да први пређе 283 km, други 98 km више, а трећи остатак. Колико километара је прешао трећи аутомобил?</a:t>
            </a:r>
            <a:endParaRPr lang="en-US" sz="2800" b="1" dirty="0" smtClean="0">
              <a:latin typeface="Times New Roman" charset="0"/>
              <a:cs typeface="Times New Roman" charset="0"/>
            </a:endParaRPr>
          </a:p>
          <a:p>
            <a:endParaRPr lang="en-US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2800" b="1" dirty="0" smtClean="0"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зраз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sr-Cyrl-R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1000km – 283km </a:t>
            </a:r>
            <a:r>
              <a:rPr lang="sr-Cyrl-RS" sz="2400" b="1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r-Cyrl-RS" sz="2400" b="1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283km</a:t>
            </a:r>
            <a:r>
              <a:rPr lang="sr-Cyrl-R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+ 98km) = 1000km – </a:t>
            </a:r>
            <a:r>
              <a:rPr lang="sr-Cyrl-RS" sz="2400" b="1" dirty="0">
                <a:latin typeface="Times New Roman" charset="0"/>
                <a:ea typeface="Times New Roman" charset="0"/>
                <a:cs typeface="Times New Roman" charset="0"/>
              </a:rPr>
              <a:t>283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km</a:t>
            </a:r>
            <a:r>
              <a:rPr lang="sr-Cyrl-RS" sz="2400" b="1" dirty="0">
                <a:latin typeface="Times New Roman" charset="0"/>
                <a:ea typeface="Times New Roman" charset="0"/>
                <a:cs typeface="Times New Roman" charset="0"/>
              </a:rPr>
              <a:t> – 381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km = 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336km</a:t>
            </a:r>
          </a:p>
          <a:p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sr-Cyrl-RS" sz="2800" b="1" dirty="0">
                <a:latin typeface="Times New Roman" charset="0"/>
                <a:ea typeface="Times New Roman" charset="0"/>
                <a:cs typeface="Times New Roman" charset="0"/>
              </a:rPr>
              <a:t>Вриједност израза: 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336</a:t>
            </a:r>
          </a:p>
          <a:p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Одговор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Трећи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аутомобил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је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прешао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336 km.</a:t>
            </a:r>
          </a:p>
          <a:p>
            <a:endParaRPr lang="en-US" sz="28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800" b="1" dirty="0">
              <a:latin typeface="Times New Roman" charset="0"/>
              <a:cs typeface="Times New Roman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126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80"/>
          <a:stretch/>
        </p:blipFill>
        <p:spPr>
          <a:xfrm>
            <a:off x="1296537" y="3684896"/>
            <a:ext cx="9697868" cy="2642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43" y="109182"/>
            <a:ext cx="11064405" cy="3575714"/>
          </a:xfrm>
        </p:spPr>
        <p:txBody>
          <a:bodyPr/>
          <a:lstStyle/>
          <a:p>
            <a:r>
              <a:rPr lang="en-US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Зада</a:t>
            </a:r>
            <a:r>
              <a:rPr lang="sr-Cyrl-RS" sz="3200" b="1" dirty="0" smtClean="0">
                <a:latin typeface="Times New Roman" charset="0"/>
                <a:ea typeface="Times New Roman" charset="0"/>
                <a:cs typeface="Times New Roman" charset="0"/>
              </a:rPr>
              <a:t>так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за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самосталан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рад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b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sr-Cyrl-RS" sz="3200" b="1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sr-Cyrl-RS" sz="3200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sr-Cyrl-RS" sz="2800" b="1" dirty="0" smtClean="0">
                <a:latin typeface="Times New Roman" charset="0"/>
                <a:ea typeface="Times New Roman" charset="0"/>
                <a:cs typeface="Times New Roman" charset="0"/>
              </a:rPr>
              <a:t>На једној рафи у продавници је било 278 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sr-Cyrl-RS" sz="2800" b="1" dirty="0" smtClean="0">
                <a:latin typeface="Times New Roman" charset="0"/>
                <a:ea typeface="Times New Roman" charset="0"/>
                <a:cs typeface="Times New Roman" charset="0"/>
              </a:rPr>
              <a:t> газираног и 347 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sr-Cyrl-RS" sz="2800" b="1" dirty="0" smtClean="0">
                <a:latin typeface="Times New Roman" charset="0"/>
                <a:ea typeface="Times New Roman" charset="0"/>
                <a:cs typeface="Times New Roman" charset="0"/>
              </a:rPr>
              <a:t> негазираног сока. </a:t>
            </a:r>
            <a:r>
              <a:rPr lang="sr-Cyrl-RS" sz="2800" b="1" dirty="0" smtClean="0">
                <a:latin typeface="Times New Roman" charset="0"/>
                <a:ea typeface="Times New Roman" charset="0"/>
                <a:cs typeface="Times New Roman" charset="0"/>
              </a:rPr>
              <a:t>Тог дана је продато 195 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sr-Cyrl-RS" sz="2800" b="1" dirty="0" smtClean="0">
                <a:latin typeface="Times New Roman" charset="0"/>
                <a:ea typeface="Times New Roman" charset="0"/>
                <a:cs typeface="Times New Roman" charset="0"/>
              </a:rPr>
              <a:t> сока. Колико је литара сока остало на рафи?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sr-Cyrl-R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sr-Cyrl-RS" sz="2400" b="1" dirty="0" smtClean="0">
                <a:latin typeface="Times New Roman" charset="0"/>
                <a:ea typeface="Times New Roman" charset="0"/>
                <a:cs typeface="Times New Roman" charset="0"/>
              </a:rPr>
              <a:t>ни који желе у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r-Cyrl-RS" sz="2400" b="1" dirty="0" smtClean="0">
                <a:latin typeface="Times New Roman" charset="0"/>
                <a:ea typeface="Times New Roman" charset="0"/>
                <a:cs typeface="Times New Roman" charset="0"/>
              </a:rPr>
              <a:t>„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Радним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листовима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из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математике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”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на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стр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sr-Cyrl-R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57</a:t>
            </a:r>
            <a:r>
              <a:rPr lang="sr-Cyrl-R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r-Cyrl-RS" sz="2400" b="1" dirty="0" smtClean="0">
                <a:latin typeface="Times New Roman" charset="0"/>
                <a:ea typeface="Times New Roman" charset="0"/>
                <a:cs typeface="Times New Roman" charset="0"/>
              </a:rPr>
              <a:t>могу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урадити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задатке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под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редним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бројевима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11.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12.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544" y="6327346"/>
            <a:ext cx="2698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/>
              <a:t>МАТЕМАТИКА, 4. РАЗРЕД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67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1088</TotalTime>
  <Words>255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Century Gothic</vt:lpstr>
      <vt:lpstr>Times New Roman</vt:lpstr>
      <vt:lpstr>Wingdings</vt:lpstr>
      <vt:lpstr>Wingdings 3</vt:lpstr>
      <vt:lpstr>Ion</vt:lpstr>
      <vt:lpstr>РЈЕШАВАЊЕ ЗАДАТАКА САСТАВЉАЊЕМ ИЗРАЗА </vt:lpstr>
      <vt:lpstr>PowerPoint Presentation</vt:lpstr>
      <vt:lpstr>PowerPoint Presentation</vt:lpstr>
      <vt:lpstr>PowerPoint Presentation</vt:lpstr>
      <vt:lpstr>Задатак за самосталан рад:  На једној рафи у продавници је било 278 l газираног и 347 l негазираног сока. Тог дана је продато 195 l сока. Колико је литара сока остало на рафи?   Oни који желе у „Радним листовима из математике” на стр. 57 могу урадити задатке под редним бројевима 11. и 12.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Рјешавање задатака састављањем израза  (са двије или више операција)</dc:title>
  <dc:creator>Microsoft Office User</dc:creator>
  <cp:lastModifiedBy>marina_uciteljica@yahoo.com</cp:lastModifiedBy>
  <cp:revision>34</cp:revision>
  <dcterms:created xsi:type="dcterms:W3CDTF">2020-04-06T15:33:10Z</dcterms:created>
  <dcterms:modified xsi:type="dcterms:W3CDTF">2020-04-12T14:00:15Z</dcterms:modified>
</cp:coreProperties>
</file>