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1"/>
  </p:notesMasterIdLst>
  <p:sldIdLst>
    <p:sldId id="258" r:id="rId2"/>
    <p:sldId id="263" r:id="rId3"/>
    <p:sldId id="2043" r:id="rId4"/>
    <p:sldId id="2044" r:id="rId5"/>
    <p:sldId id="2045" r:id="rId6"/>
    <p:sldId id="2046" r:id="rId7"/>
    <p:sldId id="2047" r:id="rId8"/>
    <p:sldId id="2050" r:id="rId9"/>
    <p:sldId id="2048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1527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42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50"/>
    <p:restoredTop sz="95439"/>
  </p:normalViewPr>
  <p:slideViewPr>
    <p:cSldViewPr snapToGrid="0" snapToObjects="1" showGuides="1">
      <p:cViewPr varScale="1">
        <p:scale>
          <a:sx n="74" d="100"/>
          <a:sy n="74" d="100"/>
        </p:scale>
        <p:origin x="828" y="78"/>
      </p:cViewPr>
      <p:guideLst>
        <p:guide orient="horz" pos="2160"/>
        <p:guide pos="7242"/>
        <p:guide pos="1527"/>
        <p:guide pos="3840"/>
        <p:guide orient="horz" pos="346"/>
        <p:guide orient="horz" pos="3974"/>
        <p:guide pos="5541"/>
        <p:guide pos="2139"/>
        <p:guide pos="438"/>
        <p:guide orient="horz" pos="429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2574051" y="1258294"/>
            <a:ext cx="72247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МАТЕМАТИКА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РАЗРЕД</a:t>
            </a:r>
            <a:endParaRPr lang="en-US" sz="32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="" xmlns:a16="http://schemas.microsoft.com/office/drawing/2014/main" id="{7891AD14-F843-3F4B-BFFF-36D7F0F068E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CDC0C52E-D17E-3349-A7E4-EE6C1817E7D8}"/>
              </a:ext>
            </a:extLst>
          </p:cNvPr>
          <p:cNvSpPr txBox="1"/>
          <p:nvPr/>
        </p:nvSpPr>
        <p:spPr>
          <a:xfrm>
            <a:off x="1769808" y="2623763"/>
            <a:ext cx="851095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6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ОБИМ </a:t>
            </a:r>
            <a:r>
              <a:rPr lang="sr-Cyrl-RS" sz="6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ПРАВОУГАОНИКА</a:t>
            </a:r>
            <a:endParaRPr lang="x-none" sz="6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16AF88E9-414B-3740-BC16-656FED3FB74A}"/>
              </a:ext>
            </a:extLst>
          </p:cNvPr>
          <p:cNvSpPr txBox="1"/>
          <p:nvPr/>
        </p:nvSpPr>
        <p:spPr>
          <a:xfrm>
            <a:off x="4479033" y="2883877"/>
            <a:ext cx="62098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endParaRPr lang="hr-HR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hr-HR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sr-Cyrl-CS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883FA887-E072-374B-8BA0-D8266FEE7955}"/>
              </a:ext>
            </a:extLst>
          </p:cNvPr>
          <p:cNvSpPr/>
          <p:nvPr/>
        </p:nvSpPr>
        <p:spPr>
          <a:xfrm>
            <a:off x="1003246" y="2045343"/>
            <a:ext cx="2438400" cy="137160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3084BD7B-6C2D-DE49-9307-46B6B6D328B2}"/>
              </a:ext>
            </a:extLst>
          </p:cNvPr>
          <p:cNvSpPr txBox="1"/>
          <p:nvPr/>
        </p:nvSpPr>
        <p:spPr>
          <a:xfrm>
            <a:off x="922012" y="2827440"/>
            <a:ext cx="381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.</a:t>
            </a:r>
            <a:r>
              <a:rPr lang="en-US" dirty="0"/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BF579D16-8134-7440-BF90-AE215A9C8A6C}"/>
              </a:ext>
            </a:extLst>
          </p:cNvPr>
          <p:cNvSpPr txBox="1"/>
          <p:nvPr/>
        </p:nvSpPr>
        <p:spPr>
          <a:xfrm>
            <a:off x="2141212" y="1696108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dirty="0"/>
              <a:t>а</a:t>
            </a:r>
            <a:endParaRPr lang="x-none" dirty="0"/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5D868489-A58B-C54D-A3E7-55F61706C30D}"/>
              </a:ext>
            </a:extLst>
          </p:cNvPr>
          <p:cNvSpPr txBox="1"/>
          <p:nvPr/>
        </p:nvSpPr>
        <p:spPr>
          <a:xfrm>
            <a:off x="2194804" y="3539980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dirty="0"/>
              <a:t>а</a:t>
            </a:r>
            <a:endParaRPr lang="x-none" dirty="0"/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50307856-5431-E648-AD92-0C55286C787B}"/>
              </a:ext>
            </a:extLst>
          </p:cNvPr>
          <p:cNvSpPr txBox="1"/>
          <p:nvPr/>
        </p:nvSpPr>
        <p:spPr>
          <a:xfrm>
            <a:off x="3440799" y="2655725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dirty="0"/>
              <a:t>b</a:t>
            </a:r>
            <a:endParaRPr lang="x-none" dirty="0"/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B394152B-6EBD-274E-9584-2627CA11F3B3}"/>
              </a:ext>
            </a:extLst>
          </p:cNvPr>
          <p:cNvSpPr txBox="1"/>
          <p:nvPr/>
        </p:nvSpPr>
        <p:spPr>
          <a:xfrm>
            <a:off x="697599" y="2605483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dirty="0"/>
              <a:t>b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041CBE1D-EE32-C545-85BE-1460F6F5A5ED}"/>
              </a:ext>
            </a:extLst>
          </p:cNvPr>
          <p:cNvSpPr txBox="1"/>
          <p:nvPr/>
        </p:nvSpPr>
        <p:spPr>
          <a:xfrm>
            <a:off x="-473928" y="623057"/>
            <a:ext cx="62098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endParaRPr lang="hr-HR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hr-HR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sr-Cyrl-CS" sz="2400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D961BA71-0400-234F-BE90-F344AA476FA5}"/>
              </a:ext>
            </a:extLst>
          </p:cNvPr>
          <p:cNvSpPr txBox="1"/>
          <p:nvPr/>
        </p:nvSpPr>
        <p:spPr>
          <a:xfrm>
            <a:off x="3918152" y="558696"/>
            <a:ext cx="7476679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Која </a:t>
            </a: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фигура је приказана на слици?</a:t>
            </a:r>
            <a:endParaRPr lang="hr-HR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ПРАВОУГАОНИК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Колико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</a:t>
            </a:r>
            <a:r>
              <a:rPr lang="sr-Cyrl-R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ица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има правоугаоник?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ЧЕТИРИ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Именуј дужи –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странице правоугаоника!</a:t>
            </a: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hr-HR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AB, BC, CD, DA</a:t>
            </a:r>
          </a:p>
          <a:p>
            <a:pPr>
              <a:defRPr/>
            </a:pP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Какве су по дужини наспрамне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странице </a:t>
            </a: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правоугаоника?</a:t>
            </a:r>
            <a:endParaRPr lang="hr-HR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hr-HR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</a:t>
            </a: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ЈЕДНАКЕ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Наведи парове подударних – једнаких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страница! </a:t>
            </a: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Arial" charset="0"/>
              </a:rPr>
              <a:t>                 </a:t>
            </a:r>
            <a:r>
              <a:rPr lang="en-US" sz="2400" u="sng" dirty="0">
                <a:solidFill>
                  <a:schemeClr val="bg1"/>
                </a:solidFill>
                <a:latin typeface="Arial" charset="0"/>
              </a:rPr>
              <a:t>AB = DC</a:t>
            </a:r>
            <a:r>
              <a:rPr lang="en-US" sz="2400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sr-Cyrl-RS" sz="2400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  </a:t>
            </a:r>
            <a:r>
              <a:rPr lang="en-US" sz="2400" u="sng" dirty="0">
                <a:solidFill>
                  <a:schemeClr val="bg1"/>
                </a:solidFill>
                <a:latin typeface="Arial" charset="0"/>
              </a:rPr>
              <a:t>AD = BC</a:t>
            </a:r>
            <a:r>
              <a:rPr lang="sr-Cyrl-CS" sz="2400" dirty="0">
                <a:solidFill>
                  <a:schemeClr val="bg1"/>
                </a:solidFill>
                <a:latin typeface="Arial" charset="0"/>
              </a:rPr>
              <a:t> 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Какве су сусједне странице код правоугаоника?</a:t>
            </a: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РАЗЛИЧИТЕ ДУЖИНЕ</a:t>
            </a: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Наведи парове неподударних – неједнаких </a:t>
            </a:r>
            <a:r>
              <a:rPr lang="sr-Cyrl-C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страница!</a:t>
            </a: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</a:t>
            </a:r>
            <a:r>
              <a:rPr lang="en-US" sz="2400" u="sng" dirty="0">
                <a:solidFill>
                  <a:schemeClr val="bg1"/>
                </a:solidFill>
                <a:latin typeface="Arial" charset="0"/>
              </a:rPr>
              <a:t>AB ≠ BC</a:t>
            </a:r>
            <a:r>
              <a:rPr lang="sr-Cyrl-RS" sz="2400" u="sng" dirty="0">
                <a:solidFill>
                  <a:schemeClr val="bg1"/>
                </a:solidFill>
                <a:latin typeface="Arial" charset="0"/>
              </a:rPr>
              <a:t>  </a:t>
            </a:r>
            <a:r>
              <a:rPr lang="sr-Cyrl-RS" sz="2400" dirty="0">
                <a:solidFill>
                  <a:schemeClr val="bg1"/>
                </a:solidFill>
                <a:latin typeface="Arial" charset="0"/>
              </a:rPr>
              <a:t>    </a:t>
            </a: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sr-Cyrl-RS" sz="2400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sr-Cyrl-RS" sz="2400" u="sng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sr-Cyrl-CS" sz="2400" u="sng" dirty="0">
                <a:solidFill>
                  <a:schemeClr val="bg1"/>
                </a:solidFill>
                <a:latin typeface="Arial" charset="0"/>
              </a:rPr>
              <a:t>А</a:t>
            </a:r>
            <a:r>
              <a:rPr lang="en-US" sz="2400" u="sng" dirty="0">
                <a:solidFill>
                  <a:schemeClr val="bg1"/>
                </a:solidFill>
                <a:latin typeface="Arial" charset="0"/>
              </a:rPr>
              <a:t>D ≠ DC </a:t>
            </a: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sr-Cyrl-C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sr-Cyrl-C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374B707B-101D-1644-B294-CCE946F5B210}"/>
              </a:ext>
            </a:extLst>
          </p:cNvPr>
          <p:cNvSpPr txBox="1"/>
          <p:nvPr/>
        </p:nvSpPr>
        <p:spPr>
          <a:xfrm>
            <a:off x="705174" y="1766949"/>
            <a:ext cx="430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dirty="0"/>
              <a:t> D</a:t>
            </a:r>
            <a:endParaRPr lang="x-none" dirty="0"/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6E0C88F8-BA1A-CC45-B6D7-EC8D6006D00A}"/>
              </a:ext>
            </a:extLst>
          </p:cNvPr>
          <p:cNvSpPr txBox="1"/>
          <p:nvPr/>
        </p:nvSpPr>
        <p:spPr>
          <a:xfrm>
            <a:off x="3276631" y="3467185"/>
            <a:ext cx="5568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x-none" dirty="0"/>
              <a:t>B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8DCE392F-10F8-464A-A7EB-0B65A9A299CA}"/>
              </a:ext>
            </a:extLst>
          </p:cNvPr>
          <p:cNvSpPr txBox="1"/>
          <p:nvPr/>
        </p:nvSpPr>
        <p:spPr>
          <a:xfrm>
            <a:off x="3351559" y="1711516"/>
            <a:ext cx="430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x-none" dirty="0"/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491973"/>
            <a:ext cx="100383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endParaRPr lang="hr-HR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lang="hr-HR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  <a:r>
              <a:rPr lang="sr-Cyrl-C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 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кренемо оловком по ивицама правоугаоника  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ABCD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из тачке </a:t>
            </a:r>
            <a:r>
              <a:rPr lang="sr-Cyrl-C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sr-Cyrl-CS" sz="3200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поново ћемо стићи у тачку</a:t>
            </a:r>
            <a:r>
              <a:rPr lang="sr-Cyrl-CS" sz="3200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sr-Cyrl-CS" sz="3200" dirty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defRPr/>
            </a:pPr>
            <a:r>
              <a:rPr lang="sr-Cyrl-C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 тај начин ми смо описали </a:t>
            </a:r>
            <a:r>
              <a:rPr lang="sr-Cyrl-C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ПРАВОУГАОНИК</a:t>
            </a:r>
            <a:r>
              <a:rPr lang="sr-Cyrl-C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ctr">
              <a:defRPr/>
            </a:pPr>
            <a:r>
              <a:rPr lang="sr-Cyrl-C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То нам представља </a:t>
            </a:r>
            <a:r>
              <a:rPr lang="sr-Cyrl-C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ОБИМ</a:t>
            </a:r>
            <a:r>
              <a:rPr lang="sr-Cyrl-C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sr-Cyrl-C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589C5666-A02D-954A-97FB-3C86F26DE2A4}"/>
              </a:ext>
            </a:extLst>
          </p:cNvPr>
          <p:cNvSpPr/>
          <p:nvPr/>
        </p:nvSpPr>
        <p:spPr>
          <a:xfrm>
            <a:off x="5015706" y="1740763"/>
            <a:ext cx="2168604" cy="126047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sr-Cyrl-CS" dirty="0"/>
          </a:p>
        </p:txBody>
      </p:sp>
      <p:pic>
        <p:nvPicPr>
          <p:cNvPr id="6" name="Picture 6" descr="olivka.jpg">
            <a:extLst>
              <a:ext uri="{FF2B5EF4-FFF2-40B4-BE49-F238E27FC236}">
                <a16:creationId xmlns="" xmlns:a16="http://schemas.microsoft.com/office/drawing/2014/main" id="{CCEB29B0-7333-5E44-B3A9-5700B6212E1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10225">
            <a:off x="6044252" y="556989"/>
            <a:ext cx="1039812" cy="121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2DF42C1C-12D6-8E47-BE26-4DC057000989}"/>
              </a:ext>
            </a:extLst>
          </p:cNvPr>
          <p:cNvSpPr txBox="1"/>
          <p:nvPr/>
        </p:nvSpPr>
        <p:spPr>
          <a:xfrm>
            <a:off x="4793853" y="1371431"/>
            <a:ext cx="4437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x-none" dirty="0"/>
              <a:t>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5AEF473D-E2B3-8940-9E89-BDE5DA29563F}"/>
              </a:ext>
            </a:extLst>
          </p:cNvPr>
          <p:cNvSpPr txBox="1"/>
          <p:nvPr/>
        </p:nvSpPr>
        <p:spPr>
          <a:xfrm>
            <a:off x="4697990" y="2900212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dirty="0"/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530A31A6-6F91-3A42-8968-1B2DF7E9337F}"/>
              </a:ext>
            </a:extLst>
          </p:cNvPr>
          <p:cNvSpPr txBox="1"/>
          <p:nvPr/>
        </p:nvSpPr>
        <p:spPr>
          <a:xfrm>
            <a:off x="7129045" y="137143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dirty="0"/>
              <a:t>C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BF866FC4-DB6E-D244-8540-1EFE8BCAFB94}"/>
              </a:ext>
            </a:extLst>
          </p:cNvPr>
          <p:cNvSpPr txBox="1"/>
          <p:nvPr/>
        </p:nvSpPr>
        <p:spPr>
          <a:xfrm>
            <a:off x="7184310" y="2893178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dirty="0"/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895560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370010" y="884890"/>
            <a:ext cx="9318268" cy="206210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spcBef>
                <a:spcPct val="0"/>
              </a:spcBef>
            </a:pPr>
            <a:r>
              <a:rPr lang="sr-Cyrl-C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Обим правоугаоника чине све његове странице заједно.</a:t>
            </a:r>
          </a:p>
          <a:p>
            <a:pPr algn="ctr">
              <a:spcBef>
                <a:spcPct val="0"/>
              </a:spcBef>
            </a:pPr>
            <a:r>
              <a:rPr lang="sr-Cyrl-CS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sr-Cyrl-CS" alt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бим </a:t>
            </a:r>
            <a:r>
              <a:rPr lang="sr-Cyrl-CS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је збир дужина страница </a:t>
            </a:r>
            <a:r>
              <a:rPr lang="sr-Cyrl-CS" alt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правоугаоника</a:t>
            </a:r>
            <a:r>
              <a:rPr lang="sr-Cyrl-CS" alt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sr-Cyrl-RS" altLang="en-US" sz="3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Bef>
                <a:spcPct val="0"/>
              </a:spcBef>
            </a:pPr>
            <a:r>
              <a:rPr lang="sr-Cyrl-RS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Обим обиљежавамо великим словом </a:t>
            </a:r>
            <a:r>
              <a:rPr lang="sr-Cyrl-RS" alt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sr-Cyrl-RS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sr-Cyrl-CS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3DC1110B-71FA-0A46-B861-4E0B23A6B683}"/>
              </a:ext>
            </a:extLst>
          </p:cNvPr>
          <p:cNvSpPr txBox="1"/>
          <p:nvPr/>
        </p:nvSpPr>
        <p:spPr>
          <a:xfrm>
            <a:off x="2716495" y="3127748"/>
            <a:ext cx="751776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= a + b + a + b</a:t>
            </a:r>
          </a:p>
          <a:p>
            <a:pPr algn="ctr">
              <a:defRPr/>
            </a:pP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= 2 • a + 2 • b     </a:t>
            </a:r>
            <a:endParaRPr lang="sr-Cyrl-R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2 •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(a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883FA887-E072-374B-8BA0-D8266FEE7955}"/>
              </a:ext>
            </a:extLst>
          </p:cNvPr>
          <p:cNvSpPr/>
          <p:nvPr/>
        </p:nvSpPr>
        <p:spPr>
          <a:xfrm>
            <a:off x="1577546" y="3253209"/>
            <a:ext cx="2438400" cy="137160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3084BD7B-6C2D-DE49-9307-46B6B6D328B2}"/>
              </a:ext>
            </a:extLst>
          </p:cNvPr>
          <p:cNvSpPr txBox="1"/>
          <p:nvPr/>
        </p:nvSpPr>
        <p:spPr>
          <a:xfrm>
            <a:off x="1496312" y="4035306"/>
            <a:ext cx="381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.</a:t>
            </a:r>
            <a:r>
              <a:rPr lang="en-US" dirty="0"/>
              <a:t>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BF579D16-8134-7440-BF90-AE215A9C8A6C}"/>
              </a:ext>
            </a:extLst>
          </p:cNvPr>
          <p:cNvSpPr txBox="1"/>
          <p:nvPr/>
        </p:nvSpPr>
        <p:spPr>
          <a:xfrm>
            <a:off x="2715512" y="2903974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dirty="0"/>
              <a:t>а</a:t>
            </a:r>
            <a:endParaRPr lang="x-none" dirty="0"/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5D868489-A58B-C54D-A3E7-55F61706C30D}"/>
              </a:ext>
            </a:extLst>
          </p:cNvPr>
          <p:cNvSpPr txBox="1"/>
          <p:nvPr/>
        </p:nvSpPr>
        <p:spPr>
          <a:xfrm>
            <a:off x="2769104" y="4747846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dirty="0"/>
              <a:t>а</a:t>
            </a:r>
            <a:endParaRPr lang="x-none" dirty="0"/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50307856-5431-E648-AD92-0C55286C787B}"/>
              </a:ext>
            </a:extLst>
          </p:cNvPr>
          <p:cNvSpPr txBox="1"/>
          <p:nvPr/>
        </p:nvSpPr>
        <p:spPr>
          <a:xfrm>
            <a:off x="4015099" y="3863591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dirty="0"/>
              <a:t>b</a:t>
            </a:r>
            <a:endParaRPr lang="x-none" dirty="0"/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B394152B-6EBD-274E-9584-2627CA11F3B3}"/>
              </a:ext>
            </a:extLst>
          </p:cNvPr>
          <p:cNvSpPr txBox="1"/>
          <p:nvPr/>
        </p:nvSpPr>
        <p:spPr>
          <a:xfrm>
            <a:off x="1271899" y="3813349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dirty="0"/>
              <a:t>b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374B707B-101D-1644-B294-CCE946F5B210}"/>
              </a:ext>
            </a:extLst>
          </p:cNvPr>
          <p:cNvSpPr txBox="1"/>
          <p:nvPr/>
        </p:nvSpPr>
        <p:spPr>
          <a:xfrm>
            <a:off x="1279474" y="2974815"/>
            <a:ext cx="430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dirty="0"/>
              <a:t> D</a:t>
            </a:r>
            <a:endParaRPr lang="x-none" dirty="0"/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6E0C88F8-BA1A-CC45-B6D7-EC8D6006D00A}"/>
              </a:ext>
            </a:extLst>
          </p:cNvPr>
          <p:cNvSpPr txBox="1"/>
          <p:nvPr/>
        </p:nvSpPr>
        <p:spPr>
          <a:xfrm>
            <a:off x="3850931" y="4675051"/>
            <a:ext cx="5568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x-none" dirty="0"/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8DCE392F-10F8-464A-A7EB-0B65A9A299CA}"/>
              </a:ext>
            </a:extLst>
          </p:cNvPr>
          <p:cNvSpPr txBox="1"/>
          <p:nvPr/>
        </p:nvSpPr>
        <p:spPr>
          <a:xfrm>
            <a:off x="3925859" y="2919382"/>
            <a:ext cx="430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x-none" dirty="0"/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75289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091216" y="892724"/>
            <a:ext cx="9875855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0"/>
              </a:spcBef>
              <a:buFontTx/>
              <a:buAutoNum type="arabicPeriod"/>
              <a:defRPr/>
            </a:pP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Задатак 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Израчунај обим правоугаоника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дужине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ширине 2 </a:t>
            </a:r>
            <a:r>
              <a:rPr lang="en-U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R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sr-Cyrl-CS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defRPr/>
            </a:pPr>
            <a:r>
              <a:rPr lang="sr-Cyrl-CS" altLang="en-US" sz="2400" dirty="0"/>
              <a:t> </a:t>
            </a:r>
            <a:r>
              <a:rPr lang="hr-HR" altLang="en-US" sz="2400" dirty="0"/>
              <a:t>   </a:t>
            </a:r>
            <a:r>
              <a:rPr lang="sr-Cyrl-RS" altLang="en-US" sz="2400" dirty="0"/>
              <a:t>     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Ако је дужина правоугаоника 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ширина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пишемо овако:</a:t>
            </a: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1BEB5AFF-C3AF-5743-BC06-04571708E814}"/>
              </a:ext>
            </a:extLst>
          </p:cNvPr>
          <p:cNvSpPr/>
          <p:nvPr/>
        </p:nvSpPr>
        <p:spPr>
          <a:xfrm>
            <a:off x="5217312" y="1722094"/>
            <a:ext cx="188234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 =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CS" altLang="en-U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defRPr/>
            </a:pPr>
            <a:r>
              <a:rPr lang="en-US" altLang="en-US" sz="28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sr-Cyrl-CS" altLang="en-US" sz="28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  <a:r>
              <a:rPr lang="sr-Cyrl-CS" altLang="en-US" sz="2800" u="sng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2800" u="sng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CS" altLang="en-US" sz="2800" u="sng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?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EDFADB29-4614-7741-AC18-DFABCC625047}"/>
              </a:ext>
            </a:extLst>
          </p:cNvPr>
          <p:cNvSpPr txBox="1"/>
          <p:nvPr/>
        </p:nvSpPr>
        <p:spPr>
          <a:xfrm>
            <a:off x="938261" y="1843937"/>
            <a:ext cx="34635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1.КОРАК – ПОСТАВКА </a:t>
            </a:r>
            <a:endParaRPr lang="x-none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26F73780-DB4D-184D-A117-1D101AE9E415}"/>
              </a:ext>
            </a:extLst>
          </p:cNvPr>
          <p:cNvSpPr txBox="1"/>
          <p:nvPr/>
        </p:nvSpPr>
        <p:spPr>
          <a:xfrm>
            <a:off x="893377" y="3148567"/>
            <a:ext cx="33880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</a:t>
            </a:r>
            <a:r>
              <a:rPr lang="sr-Cyrl-R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КОРАК – ФОРМУЛА </a:t>
            </a:r>
            <a:endParaRPr lang="x-none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167BBD8B-CCBC-9147-8626-3AB212096172}"/>
              </a:ext>
            </a:extLst>
          </p:cNvPr>
          <p:cNvSpPr/>
          <p:nvPr/>
        </p:nvSpPr>
        <p:spPr>
          <a:xfrm>
            <a:off x="5217312" y="3191539"/>
            <a:ext cx="26237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2 • </a:t>
            </a:r>
            <a:r>
              <a:rPr lang="en-U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+ 2 • </a:t>
            </a:r>
            <a:r>
              <a:rPr lang="en-U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sr-Cyrl-CS" altLang="en-U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2760D71A-4628-E14F-91EB-6CF9F09EA755}"/>
              </a:ext>
            </a:extLst>
          </p:cNvPr>
          <p:cNvSpPr txBox="1"/>
          <p:nvPr/>
        </p:nvSpPr>
        <p:spPr>
          <a:xfrm>
            <a:off x="938261" y="4283333"/>
            <a:ext cx="43534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3.КОРАК – </a:t>
            </a:r>
            <a:endParaRPr lang="sr-Cyrl-R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УВРШТАВАЊЕ </a:t>
            </a: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 РАЧУНАЊЕ</a:t>
            </a:r>
            <a:endParaRPr lang="x-none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4D0FA875-C21F-364D-A302-70972AE0A576}"/>
              </a:ext>
            </a:extLst>
          </p:cNvPr>
          <p:cNvSpPr/>
          <p:nvPr/>
        </p:nvSpPr>
        <p:spPr>
          <a:xfrm>
            <a:off x="5217312" y="4103892"/>
            <a:ext cx="445472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2 •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+ 2 •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CS" altLang="en-U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CS" altLang="en-U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defRPr/>
            </a:pPr>
            <a:r>
              <a:rPr lang="sr-Cyrl-CS" alt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sr-Cyrl-C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</a:t>
            </a:r>
            <a:r>
              <a:rPr lang="en-US" alt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CS" alt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259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9" grpId="0"/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09992" y="1026090"/>
            <a:ext cx="100383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Задатак</a:t>
            </a:r>
          </a:p>
          <a:p>
            <a:pPr>
              <a:spcBef>
                <a:spcPct val="0"/>
              </a:spcBef>
            </a:pP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Израчунај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обим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правоугаоника </a:t>
            </a:r>
            <a:r>
              <a:rPr lang="sr-Cyrl-CS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чија 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је дужина 7 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а ширина 35 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r>
              <a:rPr lang="sr-Cyrl-C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7D5F9615-CF80-7C42-9D1A-BFC3FC2AE574}"/>
              </a:ext>
            </a:extLst>
          </p:cNvPr>
          <p:cNvSpPr txBox="1"/>
          <p:nvPr/>
        </p:nvSpPr>
        <p:spPr>
          <a:xfrm>
            <a:off x="1816443" y="1905506"/>
            <a:ext cx="3616696" cy="3046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</a:pP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 = 7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70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sr-Cyrl-CS" alt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hr-HR" altLang="en-US" sz="24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sr-Cyrl-CS" altLang="en-US" sz="24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35 </a:t>
            </a:r>
            <a:r>
              <a:rPr lang="en-US" altLang="en-US" sz="24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sr-Cyrl-CS" altLang="en-US" sz="2400" u="sng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?</a:t>
            </a:r>
          </a:p>
          <a:p>
            <a:pPr>
              <a:spcBef>
                <a:spcPct val="0"/>
              </a:spcBef>
            </a:pPr>
            <a:endParaRPr lang="sr-Cyrl-CS" altLang="en-US" sz="2400" u="sng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C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• а + 2 •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  <a:p>
            <a:pPr>
              <a:spcBef>
                <a:spcPct val="0"/>
              </a:spcBef>
            </a:pPr>
            <a:r>
              <a:rPr lang="sr-Cyrl-C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•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sr-Cyrl-C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•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C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140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C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=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210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en-US" alt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2704342-47D8-644F-A16B-323BF379308A}"/>
              </a:ext>
            </a:extLst>
          </p:cNvPr>
          <p:cNvSpPr/>
          <p:nvPr/>
        </p:nvSpPr>
        <p:spPr>
          <a:xfrm>
            <a:off x="7721836" y="2581023"/>
            <a:ext cx="2168604" cy="126047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sr-Cyrl-CS" dirty="0"/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6A99C471-9C8B-5F4B-B033-32D5156A4906}"/>
              </a:ext>
            </a:extLst>
          </p:cNvPr>
          <p:cNvSpPr txBox="1"/>
          <p:nvPr/>
        </p:nvSpPr>
        <p:spPr>
          <a:xfrm>
            <a:off x="10070757" y="3015049"/>
            <a:ext cx="8322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dirty="0">
                <a:latin typeface="Times New Roman" panose="02020603050405020304" pitchFamily="18" charset="0"/>
                <a:cs typeface="Times New Roman" panose="02020603050405020304" pitchFamily="18" charset="0"/>
              </a:rPr>
              <a:t>35 </a:t>
            </a:r>
            <a:r>
              <a:rPr lang="hr-H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mm</a:t>
            </a:r>
            <a:endParaRPr lang="x-none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2C0A07AA-A158-0441-8222-22D808E98F73}"/>
              </a:ext>
            </a:extLst>
          </p:cNvPr>
          <p:cNvSpPr txBox="1"/>
          <p:nvPr/>
        </p:nvSpPr>
        <p:spPr>
          <a:xfrm>
            <a:off x="8486178" y="2177093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x-none" dirty="0">
                <a:latin typeface="Times New Roman" panose="02020603050405020304" pitchFamily="18" charset="0"/>
                <a:cs typeface="Times New Roman" panose="02020603050405020304" pitchFamily="18" charset="0"/>
              </a:rPr>
              <a:t>7 cm</a:t>
            </a:r>
          </a:p>
        </p:txBody>
      </p:sp>
    </p:spTree>
    <p:extLst>
      <p:ext uri="{BB962C8B-B14F-4D97-AF65-F5344CB8AC3E}">
        <p14:creationId xmlns:p14="http://schemas.microsoft.com/office/powerpoint/2010/main" val="335432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09992" y="790919"/>
            <a:ext cx="10038304" cy="575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r-HR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Задатак</a:t>
            </a:r>
          </a:p>
          <a:p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</a:t>
            </a:r>
            <a:r>
              <a:rPr lang="sr-Cyrl-RS" altLang="x-non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Колико износи обим правоугаоника, ако је страница а = 5 </a:t>
            </a:r>
            <a:r>
              <a:rPr lang="en-GB" altLang="x-non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cm , </a:t>
            </a:r>
            <a:r>
              <a:rPr lang="sr-Cyrl-RS" altLang="x-non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  страница </a:t>
            </a:r>
            <a:r>
              <a:rPr lang="en-GB" altLang="x-non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 = 7 </a:t>
            </a:r>
            <a:r>
              <a:rPr lang="en-GB" altLang="x-none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cm? </a:t>
            </a:r>
            <a:endParaRPr lang="en-GB" altLang="x-none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altLang="x-non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 =</a:t>
            </a:r>
            <a:r>
              <a:rPr lang="hr-HR" altLang="x-non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cm</a:t>
            </a:r>
          </a:p>
          <a:p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hr-HR" sz="32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= 7 cm</a:t>
            </a:r>
          </a:p>
          <a:p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O = ? </a:t>
            </a:r>
          </a:p>
          <a:p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2 • а + 2 • </a:t>
            </a:r>
            <a:r>
              <a:rPr lang="en-U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  <a:p>
            <a:r>
              <a:rPr lang="en-U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O = 2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</a:t>
            </a:r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cm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</a:t>
            </a:r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7 cm</a:t>
            </a:r>
          </a:p>
          <a:p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O = 10 cm </a:t>
            </a:r>
            <a:r>
              <a:rPr lang="sr-Cyrl-CS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hr-HR" alt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14 cm</a:t>
            </a:r>
          </a:p>
          <a:p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O = 24 cm</a:t>
            </a:r>
          </a:p>
          <a:p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sr-Cyrl-R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Обим правоугаоника износи 24 </a:t>
            </a:r>
            <a:r>
              <a:rPr lang="hr-HR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cm.</a:t>
            </a:r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14121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7F4BD48F-6362-9D45-B183-74ECD9F96F2D}"/>
              </a:ext>
            </a:extLst>
          </p:cNvPr>
          <p:cNvSpPr txBox="1"/>
          <p:nvPr/>
        </p:nvSpPr>
        <p:spPr>
          <a:xfrm>
            <a:off x="1064491" y="902044"/>
            <a:ext cx="10760925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buClrTx/>
              <a:buFontTx/>
              <a:buNone/>
            </a:pPr>
            <a:r>
              <a:rPr lang="hr-HR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Задатак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Обим правоугаоника износи 60 </a:t>
            </a:r>
            <a:r>
              <a:rPr lang="en-GB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cm. </a:t>
            </a: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Колико износи страница а, ако је страница </a:t>
            </a:r>
            <a:r>
              <a:rPr lang="en-GB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= 20 cm ? </a:t>
            </a:r>
            <a:endParaRPr lang="sr-Cyrl-RS" altLang="x-none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endParaRPr lang="hr-HR" altLang="x-none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hr-HR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sr-Cyrl-RS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О </a:t>
            </a: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60 </a:t>
            </a:r>
            <a:r>
              <a:rPr lang="hr-HR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RS" altLang="x-none" sz="24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sr-Cyrl-RS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hr-HR" altLang="x-none" sz="2400" u="sng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hr-HR" altLang="x-none" sz="240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20 cm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n-GB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sr-Cyrl-RS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GB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GB" altLang="x-none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?</a:t>
            </a:r>
          </a:p>
          <a:p>
            <a:pPr>
              <a:spcBef>
                <a:spcPct val="0"/>
              </a:spcBef>
            </a:pPr>
            <a:r>
              <a:rPr lang="hr-HR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2 • a + 2 • b</a:t>
            </a:r>
          </a:p>
          <a:p>
            <a:pPr>
              <a:spcBef>
                <a:spcPct val="0"/>
              </a:spcBef>
            </a:pP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 </a:t>
            </a:r>
            <a:r>
              <a:rPr lang="en-US" alt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 =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sr-Cyrl-R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en-US" altLang="en-U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+ 2 • 20 cm</a:t>
            </a:r>
          </a:p>
          <a:p>
            <a:pPr>
              <a:spcBef>
                <a:spcPct val="0"/>
              </a:spcBef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60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cm = 2 • a + 40 cm</a:t>
            </a:r>
          </a:p>
          <a:p>
            <a:pPr>
              <a:spcBef>
                <a:spcPct val="0"/>
              </a:spcBef>
            </a:pP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lang="sr-Cyrl-RS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a = 60 cm – 40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R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• a = 20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endParaRPr lang="sr-Cyrl-R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R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cm :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sr-Cyrl-R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sr-Cyrl-R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10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cm</a:t>
            </a:r>
            <a:r>
              <a:rPr lang="sr-Cyrl-R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sr-Cyrl-RS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Страница а износи 10 </a:t>
            </a:r>
            <a:r>
              <a:rPr lang="hr-HR" altLang="x-none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cm.</a:t>
            </a:r>
            <a:endParaRPr lang="en-GB" altLang="x-none" sz="24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n-GB" altLang="x-none" sz="2400" u="sng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endParaRPr lang="en-GB" altLang="x-none" sz="2400" u="sng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6876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E4BBCFE0-A891-D04C-B6D9-0182F9618172}"/>
              </a:ext>
            </a:extLst>
          </p:cNvPr>
          <p:cNvSpPr/>
          <p:nvPr/>
        </p:nvSpPr>
        <p:spPr>
          <a:xfrm>
            <a:off x="1094704" y="3105835"/>
            <a:ext cx="9465971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ct val="0"/>
              </a:spcBef>
              <a:buClrTx/>
              <a:buFontTx/>
              <a:buNone/>
            </a:pPr>
            <a:r>
              <a:rPr lang="sr-Cyrl-RS" altLang="x-non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 је жицом оградити њиву дужине 18 </a:t>
            </a:r>
            <a:r>
              <a:rPr lang="en-US" altLang="x-non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sr-Cyrl-RS" altLang="x-non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 ширине 9 </a:t>
            </a:r>
            <a:r>
              <a:rPr lang="en-US" altLang="x-non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m. </a:t>
            </a:r>
            <a:r>
              <a:rPr lang="sr-Cyrl-RS" altLang="x-non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Израчунај колико метара жице је потребно да се огради та њива!</a:t>
            </a:r>
            <a:endParaRPr lang="en-GB" altLang="x-none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4A9F270B-0528-F547-AB8B-E67FA47421FB}"/>
              </a:ext>
            </a:extLst>
          </p:cNvPr>
          <p:cNvSpPr txBox="1"/>
          <p:nvPr/>
        </p:nvSpPr>
        <p:spPr>
          <a:xfrm>
            <a:off x="2823947" y="1325528"/>
            <a:ext cx="72591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sr-Cyrl-R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ЗАДАТАК ЗА САМОСТАЛАН РАД</a:t>
            </a:r>
            <a:endParaRPr lang="x-none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673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ack To School - Dark 2">
      <a:dk1>
        <a:srgbClr val="F1F1F1"/>
      </a:dk1>
      <a:lt1>
        <a:srgbClr val="FFFFFF"/>
      </a:lt1>
      <a:dk2>
        <a:srgbClr val="FFFFFF"/>
      </a:dk2>
      <a:lt2>
        <a:srgbClr val="034027"/>
      </a:lt2>
      <a:accent1>
        <a:srgbClr val="F3A1B5"/>
      </a:accent1>
      <a:accent2>
        <a:srgbClr val="63B0DE"/>
      </a:accent2>
      <a:accent3>
        <a:srgbClr val="FCC260"/>
      </a:accent3>
      <a:accent4>
        <a:srgbClr val="AFBB36"/>
      </a:accent4>
      <a:accent5>
        <a:srgbClr val="AF95AA"/>
      </a:accent5>
      <a:accent6>
        <a:srgbClr val="8FC1B5"/>
      </a:accent6>
      <a:hlink>
        <a:srgbClr val="69A020"/>
      </a:hlink>
      <a:folHlink>
        <a:srgbClr val="8C8C8C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 algn="l">
          <a:defRPr dirty="0">
            <a:latin typeface="Times New Roman" panose="02020603050405020304" pitchFamily="18" charset="0"/>
            <a:cs typeface="Times New Roman" panose="02020603050405020304" pitchFamily="18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3092</TotalTime>
  <Words>485</Words>
  <Application>Microsoft Office PowerPoint</Application>
  <PresentationFormat>Widescreen</PresentationFormat>
  <Paragraphs>104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7" baseType="lpstr">
      <vt:lpstr>Amatic SC</vt:lpstr>
      <vt:lpstr>Arial</vt:lpstr>
      <vt:lpstr>Arima Madurai Black</vt:lpstr>
      <vt:lpstr>Calibri</vt:lpstr>
      <vt:lpstr>Calibri Light</vt:lpstr>
      <vt:lpstr>Roboto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marina_uciteljica@yahoo.com</cp:lastModifiedBy>
  <cp:revision>209</cp:revision>
  <dcterms:created xsi:type="dcterms:W3CDTF">2018-12-21T22:04:22Z</dcterms:created>
  <dcterms:modified xsi:type="dcterms:W3CDTF">2020-04-15T07:33:58Z</dcterms:modified>
</cp:coreProperties>
</file>