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2" r:id="rId4"/>
    <p:sldId id="261" r:id="rId5"/>
    <p:sldId id="264" r:id="rId6"/>
    <p:sldId id="273" r:id="rId7"/>
    <p:sldId id="262" r:id="rId8"/>
    <p:sldId id="259" r:id="rId9"/>
    <p:sldId id="269" r:id="rId10"/>
    <p:sldId id="27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54" y="64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AD99A-9A9C-4B8F-B37A-34B3DD15D4B1}" type="datetimeFigureOut">
              <a:rPr lang="en-US" smtClean="0"/>
              <a:pPr/>
              <a:t>23/04/2020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E687-41BA-4E29-BF34-D90442BC5ED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AD99A-9A9C-4B8F-B37A-34B3DD15D4B1}" type="datetimeFigureOut">
              <a:rPr lang="en-US" smtClean="0"/>
              <a:pPr/>
              <a:t>23/04/2020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E687-41BA-4E29-BF34-D90442BC5ED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AD99A-9A9C-4B8F-B37A-34B3DD15D4B1}" type="datetimeFigureOut">
              <a:rPr lang="en-US" smtClean="0"/>
              <a:pPr/>
              <a:t>23/04/2020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E687-41BA-4E29-BF34-D90442BC5ED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AD99A-9A9C-4B8F-B37A-34B3DD15D4B1}" type="datetimeFigureOut">
              <a:rPr lang="en-US" smtClean="0"/>
              <a:pPr/>
              <a:t>23/04/2020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E687-41BA-4E29-BF34-D90442BC5ED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AD99A-9A9C-4B8F-B37A-34B3DD15D4B1}" type="datetimeFigureOut">
              <a:rPr lang="en-US" smtClean="0"/>
              <a:pPr/>
              <a:t>23/04/2020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E687-41BA-4E29-BF34-D90442BC5ED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AD99A-9A9C-4B8F-B37A-34B3DD15D4B1}" type="datetimeFigureOut">
              <a:rPr lang="en-US" smtClean="0"/>
              <a:pPr/>
              <a:t>23/04/2020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E687-41BA-4E29-BF34-D90442BC5ED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AD99A-9A9C-4B8F-B37A-34B3DD15D4B1}" type="datetimeFigureOut">
              <a:rPr lang="en-US" smtClean="0"/>
              <a:pPr/>
              <a:t>23/04/2020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E687-41BA-4E29-BF34-D90442BC5ED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AD99A-9A9C-4B8F-B37A-34B3DD15D4B1}" type="datetimeFigureOut">
              <a:rPr lang="en-US" smtClean="0"/>
              <a:pPr/>
              <a:t>23/04/2020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E687-41BA-4E29-BF34-D90442BC5ED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AD99A-9A9C-4B8F-B37A-34B3DD15D4B1}" type="datetimeFigureOut">
              <a:rPr lang="en-US" smtClean="0"/>
              <a:pPr/>
              <a:t>23/04/2020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E687-41BA-4E29-BF34-D90442BC5ED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AD99A-9A9C-4B8F-B37A-34B3DD15D4B1}" type="datetimeFigureOut">
              <a:rPr lang="en-US" smtClean="0"/>
              <a:pPr/>
              <a:t>23/04/2020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E687-41BA-4E29-BF34-D90442BC5ED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AD99A-9A9C-4B8F-B37A-34B3DD15D4B1}" type="datetimeFigureOut">
              <a:rPr lang="en-US" smtClean="0"/>
              <a:pPr/>
              <a:t>23/04/2020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E687-41BA-4E29-BF34-D90442BC5ED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AD99A-9A9C-4B8F-B37A-34B3DD15D4B1}" type="datetimeFigureOut">
              <a:rPr lang="en-US" smtClean="0"/>
              <a:pPr/>
              <a:t>23/04/2020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AE687-41BA-4E29-BF34-D90442BC5ED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"/>
            <a:ext cx="9144000" cy="6857999"/>
          </a:xfr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softEdge rad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r>
              <a:rPr lang="sr-Cyrl-BA" dirty="0" smtClean="0">
                <a:solidFill>
                  <a:schemeClr val="bg1"/>
                </a:solidFill>
              </a:rPr>
              <a:t>КИСЕЛИНЕ И БАЗЕ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7558322"/>
              </p:ext>
            </p:extLst>
          </p:nvPr>
        </p:nvGraphicFramePr>
        <p:xfrm>
          <a:off x="1343472" y="476672"/>
          <a:ext cx="9433050" cy="59766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4350"/>
                <a:gridCol w="3144350"/>
                <a:gridCol w="3144350"/>
              </a:tblGrid>
              <a:tr h="1446395">
                <a:tc>
                  <a:txBody>
                    <a:bodyPr/>
                    <a:lstStyle/>
                    <a:p>
                      <a:pPr algn="ctr"/>
                      <a:r>
                        <a:rPr lang="sr-Cyrl-BA" sz="2800" dirty="0" smtClean="0"/>
                        <a:t>СУПСТАНЦЕ</a:t>
                      </a:r>
                      <a:endParaRPr lang="en-US" sz="2800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2800" dirty="0" smtClean="0"/>
                        <a:t>ПРОМЈЕНА</a:t>
                      </a:r>
                      <a:r>
                        <a:rPr lang="sr-Cyrl-BA" sz="2800" baseline="0" dirty="0" smtClean="0"/>
                        <a:t> БОЈЕ</a:t>
                      </a:r>
                      <a:endParaRPr lang="en-US" sz="2800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2800" dirty="0" smtClean="0"/>
                        <a:t>КИСЕЛА/БАЗНА СРЕДИНА</a:t>
                      </a:r>
                      <a:endParaRPr lang="en-US" sz="2800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</a:tr>
              <a:tr h="863272">
                <a:tc>
                  <a:txBody>
                    <a:bodyPr/>
                    <a:lstStyle/>
                    <a:p>
                      <a:r>
                        <a:rPr lang="sr-Cyrl-BA" sz="2800" b="1" dirty="0" smtClean="0"/>
                        <a:t>СОК</a:t>
                      </a:r>
                      <a:r>
                        <a:rPr lang="sr-Cyrl-BA" sz="2800" b="1" baseline="0" dirty="0" smtClean="0"/>
                        <a:t> ЛИМУНА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anchor="ctr"/>
                </a:tc>
              </a:tr>
              <a:tr h="863272">
                <a:tc>
                  <a:txBody>
                    <a:bodyPr/>
                    <a:lstStyle/>
                    <a:p>
                      <a:r>
                        <a:rPr lang="sr-Cyrl-BA" sz="2800" b="1" dirty="0" smtClean="0"/>
                        <a:t>СИРЋЕ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anchor="ctr"/>
                </a:tc>
              </a:tr>
              <a:tr h="1077184">
                <a:tc>
                  <a:txBody>
                    <a:bodyPr/>
                    <a:lstStyle/>
                    <a:p>
                      <a:r>
                        <a:rPr lang="sr-Cyrl-BA" sz="2800" b="1" dirty="0" smtClean="0"/>
                        <a:t>СОДА-БИКАРБОНА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anchor="ctr"/>
                </a:tc>
              </a:tr>
              <a:tr h="863272">
                <a:tc>
                  <a:txBody>
                    <a:bodyPr/>
                    <a:lstStyle/>
                    <a:p>
                      <a:r>
                        <a:rPr lang="sr-Cyrl-BA" sz="2800" b="1" dirty="0" smtClean="0"/>
                        <a:t>ТЕЧНИ</a:t>
                      </a:r>
                      <a:r>
                        <a:rPr lang="sr-Cyrl-BA" sz="2800" b="1" baseline="0" dirty="0" smtClean="0"/>
                        <a:t> САПУН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anchor="ctr"/>
                </a:tc>
              </a:tr>
              <a:tr h="863272">
                <a:tc>
                  <a:txBody>
                    <a:bodyPr/>
                    <a:lstStyle/>
                    <a:p>
                      <a:r>
                        <a:rPr lang="sr-Cyrl-BA" sz="2800" b="1" dirty="0" smtClean="0"/>
                        <a:t>ВОДА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7174" y="216115"/>
            <a:ext cx="3857652" cy="857256"/>
          </a:xfr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r>
              <a:rPr lang="sr-Cyrl-BA" sz="3200" dirty="0"/>
              <a:t>ПОНОВИМО!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75" y="1214423"/>
            <a:ext cx="6048672" cy="1460519"/>
          </a:xfr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ctr">
            <a:normAutofit/>
          </a:bodyPr>
          <a:lstStyle/>
          <a:p>
            <a:pPr>
              <a:lnSpc>
                <a:spcPct val="120000"/>
              </a:lnSpc>
            </a:pPr>
            <a:r>
              <a:rPr lang="sr-Cyrl-BA" sz="2800" b="0" dirty="0">
                <a:solidFill>
                  <a:schemeClr val="bg1"/>
                </a:solidFill>
              </a:rPr>
              <a:t>ОКСИД НЕМЕТАЛА + Н</a:t>
            </a:r>
            <a:r>
              <a:rPr lang="sr-Cyrl-BA" sz="2800" b="0" baseline="-25000" dirty="0">
                <a:solidFill>
                  <a:schemeClr val="bg1"/>
                </a:solidFill>
              </a:rPr>
              <a:t>2</a:t>
            </a:r>
            <a:r>
              <a:rPr lang="sr-Cyrl-BA" sz="2800" b="0" dirty="0">
                <a:solidFill>
                  <a:schemeClr val="bg1"/>
                </a:solidFill>
              </a:rPr>
              <a:t>О </a:t>
            </a:r>
            <a:r>
              <a:rPr lang="sr-Cyrl-BA" sz="2800" b="0" dirty="0" smtClean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endParaRPr lang="en-US" sz="2800" b="0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938" y="2928147"/>
            <a:ext cx="6048672" cy="2372273"/>
          </a:xfr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lnSpcReduction="10000"/>
          </a:bodyPr>
          <a:lstStyle/>
          <a:p>
            <a:pPr marL="228600" indent="-228600"/>
            <a:r>
              <a:rPr lang="sr-Cyrl-BA" sz="2800" dirty="0" smtClean="0">
                <a:solidFill>
                  <a:schemeClr val="bg1"/>
                </a:solidFill>
              </a:rPr>
              <a:t>Обавезно садрже позитивне јоне водоника </a:t>
            </a:r>
            <a:r>
              <a:rPr lang="sr-Cyrl-BA" sz="3600" dirty="0">
                <a:solidFill>
                  <a:schemeClr val="bg1"/>
                </a:solidFill>
              </a:rPr>
              <a:t>Н</a:t>
            </a:r>
            <a:r>
              <a:rPr lang="sr-Cyrl-BA" sz="3600" baseline="30000" dirty="0">
                <a:solidFill>
                  <a:schemeClr val="bg1"/>
                </a:solidFill>
              </a:rPr>
              <a:t>+</a:t>
            </a:r>
            <a:r>
              <a:rPr lang="sr-Cyrl-BA" sz="2800" dirty="0" smtClean="0">
                <a:solidFill>
                  <a:schemeClr val="bg1"/>
                </a:solidFill>
              </a:rPr>
              <a:t>.</a:t>
            </a:r>
          </a:p>
          <a:p>
            <a:pPr marL="231775" indent="-231775"/>
            <a:r>
              <a:rPr lang="sr-Cyrl-BA" sz="2800" dirty="0" smtClean="0">
                <a:solidFill>
                  <a:schemeClr val="bg1"/>
                </a:solidFill>
              </a:rPr>
              <a:t>Водоникови јони одређују киселост средине и  увијек су позитивно једновалентни.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68009" y="1214423"/>
            <a:ext cx="5952110" cy="1431619"/>
          </a:xfrm>
          <a:solidFill>
            <a:schemeClr val="tx2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ctr">
            <a:noAutofit/>
          </a:bodyPr>
          <a:lstStyle/>
          <a:p>
            <a:pPr>
              <a:lnSpc>
                <a:spcPct val="120000"/>
              </a:lnSpc>
            </a:pPr>
            <a:r>
              <a:rPr lang="sr-Cyrl-BA" sz="2800" b="0" dirty="0">
                <a:solidFill>
                  <a:schemeClr val="bg1"/>
                </a:solidFill>
              </a:rPr>
              <a:t>ОКСИД МЕТАЛА + Н</a:t>
            </a:r>
            <a:r>
              <a:rPr lang="sr-Cyrl-BA" sz="2800" b="0" baseline="-25000" dirty="0">
                <a:solidFill>
                  <a:schemeClr val="bg1"/>
                </a:solidFill>
              </a:rPr>
              <a:t>2</a:t>
            </a:r>
            <a:r>
              <a:rPr lang="sr-Cyrl-BA" sz="2800" b="0" dirty="0">
                <a:solidFill>
                  <a:schemeClr val="bg1"/>
                </a:solidFill>
              </a:rPr>
              <a:t>О </a:t>
            </a:r>
            <a:r>
              <a:rPr lang="sr-Cyrl-BA" sz="2800" b="0" dirty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endParaRPr lang="en-US" sz="2800" b="0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68008" y="2928147"/>
            <a:ext cx="5952111" cy="2373061"/>
          </a:xfrm>
          <a:solidFill>
            <a:schemeClr val="tx2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t">
            <a:normAutofit lnSpcReduction="10000"/>
          </a:bodyPr>
          <a:lstStyle/>
          <a:p>
            <a:pPr marL="228600" indent="-228600"/>
            <a:r>
              <a:rPr lang="sr-Cyrl-BA" sz="2800" dirty="0">
                <a:solidFill>
                  <a:schemeClr val="bg1"/>
                </a:solidFill>
              </a:rPr>
              <a:t>Обавезно садрже хидроксидну групу </a:t>
            </a:r>
            <a:r>
              <a:rPr lang="sr-Cyrl-BA" sz="3600" dirty="0">
                <a:solidFill>
                  <a:schemeClr val="bg1"/>
                </a:solidFill>
              </a:rPr>
              <a:t>ОН</a:t>
            </a:r>
            <a:r>
              <a:rPr lang="sr-Cyrl-BA" sz="3600" baseline="30000" dirty="0">
                <a:solidFill>
                  <a:schemeClr val="bg1"/>
                </a:solidFill>
              </a:rPr>
              <a:t>-</a:t>
            </a:r>
            <a:r>
              <a:rPr lang="sr-Cyrl-BA" sz="2800" dirty="0">
                <a:solidFill>
                  <a:schemeClr val="bg1"/>
                </a:solidFill>
              </a:rPr>
              <a:t>.</a:t>
            </a:r>
          </a:p>
          <a:p>
            <a:pPr marL="231775" indent="-231775"/>
            <a:r>
              <a:rPr lang="sr-Cyrl-BA" sz="2800" dirty="0">
                <a:solidFill>
                  <a:schemeClr val="bg1"/>
                </a:solidFill>
              </a:rPr>
              <a:t>Хидроксидни јони одређују базност средине и увијек су негативно једновалентни.</a:t>
            </a:r>
          </a:p>
        </p:txBody>
      </p:sp>
      <p:sp>
        <p:nvSpPr>
          <p:cNvPr id="8" name="Rectangle 7"/>
          <p:cNvSpPr/>
          <p:nvPr/>
        </p:nvSpPr>
        <p:spPr>
          <a:xfrm>
            <a:off x="9913725" y="1467628"/>
            <a:ext cx="23042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BA" sz="2800" dirty="0">
                <a:solidFill>
                  <a:schemeClr val="bg1"/>
                </a:solidFill>
              </a:rPr>
              <a:t>БАЗА</a:t>
            </a:r>
          </a:p>
          <a:p>
            <a:pPr algn="ctr"/>
            <a:r>
              <a:rPr lang="sr-Cyrl-BA" sz="2800" dirty="0">
                <a:solidFill>
                  <a:schemeClr val="bg1"/>
                </a:solidFill>
              </a:rPr>
              <a:t>(</a:t>
            </a:r>
            <a:r>
              <a:rPr lang="sr-Cyrl-BA" sz="2800" dirty="0" smtClean="0">
                <a:solidFill>
                  <a:schemeClr val="bg1"/>
                </a:solidFill>
              </a:rPr>
              <a:t>ХИДРОКСИД</a:t>
            </a:r>
            <a:r>
              <a:rPr lang="en-US" sz="2800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9" name="Rectangle 8"/>
          <p:cNvSpPr/>
          <p:nvPr/>
        </p:nvSpPr>
        <p:spPr>
          <a:xfrm>
            <a:off x="4286176" y="1683071"/>
            <a:ext cx="18555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sr-Cyrl-BA" sz="2800" dirty="0">
                <a:solidFill>
                  <a:schemeClr val="bg1"/>
                </a:solidFill>
                <a:sym typeface="Wingdings" panose="05000000000000000000" pitchFamily="2" charset="2"/>
              </a:rPr>
              <a:t>КИСЕЛИНА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9336" y="5411185"/>
            <a:ext cx="119533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sr-Cyrl-BA" sz="2800" dirty="0">
                <a:solidFill>
                  <a:schemeClr val="bg1"/>
                </a:solidFill>
              </a:rPr>
              <a:t>Киселине и базе се могу идентификовати употребом индикатора, нпр. лакмус папиром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BA" dirty="0">
                <a:solidFill>
                  <a:schemeClr val="bg1"/>
                </a:solidFill>
              </a:rPr>
              <a:t>ТЕСТИРАЊЕ КИСЕЛИНА И БАЗА СА ЛАКМУС </a:t>
            </a:r>
            <a:r>
              <a:rPr lang="sr-Cyrl-BA" dirty="0" smtClean="0">
                <a:solidFill>
                  <a:schemeClr val="bg1"/>
                </a:solidFill>
              </a:rPr>
              <a:t>ПАПИРОМ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5328" y="1417638"/>
            <a:ext cx="5001344" cy="5276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94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574" y="302342"/>
            <a:ext cx="5928852" cy="6253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7976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266" y="512676"/>
            <a:ext cx="9175469" cy="5832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6165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652" y="124373"/>
            <a:ext cx="6264696" cy="6609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54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399" y="483810"/>
            <a:ext cx="9155203" cy="5890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202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31340" y="222213"/>
            <a:ext cx="4376528" cy="857232"/>
          </a:xfr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r>
              <a:rPr lang="sr-Cyrl-BA" sz="3600" dirty="0">
                <a:solidFill>
                  <a:schemeClr val="bg1"/>
                </a:solidFill>
              </a:rPr>
              <a:t>ХЕМИЈСКЕ ФОРМУЛЕ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360" y="1281910"/>
            <a:ext cx="5684244" cy="639762"/>
          </a:xfr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ctr">
            <a:normAutofit/>
          </a:bodyPr>
          <a:lstStyle/>
          <a:p>
            <a:pPr algn="ctr"/>
            <a:r>
              <a:rPr lang="sr-Cyrl-BA" sz="2800" b="0" dirty="0" smtClean="0">
                <a:solidFill>
                  <a:schemeClr val="bg1"/>
                </a:solidFill>
              </a:rPr>
              <a:t>КИСЕЛИНА:</a:t>
            </a:r>
            <a:endParaRPr lang="en-US" sz="2800" b="0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360" y="2124138"/>
            <a:ext cx="5684244" cy="4545222"/>
          </a:xfr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marL="231775" indent="-231775"/>
            <a:r>
              <a:rPr lang="sr-Latn-BA" sz="2800" dirty="0">
                <a:solidFill>
                  <a:schemeClr val="bg1"/>
                </a:solidFill>
              </a:rPr>
              <a:t>H</a:t>
            </a:r>
            <a:r>
              <a:rPr lang="sr-Latn-BA" sz="2800" baseline="-25000" dirty="0">
                <a:solidFill>
                  <a:schemeClr val="bg1"/>
                </a:solidFill>
              </a:rPr>
              <a:t>2</a:t>
            </a:r>
            <a:r>
              <a:rPr lang="sr-Latn-BA" sz="2800" dirty="0">
                <a:solidFill>
                  <a:schemeClr val="bg1"/>
                </a:solidFill>
              </a:rPr>
              <a:t>CO</a:t>
            </a:r>
            <a:r>
              <a:rPr lang="sr-Latn-BA" sz="2800" baseline="-25000" dirty="0">
                <a:solidFill>
                  <a:schemeClr val="bg1"/>
                </a:solidFill>
              </a:rPr>
              <a:t>3</a:t>
            </a:r>
            <a:r>
              <a:rPr lang="sr-Cyrl-BA" sz="2800" dirty="0">
                <a:solidFill>
                  <a:schemeClr val="bg1"/>
                </a:solidFill>
              </a:rPr>
              <a:t> </a:t>
            </a:r>
            <a:r>
              <a:rPr lang="sr-Cyrl-BA" sz="2800" i="1" dirty="0">
                <a:solidFill>
                  <a:schemeClr val="bg1"/>
                </a:solidFill>
              </a:rPr>
              <a:t>угљена/карбонатна</a:t>
            </a:r>
          </a:p>
          <a:p>
            <a:pPr marL="231775" indent="-231775"/>
            <a:r>
              <a:rPr lang="sr-Latn-BA" sz="2800" dirty="0" smtClean="0">
                <a:solidFill>
                  <a:schemeClr val="bg1"/>
                </a:solidFill>
              </a:rPr>
              <a:t>H</a:t>
            </a:r>
            <a:r>
              <a:rPr lang="sr-Latn-BA" sz="2800" baseline="-25000" dirty="0" smtClean="0">
                <a:solidFill>
                  <a:schemeClr val="bg1"/>
                </a:solidFill>
              </a:rPr>
              <a:t>2</a:t>
            </a:r>
            <a:r>
              <a:rPr lang="sr-Latn-BA" sz="2800" dirty="0" smtClean="0">
                <a:solidFill>
                  <a:schemeClr val="bg1"/>
                </a:solidFill>
              </a:rPr>
              <a:t>SO</a:t>
            </a:r>
            <a:r>
              <a:rPr lang="sr-Latn-BA" sz="2800" baseline="-25000" dirty="0" smtClean="0">
                <a:solidFill>
                  <a:schemeClr val="bg1"/>
                </a:solidFill>
              </a:rPr>
              <a:t>3</a:t>
            </a:r>
            <a:r>
              <a:rPr lang="sr-Latn-BA" sz="2800" dirty="0" smtClean="0">
                <a:solidFill>
                  <a:schemeClr val="bg1"/>
                </a:solidFill>
              </a:rPr>
              <a:t> </a:t>
            </a:r>
            <a:r>
              <a:rPr lang="sr-Cyrl-BA" sz="2800" i="1" smtClean="0">
                <a:solidFill>
                  <a:schemeClr val="bg1"/>
                </a:solidFill>
              </a:rPr>
              <a:t>сумпораста/сулфитна</a:t>
            </a:r>
            <a:endParaRPr lang="sr-Cyrl-BA" sz="2800" i="1" dirty="0" smtClean="0">
              <a:solidFill>
                <a:schemeClr val="bg1"/>
              </a:solidFill>
            </a:endParaRPr>
          </a:p>
          <a:p>
            <a:pPr marL="231775" indent="-231775"/>
            <a:r>
              <a:rPr lang="sr-Latn-BA" sz="2800" dirty="0" smtClean="0">
                <a:solidFill>
                  <a:schemeClr val="bg1"/>
                </a:solidFill>
              </a:rPr>
              <a:t>H</a:t>
            </a:r>
            <a:r>
              <a:rPr lang="sr-Latn-BA" sz="2800" baseline="-25000" dirty="0">
                <a:solidFill>
                  <a:schemeClr val="bg1"/>
                </a:solidFill>
              </a:rPr>
              <a:t>2</a:t>
            </a:r>
            <a:r>
              <a:rPr lang="sr-Latn-BA" sz="2800" dirty="0" smtClean="0">
                <a:solidFill>
                  <a:schemeClr val="bg1"/>
                </a:solidFill>
              </a:rPr>
              <a:t>SO</a:t>
            </a:r>
            <a:r>
              <a:rPr lang="sr-Latn-BA" sz="2800" baseline="-25000" dirty="0">
                <a:solidFill>
                  <a:schemeClr val="bg1"/>
                </a:solidFill>
              </a:rPr>
              <a:t>4</a:t>
            </a:r>
            <a:r>
              <a:rPr lang="sr-Cyrl-BA" sz="2800" dirty="0" smtClean="0">
                <a:solidFill>
                  <a:schemeClr val="bg1"/>
                </a:solidFill>
              </a:rPr>
              <a:t> </a:t>
            </a:r>
            <a:r>
              <a:rPr lang="sr-Cyrl-BA" sz="2800" i="1" dirty="0" smtClean="0">
                <a:solidFill>
                  <a:schemeClr val="bg1"/>
                </a:solidFill>
              </a:rPr>
              <a:t>сумпорна/</a:t>
            </a:r>
            <a:r>
              <a:rPr lang="sr-Cyrl-BA" sz="2800" i="1" dirty="0" err="1" smtClean="0">
                <a:solidFill>
                  <a:schemeClr val="bg1"/>
                </a:solidFill>
              </a:rPr>
              <a:t>сулфатна</a:t>
            </a:r>
            <a:endParaRPr lang="sr-Cyrl-BA" sz="2800" i="1" dirty="0" smtClean="0">
              <a:solidFill>
                <a:schemeClr val="bg1"/>
              </a:solidFill>
            </a:endParaRPr>
          </a:p>
          <a:p>
            <a:pPr marL="231775" indent="-231775"/>
            <a:r>
              <a:rPr lang="sr-Latn-BA" sz="2800" dirty="0" smtClean="0">
                <a:solidFill>
                  <a:schemeClr val="bg1"/>
                </a:solidFill>
              </a:rPr>
              <a:t>HNO</a:t>
            </a:r>
            <a:r>
              <a:rPr lang="sr-Latn-BA" sz="2800" baseline="-25000" dirty="0" smtClean="0">
                <a:solidFill>
                  <a:schemeClr val="bg1"/>
                </a:solidFill>
              </a:rPr>
              <a:t>3</a:t>
            </a:r>
            <a:r>
              <a:rPr lang="sr-Cyrl-BA" sz="2800" dirty="0" smtClean="0">
                <a:solidFill>
                  <a:schemeClr val="bg1"/>
                </a:solidFill>
              </a:rPr>
              <a:t> </a:t>
            </a:r>
            <a:r>
              <a:rPr lang="sr-Cyrl-BA" sz="2800" i="1" dirty="0" smtClean="0">
                <a:solidFill>
                  <a:schemeClr val="bg1"/>
                </a:solidFill>
              </a:rPr>
              <a:t>азотна/нитратна</a:t>
            </a:r>
          </a:p>
          <a:p>
            <a:pPr marL="231775" indent="-231775"/>
            <a:r>
              <a:rPr lang="sr-Latn-BA" sz="2800" dirty="0" smtClean="0">
                <a:solidFill>
                  <a:schemeClr val="bg1"/>
                </a:solidFill>
              </a:rPr>
              <a:t>HNO</a:t>
            </a:r>
            <a:r>
              <a:rPr lang="sr-Latn-BA" sz="2800" baseline="-25000" dirty="0">
                <a:solidFill>
                  <a:schemeClr val="bg1"/>
                </a:solidFill>
              </a:rPr>
              <a:t>2</a:t>
            </a:r>
            <a:r>
              <a:rPr lang="sr-Cyrl-BA" sz="2800" dirty="0" smtClean="0">
                <a:solidFill>
                  <a:schemeClr val="bg1"/>
                </a:solidFill>
              </a:rPr>
              <a:t> </a:t>
            </a:r>
            <a:r>
              <a:rPr lang="sr-Cyrl-BA" sz="2800" i="1" dirty="0" err="1" smtClean="0">
                <a:solidFill>
                  <a:schemeClr val="bg1"/>
                </a:solidFill>
              </a:rPr>
              <a:t>азотаста</a:t>
            </a:r>
            <a:r>
              <a:rPr lang="sr-Cyrl-BA" sz="2800" i="1" dirty="0" smtClean="0">
                <a:solidFill>
                  <a:schemeClr val="bg1"/>
                </a:solidFill>
              </a:rPr>
              <a:t>/</a:t>
            </a:r>
            <a:r>
              <a:rPr lang="sr-Cyrl-BA" sz="2800" i="1" dirty="0" err="1" smtClean="0">
                <a:solidFill>
                  <a:schemeClr val="bg1"/>
                </a:solidFill>
              </a:rPr>
              <a:t>нитритна</a:t>
            </a:r>
            <a:endParaRPr lang="sr-Cyrl-BA" sz="2800" i="1" dirty="0" smtClean="0">
              <a:solidFill>
                <a:schemeClr val="bg1"/>
              </a:solidFill>
            </a:endParaRPr>
          </a:p>
          <a:p>
            <a:pPr marL="231775" indent="-231775"/>
            <a:r>
              <a:rPr lang="sr-Latn-BA" sz="2800" dirty="0" smtClean="0">
                <a:solidFill>
                  <a:schemeClr val="bg1"/>
                </a:solidFill>
              </a:rPr>
              <a:t>H</a:t>
            </a:r>
            <a:r>
              <a:rPr lang="sr-Latn-BA" sz="2800" baseline="-25000" dirty="0">
                <a:solidFill>
                  <a:schemeClr val="bg1"/>
                </a:solidFill>
              </a:rPr>
              <a:t>3</a:t>
            </a:r>
            <a:r>
              <a:rPr lang="sr-Latn-BA" sz="2800" dirty="0" smtClean="0">
                <a:solidFill>
                  <a:schemeClr val="bg1"/>
                </a:solidFill>
              </a:rPr>
              <a:t>PO</a:t>
            </a:r>
            <a:r>
              <a:rPr lang="sr-Latn-BA" sz="2800" baseline="-25000" dirty="0">
                <a:solidFill>
                  <a:schemeClr val="bg1"/>
                </a:solidFill>
              </a:rPr>
              <a:t>4</a:t>
            </a:r>
            <a:r>
              <a:rPr lang="sr-Cyrl-BA" sz="2800" dirty="0" smtClean="0">
                <a:solidFill>
                  <a:schemeClr val="bg1"/>
                </a:solidFill>
              </a:rPr>
              <a:t> </a:t>
            </a:r>
            <a:r>
              <a:rPr lang="sr-Cyrl-BA" sz="2800" i="1" dirty="0" smtClean="0">
                <a:solidFill>
                  <a:schemeClr val="bg1"/>
                </a:solidFill>
              </a:rPr>
              <a:t>фосфорна/фосфатна</a:t>
            </a:r>
          </a:p>
          <a:p>
            <a:pPr marL="231775" indent="-231775"/>
            <a:r>
              <a:rPr lang="sr-Latn-BA" sz="2800" dirty="0" smtClean="0">
                <a:solidFill>
                  <a:schemeClr val="bg1"/>
                </a:solidFill>
              </a:rPr>
              <a:t>H</a:t>
            </a:r>
            <a:r>
              <a:rPr lang="sr-Latn-BA" sz="2800" baseline="-25000" dirty="0" smtClean="0">
                <a:solidFill>
                  <a:schemeClr val="bg1"/>
                </a:solidFill>
              </a:rPr>
              <a:t>3</a:t>
            </a:r>
            <a:r>
              <a:rPr lang="sr-Latn-BA" sz="2800" dirty="0" smtClean="0">
                <a:solidFill>
                  <a:schemeClr val="bg1"/>
                </a:solidFill>
              </a:rPr>
              <a:t>PO</a:t>
            </a:r>
            <a:r>
              <a:rPr lang="sr-Cyrl-BA" sz="2800" baseline="-25000" dirty="0" smtClean="0">
                <a:solidFill>
                  <a:schemeClr val="bg1"/>
                </a:solidFill>
              </a:rPr>
              <a:t>3</a:t>
            </a:r>
            <a:r>
              <a:rPr lang="sr-Cyrl-BA" sz="2800" dirty="0" smtClean="0">
                <a:solidFill>
                  <a:schemeClr val="bg1"/>
                </a:solidFill>
              </a:rPr>
              <a:t> </a:t>
            </a:r>
            <a:r>
              <a:rPr lang="sr-Cyrl-BA" sz="2800" i="1" dirty="0" smtClean="0">
                <a:solidFill>
                  <a:schemeClr val="bg1"/>
                </a:solidFill>
              </a:rPr>
              <a:t>фосфораста/фосфитна</a:t>
            </a:r>
            <a:endParaRPr lang="sr-Latn-BA" sz="2800" i="1" dirty="0" smtClean="0">
              <a:solidFill>
                <a:schemeClr val="bg1"/>
              </a:solidFill>
            </a:endParaRPr>
          </a:p>
          <a:p>
            <a:pPr marL="231775" indent="-231775"/>
            <a:r>
              <a:rPr lang="sr-Latn-BA" sz="2800" dirty="0" smtClean="0">
                <a:solidFill>
                  <a:schemeClr val="bg1"/>
                </a:solidFill>
              </a:rPr>
              <a:t>HCl</a:t>
            </a:r>
            <a:r>
              <a:rPr lang="sr-Cyrl-BA" sz="2800" dirty="0" smtClean="0">
                <a:solidFill>
                  <a:schemeClr val="bg1"/>
                </a:solidFill>
              </a:rPr>
              <a:t> </a:t>
            </a:r>
            <a:r>
              <a:rPr lang="sr-Cyrl-BA" sz="2800" i="1" dirty="0" smtClean="0">
                <a:solidFill>
                  <a:schemeClr val="bg1"/>
                </a:solidFill>
              </a:rPr>
              <a:t>хлороводонична/хлоридна</a:t>
            </a:r>
            <a:endParaRPr lang="sr-Latn-BA" sz="2800" dirty="0" smtClean="0">
              <a:solidFill>
                <a:schemeClr val="bg1"/>
              </a:solidFill>
            </a:endParaRPr>
          </a:p>
          <a:p>
            <a:pPr marL="231775" indent="-231775"/>
            <a:r>
              <a:rPr lang="sr-Latn-BA" sz="2800" dirty="0" smtClean="0">
                <a:solidFill>
                  <a:schemeClr val="bg1"/>
                </a:solidFill>
              </a:rPr>
              <a:t>H</a:t>
            </a:r>
            <a:r>
              <a:rPr lang="sr-Latn-BA" sz="2800" baseline="-25000" dirty="0" smtClean="0">
                <a:solidFill>
                  <a:schemeClr val="bg1"/>
                </a:solidFill>
              </a:rPr>
              <a:t>2</a:t>
            </a:r>
            <a:r>
              <a:rPr lang="sr-Latn-BA" sz="2800" dirty="0" smtClean="0">
                <a:solidFill>
                  <a:schemeClr val="bg1"/>
                </a:solidFill>
              </a:rPr>
              <a:t>S</a:t>
            </a:r>
            <a:r>
              <a:rPr lang="sr-Cyrl-BA" sz="2800" dirty="0" smtClean="0">
                <a:solidFill>
                  <a:schemeClr val="bg1"/>
                </a:solidFill>
              </a:rPr>
              <a:t> сулфидна/водоник-сулфид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68006" y="1274597"/>
            <a:ext cx="5688634" cy="639762"/>
          </a:xfrm>
          <a:solidFill>
            <a:schemeClr val="tx2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ctr">
            <a:normAutofit/>
          </a:bodyPr>
          <a:lstStyle/>
          <a:p>
            <a:pPr algn="ctr"/>
            <a:r>
              <a:rPr lang="sr-Cyrl-BA" sz="2800" b="0" dirty="0" smtClean="0">
                <a:solidFill>
                  <a:schemeClr val="bg1"/>
                </a:solidFill>
              </a:rPr>
              <a:t>БАЗА (ХИДРОКСИДА):</a:t>
            </a:r>
            <a:endParaRPr lang="en-US" sz="2800" b="0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68006" y="2124138"/>
            <a:ext cx="5688634" cy="4545222"/>
          </a:xfrm>
          <a:solidFill>
            <a:schemeClr val="tx2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marL="231775" indent="-231775"/>
            <a:r>
              <a:rPr lang="sr-Latn-BA" sz="2800" dirty="0">
                <a:solidFill>
                  <a:schemeClr val="bg1"/>
                </a:solidFill>
              </a:rPr>
              <a:t>NaOH</a:t>
            </a:r>
            <a:r>
              <a:rPr lang="sr-Cyrl-BA" sz="2800" i="1" dirty="0">
                <a:solidFill>
                  <a:schemeClr val="bg1"/>
                </a:solidFill>
              </a:rPr>
              <a:t> натријум-хидроксид</a:t>
            </a:r>
          </a:p>
          <a:p>
            <a:pPr marL="231775" indent="-231775"/>
            <a:r>
              <a:rPr lang="sr-Latn-BA" sz="2800" dirty="0">
                <a:solidFill>
                  <a:schemeClr val="bg1"/>
                </a:solidFill>
              </a:rPr>
              <a:t>KOH</a:t>
            </a:r>
            <a:r>
              <a:rPr lang="sr-Cyrl-BA" sz="2800" i="1" dirty="0">
                <a:solidFill>
                  <a:schemeClr val="bg1"/>
                </a:solidFill>
              </a:rPr>
              <a:t> калијум-хидроксид</a:t>
            </a:r>
          </a:p>
          <a:p>
            <a:pPr marL="231775" indent="-231775"/>
            <a:r>
              <a:rPr lang="sr-Latn-BA" sz="2800" dirty="0">
                <a:solidFill>
                  <a:schemeClr val="bg1"/>
                </a:solidFill>
              </a:rPr>
              <a:t>Ca(OH)</a:t>
            </a:r>
            <a:r>
              <a:rPr lang="sr-Latn-BA" sz="2800" baseline="-25000" dirty="0">
                <a:solidFill>
                  <a:schemeClr val="bg1"/>
                </a:solidFill>
              </a:rPr>
              <a:t>2</a:t>
            </a:r>
            <a:r>
              <a:rPr lang="sr-Cyrl-BA" sz="2800" i="1" dirty="0">
                <a:solidFill>
                  <a:schemeClr val="bg1"/>
                </a:solidFill>
              </a:rPr>
              <a:t> калцијум-хидроксид</a:t>
            </a:r>
          </a:p>
          <a:p>
            <a:pPr marL="231775" indent="-231775"/>
            <a:r>
              <a:rPr lang="sr-Latn-BA" sz="2800" dirty="0">
                <a:solidFill>
                  <a:schemeClr val="bg1"/>
                </a:solidFill>
              </a:rPr>
              <a:t>Mg(OH)</a:t>
            </a:r>
            <a:r>
              <a:rPr lang="sr-Latn-BA" sz="2800" baseline="-25000" dirty="0">
                <a:solidFill>
                  <a:schemeClr val="bg1"/>
                </a:solidFill>
              </a:rPr>
              <a:t>2</a:t>
            </a:r>
            <a:r>
              <a:rPr lang="sr-Cyrl-BA" sz="2800" i="1" dirty="0">
                <a:solidFill>
                  <a:schemeClr val="bg1"/>
                </a:solidFill>
              </a:rPr>
              <a:t> магнезијум-хидроксид</a:t>
            </a:r>
          </a:p>
          <a:p>
            <a:pPr marL="231775" indent="-231775"/>
            <a:r>
              <a:rPr lang="sr-Latn-BA" sz="2800" dirty="0">
                <a:solidFill>
                  <a:schemeClr val="bg1"/>
                </a:solidFill>
              </a:rPr>
              <a:t>Al(OH)</a:t>
            </a:r>
            <a:r>
              <a:rPr lang="sr-Latn-BA" sz="2800" baseline="-25000" dirty="0">
                <a:solidFill>
                  <a:schemeClr val="bg1"/>
                </a:solidFill>
              </a:rPr>
              <a:t>3</a:t>
            </a:r>
            <a:r>
              <a:rPr lang="sr-Cyrl-BA" sz="2800" i="1" dirty="0">
                <a:solidFill>
                  <a:schemeClr val="bg1"/>
                </a:solidFill>
              </a:rPr>
              <a:t> </a:t>
            </a:r>
            <a:r>
              <a:rPr lang="sr-Cyrl-BA" sz="2800" i="1" dirty="0" smtClean="0">
                <a:solidFill>
                  <a:schemeClr val="bg1"/>
                </a:solidFill>
              </a:rPr>
              <a:t>алуминијум-хидроксид</a:t>
            </a:r>
            <a:endParaRPr lang="sr-Latn-BA" sz="2800" i="1" dirty="0" smtClean="0">
              <a:solidFill>
                <a:schemeClr val="bg1"/>
              </a:solidFill>
            </a:endParaRPr>
          </a:p>
          <a:p>
            <a:pPr marL="231775" indent="-231775"/>
            <a:r>
              <a:rPr lang="sr-Latn-BA" sz="2800" dirty="0" smtClean="0">
                <a:solidFill>
                  <a:schemeClr val="bg1"/>
                </a:solidFill>
              </a:rPr>
              <a:t>CuOH</a:t>
            </a:r>
            <a:r>
              <a:rPr lang="sr-Cyrl-BA" sz="2800" dirty="0" smtClean="0">
                <a:solidFill>
                  <a:schemeClr val="bg1"/>
                </a:solidFill>
              </a:rPr>
              <a:t> </a:t>
            </a:r>
            <a:r>
              <a:rPr lang="sr-Cyrl-BA" sz="2800" i="1" dirty="0" smtClean="0">
                <a:solidFill>
                  <a:schemeClr val="bg1"/>
                </a:solidFill>
              </a:rPr>
              <a:t>бакар(</a:t>
            </a:r>
            <a:r>
              <a:rPr lang="sr-Latn-BA" sz="2800" i="1" dirty="0">
                <a:solidFill>
                  <a:schemeClr val="bg1"/>
                </a:solidFill>
              </a:rPr>
              <a:t>I</a:t>
            </a:r>
            <a:r>
              <a:rPr lang="sr-Cyrl-BA" sz="2800" i="1" dirty="0" smtClean="0">
                <a:solidFill>
                  <a:schemeClr val="bg1"/>
                </a:solidFill>
              </a:rPr>
              <a:t>)-хидроксид</a:t>
            </a:r>
            <a:endParaRPr lang="sr-Latn-BA" sz="2800" dirty="0" smtClean="0">
              <a:solidFill>
                <a:schemeClr val="bg1"/>
              </a:solidFill>
            </a:endParaRPr>
          </a:p>
          <a:p>
            <a:pPr marL="231775" indent="-231775"/>
            <a:r>
              <a:rPr lang="sr-Latn-BA" sz="2800" dirty="0" smtClean="0">
                <a:solidFill>
                  <a:schemeClr val="bg1"/>
                </a:solidFill>
              </a:rPr>
              <a:t>Cu(OH)</a:t>
            </a:r>
            <a:r>
              <a:rPr lang="sr-Latn-BA" sz="2800" baseline="-25000" dirty="0" smtClean="0">
                <a:solidFill>
                  <a:schemeClr val="bg1"/>
                </a:solidFill>
              </a:rPr>
              <a:t>2</a:t>
            </a:r>
            <a:r>
              <a:rPr lang="sr-Latn-BA" sz="2800" dirty="0" smtClean="0">
                <a:solidFill>
                  <a:schemeClr val="bg1"/>
                </a:solidFill>
              </a:rPr>
              <a:t> </a:t>
            </a:r>
            <a:r>
              <a:rPr lang="sr-Cyrl-BA" sz="2800" i="1" dirty="0">
                <a:solidFill>
                  <a:schemeClr val="bg1"/>
                </a:solidFill>
              </a:rPr>
              <a:t>бакар(</a:t>
            </a:r>
            <a:r>
              <a:rPr lang="sr-Latn-BA" sz="2800" i="1" dirty="0" smtClean="0">
                <a:solidFill>
                  <a:schemeClr val="bg1"/>
                </a:solidFill>
              </a:rPr>
              <a:t>II</a:t>
            </a:r>
            <a:r>
              <a:rPr lang="sr-Cyrl-BA" sz="2800" i="1" dirty="0" smtClean="0">
                <a:solidFill>
                  <a:schemeClr val="bg1"/>
                </a:solidFill>
              </a:rPr>
              <a:t>)-</a:t>
            </a:r>
            <a:r>
              <a:rPr lang="sr-Cyrl-BA" sz="2800" i="1" dirty="0">
                <a:solidFill>
                  <a:schemeClr val="bg1"/>
                </a:solidFill>
              </a:rPr>
              <a:t>хидроксид</a:t>
            </a:r>
            <a:endParaRPr lang="sr-Cyrl-BA" sz="2800" dirty="0" smtClean="0">
              <a:solidFill>
                <a:schemeClr val="bg1"/>
              </a:solidFill>
            </a:endParaRPr>
          </a:p>
          <a:p>
            <a:pPr marL="231775" indent="-231775"/>
            <a:r>
              <a:rPr lang="sr-Latn-BA" sz="2800" dirty="0" smtClean="0">
                <a:solidFill>
                  <a:schemeClr val="bg1"/>
                </a:solidFill>
              </a:rPr>
              <a:t>Fe(OH)</a:t>
            </a:r>
            <a:r>
              <a:rPr lang="sr-Cyrl-BA" sz="2800" baseline="-25000" dirty="0" smtClean="0">
                <a:solidFill>
                  <a:schemeClr val="bg1"/>
                </a:solidFill>
              </a:rPr>
              <a:t>2</a:t>
            </a:r>
            <a:r>
              <a:rPr lang="sr-Cyrl-BA" sz="2800" i="1" dirty="0" smtClean="0">
                <a:solidFill>
                  <a:schemeClr val="bg1"/>
                </a:solidFill>
              </a:rPr>
              <a:t> гвожђе(</a:t>
            </a:r>
            <a:r>
              <a:rPr lang="sr-Latn-BA" sz="2800" i="1" dirty="0" smtClean="0">
                <a:solidFill>
                  <a:schemeClr val="bg1"/>
                </a:solidFill>
              </a:rPr>
              <a:t>II)</a:t>
            </a:r>
            <a:r>
              <a:rPr lang="sr-Cyrl-BA" sz="2800" i="1" dirty="0" smtClean="0">
                <a:solidFill>
                  <a:schemeClr val="bg1"/>
                </a:solidFill>
              </a:rPr>
              <a:t>-хидроксид</a:t>
            </a:r>
            <a:endParaRPr lang="en-US" sz="2800" dirty="0" smtClean="0"/>
          </a:p>
          <a:p>
            <a:pPr marL="231775" indent="-231775"/>
            <a:r>
              <a:rPr lang="sr-Latn-BA" sz="2800" dirty="0" smtClean="0">
                <a:solidFill>
                  <a:schemeClr val="bg1"/>
                </a:solidFill>
              </a:rPr>
              <a:t>Fe(OH)</a:t>
            </a:r>
            <a:r>
              <a:rPr lang="sr-Latn-BA" sz="2800" baseline="-25000" dirty="0" smtClean="0">
                <a:solidFill>
                  <a:schemeClr val="bg1"/>
                </a:solidFill>
              </a:rPr>
              <a:t>3</a:t>
            </a:r>
            <a:r>
              <a:rPr lang="sr-Cyrl-BA" sz="2800" i="1" dirty="0" smtClean="0">
                <a:solidFill>
                  <a:schemeClr val="bg1"/>
                </a:solidFill>
              </a:rPr>
              <a:t> </a:t>
            </a:r>
            <a:r>
              <a:rPr lang="sr-Cyrl-BA" sz="2800" i="1" dirty="0">
                <a:solidFill>
                  <a:schemeClr val="bg1"/>
                </a:solidFill>
              </a:rPr>
              <a:t>гвожђе(</a:t>
            </a:r>
            <a:r>
              <a:rPr lang="sr-Latn-BA" sz="2800" i="1" dirty="0">
                <a:solidFill>
                  <a:schemeClr val="bg1"/>
                </a:solidFill>
              </a:rPr>
              <a:t>III)</a:t>
            </a:r>
            <a:r>
              <a:rPr lang="sr-Cyrl-BA" sz="2800" i="1" dirty="0">
                <a:solidFill>
                  <a:schemeClr val="bg1"/>
                </a:solidFill>
              </a:rPr>
              <a:t>-хидроксид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3346" y="116632"/>
            <a:ext cx="4214842" cy="1143000"/>
          </a:xfrm>
          <a:solidFill>
            <a:srgbClr val="00B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r>
              <a:rPr lang="sr-Cyrl-BA" sz="3200" dirty="0">
                <a:solidFill>
                  <a:schemeClr val="bg1"/>
                </a:solidFill>
              </a:rPr>
              <a:t>ДОМАЋА ЗАДАЋА</a:t>
            </a:r>
            <a:r>
              <a:rPr lang="sr-Latn-BA" sz="3200" dirty="0">
                <a:solidFill>
                  <a:schemeClr val="bg1"/>
                </a:solidFill>
              </a:rPr>
              <a:t>:</a:t>
            </a:r>
            <a:r>
              <a:rPr lang="sr-Cyrl-BA" sz="3200" dirty="0">
                <a:solidFill>
                  <a:schemeClr val="bg1"/>
                </a:solidFill>
              </a:rPr>
              <a:t/>
            </a:r>
            <a:br>
              <a:rPr lang="sr-Cyrl-BA" sz="3200" dirty="0">
                <a:solidFill>
                  <a:schemeClr val="bg1"/>
                </a:solidFill>
              </a:rPr>
            </a:br>
            <a:r>
              <a:rPr lang="sr-Cyrl-BA" sz="3200" dirty="0">
                <a:solidFill>
                  <a:schemeClr val="bg1"/>
                </a:solidFill>
              </a:rPr>
              <a:t>Лабораторијска вјежба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336" y="1412776"/>
            <a:ext cx="3043230" cy="2016224"/>
          </a:xfrm>
          <a:solidFill>
            <a:srgbClr val="00B050"/>
          </a:solidFill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anchor="t">
            <a:noAutofit/>
          </a:bodyPr>
          <a:lstStyle/>
          <a:p>
            <a:r>
              <a:rPr lang="sr-Cyrl-BA" sz="2800" i="1" u="sng" dirty="0" smtClean="0">
                <a:solidFill>
                  <a:schemeClr val="bg1"/>
                </a:solidFill>
              </a:rPr>
              <a:t>Прибор</a:t>
            </a:r>
            <a:r>
              <a:rPr lang="sr-Cyrl-BA" sz="2800" b="0" dirty="0" smtClean="0">
                <a:solidFill>
                  <a:schemeClr val="bg1"/>
                </a:solidFill>
              </a:rPr>
              <a:t>: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sr-Cyrl-BA" sz="2800" b="0" dirty="0" smtClean="0">
                <a:solidFill>
                  <a:schemeClr val="bg1"/>
                </a:solidFill>
              </a:rPr>
              <a:t>5 чаша;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sr-Cyrl-BA" sz="2800" b="0" dirty="0" smtClean="0">
                <a:solidFill>
                  <a:schemeClr val="bg1"/>
                </a:solidFill>
              </a:rPr>
              <a:t>црвени купус;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sr-Cyrl-BA" sz="2800" b="0" dirty="0" smtClean="0">
                <a:solidFill>
                  <a:schemeClr val="bg1"/>
                </a:solidFill>
              </a:rPr>
              <a:t>блендер.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9336" y="3573016"/>
            <a:ext cx="3043230" cy="3168353"/>
          </a:xfrm>
          <a:solidFill>
            <a:srgbClr val="00B050"/>
          </a:solidFill>
          <a:effectLst/>
        </p:spPr>
        <p:txBody>
          <a:bodyPr anchor="t">
            <a:normAutofit fontScale="25000" lnSpcReduction="20000"/>
          </a:bodyPr>
          <a:lstStyle/>
          <a:p>
            <a:endParaRPr lang="sr-Cyrl-BA" dirty="0" smtClean="0"/>
          </a:p>
          <a:p>
            <a:pPr>
              <a:buNone/>
            </a:pPr>
            <a:r>
              <a:rPr lang="sr-Cyrl-BA" sz="11200" b="1" i="1" u="sng" dirty="0">
                <a:solidFill>
                  <a:schemeClr val="bg1"/>
                </a:solidFill>
              </a:rPr>
              <a:t>Хемикалије</a:t>
            </a:r>
            <a:r>
              <a:rPr lang="sr-Cyrl-BA" sz="11200" dirty="0" smtClean="0">
                <a:solidFill>
                  <a:schemeClr val="bg1"/>
                </a:solidFill>
              </a:rPr>
              <a:t>:</a:t>
            </a:r>
            <a:endParaRPr lang="sr-Cyrl-BA" sz="11200" dirty="0">
              <a:solidFill>
                <a:schemeClr val="bg1"/>
              </a:solidFill>
            </a:endParaRPr>
          </a:p>
          <a:p>
            <a:pPr marL="173038" indent="-173038"/>
            <a:r>
              <a:rPr lang="sr-Cyrl-BA" sz="11200" dirty="0" smtClean="0">
                <a:solidFill>
                  <a:schemeClr val="bg1"/>
                </a:solidFill>
              </a:rPr>
              <a:t>исцијеђен сок од лимуна</a:t>
            </a:r>
            <a:r>
              <a:rPr lang="sr-Cyrl-BA" sz="11200" dirty="0">
                <a:solidFill>
                  <a:schemeClr val="bg1"/>
                </a:solidFill>
              </a:rPr>
              <a:t>;</a:t>
            </a:r>
          </a:p>
          <a:p>
            <a:pPr marL="173038" indent="-173038"/>
            <a:r>
              <a:rPr lang="sr-Cyrl-BA" sz="11200" dirty="0">
                <a:solidFill>
                  <a:schemeClr val="bg1"/>
                </a:solidFill>
              </a:rPr>
              <a:t>сирће;</a:t>
            </a:r>
          </a:p>
          <a:p>
            <a:pPr marL="173038" indent="-173038"/>
            <a:r>
              <a:rPr lang="sr-Cyrl-BA" sz="11200" dirty="0">
                <a:solidFill>
                  <a:schemeClr val="bg1"/>
                </a:solidFill>
              </a:rPr>
              <a:t>сода-бикарбона;</a:t>
            </a:r>
          </a:p>
          <a:p>
            <a:pPr marL="173038" indent="-173038"/>
            <a:r>
              <a:rPr lang="sr-Cyrl-BA" sz="11200" dirty="0">
                <a:solidFill>
                  <a:schemeClr val="bg1"/>
                </a:solidFill>
              </a:rPr>
              <a:t>течни сапун;</a:t>
            </a:r>
          </a:p>
          <a:p>
            <a:pPr marL="173038" indent="-173038"/>
            <a:r>
              <a:rPr lang="sr-Cyrl-BA" sz="11200" dirty="0" smtClean="0">
                <a:solidFill>
                  <a:schemeClr val="bg1"/>
                </a:solidFill>
              </a:rPr>
              <a:t>вода</a:t>
            </a:r>
            <a:r>
              <a:rPr lang="sr-Cyrl-BA" sz="112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59696" y="1412776"/>
            <a:ext cx="8712968" cy="5328593"/>
          </a:xfrm>
          <a:solidFill>
            <a:srgbClr val="00B050"/>
          </a:solidFill>
          <a:effectLst/>
        </p:spPr>
        <p:txBody>
          <a:bodyPr anchor="ctr">
            <a:noAutofit/>
          </a:bodyPr>
          <a:lstStyle/>
          <a:p>
            <a:r>
              <a:rPr lang="sr-Cyrl-BA" sz="2800" i="1" u="sng" dirty="0">
                <a:solidFill>
                  <a:schemeClr val="bg1"/>
                </a:solidFill>
              </a:rPr>
              <a:t>Поступак</a:t>
            </a:r>
            <a:r>
              <a:rPr lang="sr-Cyrl-BA" sz="2800" dirty="0">
                <a:solidFill>
                  <a:schemeClr val="bg1"/>
                </a:solidFill>
              </a:rPr>
              <a:t>:</a:t>
            </a:r>
            <a:endParaRPr lang="en-US" sz="2800" dirty="0">
              <a:solidFill>
                <a:schemeClr val="bg1"/>
              </a:solidFill>
            </a:endParaRP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sr-Cyrl-BA" sz="2800" b="0" dirty="0" smtClean="0">
                <a:solidFill>
                  <a:schemeClr val="bg1"/>
                </a:solidFill>
              </a:rPr>
              <a:t>Уситнити </a:t>
            </a:r>
            <a:r>
              <a:rPr lang="sr-Cyrl-BA" sz="2800" b="0" dirty="0">
                <a:solidFill>
                  <a:schemeClr val="bg1"/>
                </a:solidFill>
              </a:rPr>
              <a:t>црвени купус у блендеру или </a:t>
            </a:r>
            <a:r>
              <a:rPr lang="sr-Cyrl-BA" sz="2800" b="0" dirty="0" smtClean="0">
                <a:solidFill>
                  <a:schemeClr val="bg1"/>
                </a:solidFill>
              </a:rPr>
              <a:t>ситно насјечен црвени </a:t>
            </a:r>
            <a:r>
              <a:rPr lang="sr-Cyrl-BA" sz="2800" b="0" dirty="0">
                <a:solidFill>
                  <a:schemeClr val="bg1"/>
                </a:solidFill>
              </a:rPr>
              <a:t>купус прелити са врелом водом. </a:t>
            </a:r>
            <a:endParaRPr lang="en-US" sz="2800" b="0" dirty="0">
              <a:solidFill>
                <a:schemeClr val="bg1"/>
              </a:solidFill>
            </a:endParaRP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sr-Cyrl-BA" sz="2800" b="0" dirty="0">
                <a:solidFill>
                  <a:schemeClr val="bg1"/>
                </a:solidFill>
              </a:rPr>
              <a:t>Добијени сок црвеног купуса </a:t>
            </a:r>
            <a:r>
              <a:rPr lang="sr-Cyrl-BA" sz="2800" b="0" dirty="0" smtClean="0">
                <a:solidFill>
                  <a:schemeClr val="bg1"/>
                </a:solidFill>
              </a:rPr>
              <a:t>расподијелити </a:t>
            </a:r>
            <a:r>
              <a:rPr lang="sr-Cyrl-BA" sz="2800" b="0" dirty="0">
                <a:solidFill>
                  <a:schemeClr val="bg1"/>
                </a:solidFill>
              </a:rPr>
              <a:t>у 5 чаша, те у сваку чашу додати </a:t>
            </a:r>
            <a:r>
              <a:rPr lang="sr-Cyrl-BA" sz="2800" b="0" dirty="0" smtClean="0">
                <a:solidFill>
                  <a:schemeClr val="bg1"/>
                </a:solidFill>
              </a:rPr>
              <a:t>по једну супстанцу у малим количинама: </a:t>
            </a:r>
            <a:endParaRPr lang="en-US" sz="2800" b="0" dirty="0">
              <a:solidFill>
                <a:schemeClr val="bg1"/>
              </a:solidFill>
            </a:endParaRP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sr-Cyrl-BA" sz="2800" b="0" dirty="0" smtClean="0">
                <a:solidFill>
                  <a:schemeClr val="bg1"/>
                </a:solidFill>
              </a:rPr>
              <a:t>исцијеђен сок од лимуна</a:t>
            </a:r>
            <a:r>
              <a:rPr lang="sr-Cyrl-BA" sz="2800" b="0" dirty="0">
                <a:solidFill>
                  <a:schemeClr val="bg1"/>
                </a:solidFill>
              </a:rPr>
              <a:t>, </a:t>
            </a:r>
            <a:endParaRPr lang="en-US" sz="2800" b="0" dirty="0">
              <a:solidFill>
                <a:schemeClr val="bg1"/>
              </a:solidFill>
            </a:endParaRP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sr-Cyrl-BA" sz="2800" b="0" dirty="0">
                <a:solidFill>
                  <a:schemeClr val="bg1"/>
                </a:solidFill>
              </a:rPr>
              <a:t>сирће,</a:t>
            </a:r>
            <a:endParaRPr lang="en-US" sz="2800" b="0" dirty="0">
              <a:solidFill>
                <a:schemeClr val="bg1"/>
              </a:solidFill>
            </a:endParaRP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sr-Cyrl-BA" sz="2800" b="0" dirty="0">
                <a:solidFill>
                  <a:schemeClr val="bg1"/>
                </a:solidFill>
              </a:rPr>
              <a:t>соду-бикарбону, </a:t>
            </a:r>
            <a:endParaRPr lang="en-US" sz="2800" b="0" dirty="0">
              <a:solidFill>
                <a:schemeClr val="bg1"/>
              </a:solidFill>
            </a:endParaRP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sr-Cyrl-BA" sz="2800" b="0" dirty="0">
                <a:solidFill>
                  <a:schemeClr val="bg1"/>
                </a:solidFill>
              </a:rPr>
              <a:t>течни сапун и </a:t>
            </a:r>
            <a:endParaRPr lang="en-US" sz="2800" b="0" dirty="0">
              <a:solidFill>
                <a:schemeClr val="bg1"/>
              </a:solidFill>
            </a:endParaRP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sr-Cyrl-BA" sz="2800" b="0" dirty="0" smtClean="0">
                <a:solidFill>
                  <a:schemeClr val="bg1"/>
                </a:solidFill>
              </a:rPr>
              <a:t>воду</a:t>
            </a:r>
            <a:r>
              <a:rPr lang="sr-Cyrl-BA" sz="2800" b="0" dirty="0">
                <a:solidFill>
                  <a:schemeClr val="bg1"/>
                </a:solidFill>
              </a:rPr>
              <a:t>.</a:t>
            </a:r>
            <a:endParaRPr lang="en-US" sz="2800" b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712</TotalTime>
  <Words>228</Words>
  <Application>Microsoft Office PowerPoint</Application>
  <PresentationFormat>Widescreen</PresentationFormat>
  <Paragraphs>62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Office Theme</vt:lpstr>
      <vt:lpstr>КИСЕЛИНЕ И БАЗЕ</vt:lpstr>
      <vt:lpstr>ПОНОВИМО!</vt:lpstr>
      <vt:lpstr>ТЕСТИРАЊЕ КИСЕЛИНА И БАЗА СА ЛАКМУС ПАПИРОМ</vt:lpstr>
      <vt:lpstr>PowerPoint Presentation</vt:lpstr>
      <vt:lpstr>PowerPoint Presentation</vt:lpstr>
      <vt:lpstr>PowerPoint Presentation</vt:lpstr>
      <vt:lpstr>PowerPoint Presentation</vt:lpstr>
      <vt:lpstr>ХЕМИЈСКЕ ФОРМУЛЕ</vt:lpstr>
      <vt:lpstr>ДОМАЋА ЗАДАЋА: Лабораторијска вјежба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srdjanp</cp:lastModifiedBy>
  <cp:revision>109</cp:revision>
  <dcterms:created xsi:type="dcterms:W3CDTF">2020-03-31T07:08:16Z</dcterms:created>
  <dcterms:modified xsi:type="dcterms:W3CDTF">2020-04-23T09:55:08Z</dcterms:modified>
</cp:coreProperties>
</file>