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  <a:srgbClr val="F03438"/>
    <a:srgbClr val="C519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2000" t="-4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55133" y="1739233"/>
            <a:ext cx="6608934" cy="2444159"/>
          </a:xfrm>
        </p:spPr>
        <p:txBody>
          <a:bodyPr/>
          <a:lstStyle/>
          <a:p>
            <a:pPr algn="ctr"/>
            <a:r>
              <a:rPr lang="bs-Cyrl-BA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РЕДОСЛИЈЕД РАЧУНСКИХ   </a:t>
            </a:r>
            <a:br>
              <a:rPr lang="bs-Cyrl-BA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Cyrl-BA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ОПЕРАЦИЈА</a:t>
            </a:r>
            <a:endParaRPr lang="sr-Cyrl-BA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069723" y="550571"/>
            <a:ext cx="4056845" cy="474372"/>
          </a:xfrm>
        </p:spPr>
        <p:txBody>
          <a:bodyPr>
            <a:noAutofit/>
          </a:bodyPr>
          <a:lstStyle/>
          <a:p>
            <a:r>
              <a:rPr lang="bs-Cyrl-B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3. РАЗРЕД</a:t>
            </a:r>
            <a:endParaRPr lang="sr-Cyrl-B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us 6"/>
          <p:cNvSpPr/>
          <p:nvPr/>
        </p:nvSpPr>
        <p:spPr>
          <a:xfrm>
            <a:off x="1481071" y="1618179"/>
            <a:ext cx="1146220" cy="1081826"/>
          </a:xfrm>
          <a:prstGeom prst="math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9" name="Minus 8"/>
          <p:cNvSpPr/>
          <p:nvPr/>
        </p:nvSpPr>
        <p:spPr>
          <a:xfrm>
            <a:off x="9865216" y="4481089"/>
            <a:ext cx="1352282" cy="1072244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0" name="TextBox 9"/>
          <p:cNvSpPr txBox="1"/>
          <p:nvPr/>
        </p:nvSpPr>
        <p:spPr>
          <a:xfrm>
            <a:off x="969817" y="2549237"/>
            <a:ext cx="1260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endParaRPr lang="en-US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08472" y="4627419"/>
            <a:ext cx="1260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endParaRPr lang="en-US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3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t="-4000" r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94431" y="1177155"/>
            <a:ext cx="10964194" cy="52494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bs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bs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= 6 + 3 = 9</a:t>
            </a:r>
          </a:p>
          <a:p>
            <a:pPr marL="0" indent="0">
              <a:buNone/>
            </a:pPr>
            <a:endParaRPr lang="bs-Cyrl-BA" sz="2800" dirty="0" smtClean="0"/>
          </a:p>
          <a:p>
            <a:pPr marL="0" indent="0">
              <a:buNone/>
            </a:pPr>
            <a:endParaRPr lang="sr-Latn-C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C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 у изразу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без заграда, има операција сабирања и дијељења, онда се најприје дијели, а затим сабира.</a:t>
            </a:r>
            <a:endParaRPr lang="sr-Latn-C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C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sr-Latn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 + 6 : 2 = 12 : 2 = 6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avougaonik 1"/>
          <p:cNvSpPr/>
          <p:nvPr/>
        </p:nvSpPr>
        <p:spPr>
          <a:xfrm>
            <a:off x="7338521" y="5330712"/>
            <a:ext cx="2122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НЕТАЧНО !</a:t>
            </a:r>
            <a:endParaRPr lang="sr-Cyrl-BA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Prava linija spajanja sa strelicom 7"/>
          <p:cNvCxnSpPr/>
          <p:nvPr/>
        </p:nvCxnSpPr>
        <p:spPr>
          <a:xfrm flipH="1">
            <a:off x="4056845" y="1648496"/>
            <a:ext cx="862885" cy="7212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Prava linija spajanja sa strelicom 9"/>
          <p:cNvCxnSpPr/>
          <p:nvPr/>
        </p:nvCxnSpPr>
        <p:spPr>
          <a:xfrm>
            <a:off x="5525037" y="1648496"/>
            <a:ext cx="734095" cy="7212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Okvir za tekst 10"/>
          <p:cNvSpPr txBox="1"/>
          <p:nvPr/>
        </p:nvSpPr>
        <p:spPr>
          <a:xfrm>
            <a:off x="2788276" y="2369713"/>
            <a:ext cx="253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 smtClean="0"/>
              <a:t>САБИРАЊЕ</a:t>
            </a:r>
            <a:endParaRPr lang="sr-Cyrl-BA" sz="2800" b="1" dirty="0"/>
          </a:p>
        </p:txBody>
      </p:sp>
      <p:sp>
        <p:nvSpPr>
          <p:cNvPr id="12" name="Okvir za tekst 11"/>
          <p:cNvSpPr txBox="1"/>
          <p:nvPr/>
        </p:nvSpPr>
        <p:spPr>
          <a:xfrm>
            <a:off x="5756856" y="2369713"/>
            <a:ext cx="2702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 smtClean="0"/>
              <a:t>ДИЈЕЉЕЊЕ</a:t>
            </a:r>
            <a:endParaRPr lang="sr-Cyrl-BA" sz="2800" b="1" dirty="0"/>
          </a:p>
        </p:txBody>
      </p:sp>
      <p:sp>
        <p:nvSpPr>
          <p:cNvPr id="13" name="Okvir za tekst 12"/>
          <p:cNvSpPr txBox="1"/>
          <p:nvPr/>
        </p:nvSpPr>
        <p:spPr>
          <a:xfrm>
            <a:off x="4368678" y="293327"/>
            <a:ext cx="303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ПРАВИЛО: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33159" y="5409768"/>
            <a:ext cx="1171575" cy="61436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11091" y="5310188"/>
            <a:ext cx="1204913" cy="866775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18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953036" y="734095"/>
            <a:ext cx="10277341" cy="4921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bs-Cyrl-BA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Рачунамо овако: </a:t>
            </a:r>
            <a:endParaRPr lang="sr-Latn-C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s-Cyrl-BA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Авиона је 6, а хеликоптера 2 пута мање. Колико укупно има летјелица? </a:t>
            </a:r>
          </a:p>
          <a:p>
            <a:pPr marL="0" indent="0">
              <a:buNone/>
            </a:pP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1. сабирак = 6</a:t>
            </a:r>
          </a:p>
          <a:p>
            <a:pPr marL="0" indent="0">
              <a:buNone/>
            </a:pP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bs-Cyrl-BA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 сабирак = 6 : 2</a:t>
            </a:r>
          </a:p>
          <a:p>
            <a:pPr marL="0" indent="0">
              <a:buNone/>
            </a:pP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Укупно: ?         6 + 6 : 2 = 6 + 3 = 9</a:t>
            </a:r>
          </a:p>
          <a:p>
            <a:endParaRPr lang="bs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Одговор: Укупно има 9 летјелица.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rava linija spajanja 4"/>
          <p:cNvCxnSpPr/>
          <p:nvPr/>
        </p:nvCxnSpPr>
        <p:spPr>
          <a:xfrm>
            <a:off x="3979572" y="1545464"/>
            <a:ext cx="3966693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ie_transparent (2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541" y="4419600"/>
            <a:ext cx="3152107" cy="1920586"/>
          </a:xfrm>
          <a:prstGeom prst="rect">
            <a:avLst/>
          </a:prstGeom>
        </p:spPr>
      </p:pic>
      <p:pic>
        <p:nvPicPr>
          <p:cNvPr id="8" name="Picture 7" descr="oie_transparent (2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959" y="2287514"/>
            <a:ext cx="3306041" cy="189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35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t="-4000" r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425283" y="1171977"/>
            <a:ext cx="9225545" cy="5203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dirty="0" smtClean="0"/>
              <a:t> </a:t>
            </a:r>
            <a:r>
              <a:rPr lang="bs-Cyrl-BA" dirty="0" smtClean="0"/>
              <a:t>                                     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bs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sr-Latn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 = 24 – 2 = 22</a:t>
            </a:r>
          </a:p>
          <a:p>
            <a:endParaRPr lang="bs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s-Cyrl-B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s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у изразу, без заграда, има операција одузимања и дијељења, онда се најприје дијели, а затим одузима.</a:t>
            </a:r>
          </a:p>
          <a:p>
            <a:endParaRPr lang="bs-Cyrl-B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marL="0" indent="0">
              <a:buNone/>
            </a:pP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24 – 8 : 4 = 16 : 4 = 4 </a:t>
            </a:r>
            <a:r>
              <a:rPr lang="sr-Latn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kvir za tekst 1"/>
          <p:cNvSpPr txBox="1"/>
          <p:nvPr/>
        </p:nvSpPr>
        <p:spPr>
          <a:xfrm>
            <a:off x="7606731" y="5471829"/>
            <a:ext cx="256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НЕТАЧНО !</a:t>
            </a:r>
            <a:endParaRPr lang="sr-Cyrl-BA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Prava linija spajanja sa strelicom 5"/>
          <p:cNvCxnSpPr/>
          <p:nvPr/>
        </p:nvCxnSpPr>
        <p:spPr>
          <a:xfrm flipH="1">
            <a:off x="4146997" y="1700011"/>
            <a:ext cx="669702" cy="78561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Prava linija spajanja sa strelicom 7"/>
          <p:cNvCxnSpPr/>
          <p:nvPr/>
        </p:nvCxnSpPr>
        <p:spPr>
          <a:xfrm>
            <a:off x="5422006" y="1700011"/>
            <a:ext cx="643943" cy="78561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Okvir za tekst 10"/>
          <p:cNvSpPr txBox="1"/>
          <p:nvPr/>
        </p:nvSpPr>
        <p:spPr>
          <a:xfrm>
            <a:off x="2524260" y="2395470"/>
            <a:ext cx="2691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/>
              <a:t>ОДУЗИМАЊЕ</a:t>
            </a:r>
            <a:endParaRPr lang="sr-Cyrl-BA" sz="2800" dirty="0"/>
          </a:p>
        </p:txBody>
      </p:sp>
      <p:sp>
        <p:nvSpPr>
          <p:cNvPr id="12" name="Okvir za tekst 11"/>
          <p:cNvSpPr txBox="1"/>
          <p:nvPr/>
        </p:nvSpPr>
        <p:spPr>
          <a:xfrm>
            <a:off x="5743977" y="2395470"/>
            <a:ext cx="266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/>
              <a:t>ДИЈЕЉЕЊЕ</a:t>
            </a:r>
            <a:endParaRPr lang="sr-Cyrl-BA" sz="2800" dirty="0"/>
          </a:p>
        </p:txBody>
      </p:sp>
      <p:sp>
        <p:nvSpPr>
          <p:cNvPr id="13" name="Okvir za tekst 12"/>
          <p:cNvSpPr txBox="1"/>
          <p:nvPr/>
        </p:nvSpPr>
        <p:spPr>
          <a:xfrm>
            <a:off x="5156581" y="310502"/>
            <a:ext cx="2260241" cy="528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ПРАВИЛО: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960485" y="5368203"/>
            <a:ext cx="1171575" cy="61436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69143" y="5213206"/>
            <a:ext cx="1204913" cy="866775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42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837407" y="1177156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sr-Latn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bs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РАЧУНАМО ОВАКО:</a:t>
            </a:r>
          </a:p>
          <a:p>
            <a:endParaRPr lang="bs-Cyrl-B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Умањеник је 63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s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а умањилац је количник бројева 36 и 3. Израчунај разлику!</a:t>
            </a:r>
          </a:p>
          <a:p>
            <a:pPr marL="0" indent="0">
              <a:buNone/>
            </a:pPr>
            <a:r>
              <a:rPr lang="bs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Умањеник: 63</a:t>
            </a:r>
          </a:p>
          <a:p>
            <a:pPr marL="0" indent="0">
              <a:buNone/>
            </a:pPr>
            <a:r>
              <a:rPr lang="bs-Cyrl-BA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Умањилац: 36 : 3</a:t>
            </a:r>
          </a:p>
          <a:p>
            <a:pPr marL="0" indent="0">
              <a:buNone/>
            </a:pPr>
            <a:r>
              <a:rPr lang="bs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Разлика: ?     63 – 36 : 3 = 63 – 12 = 51</a:t>
            </a:r>
          </a:p>
          <a:p>
            <a:pPr marL="0" indent="0">
              <a:buNone/>
            </a:pPr>
            <a:endParaRPr lang="bs-Cyrl-BA" u="sng" dirty="0" smtClean="0"/>
          </a:p>
        </p:txBody>
      </p:sp>
      <p:cxnSp>
        <p:nvCxnSpPr>
          <p:cNvPr id="9" name="Prava linija spajanja 8"/>
          <p:cNvCxnSpPr/>
          <p:nvPr/>
        </p:nvCxnSpPr>
        <p:spPr>
          <a:xfrm flipV="1">
            <a:off x="3606085" y="1996225"/>
            <a:ext cx="4623516" cy="1287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094" y="3374265"/>
            <a:ext cx="2039377" cy="29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19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t="-4000" r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489678" y="597604"/>
            <a:ext cx="9083877" cy="5738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ЗАДАЦИ ЗА ВЈЕЖБАЊЕ:</a:t>
            </a:r>
            <a:endParaRPr lang="sr-Latn-C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s-Cyrl-B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1. Лубеница кошта 4 КМ, а диња 2 пута мање. Колико коштају заједно лубеница и диња?</a:t>
            </a:r>
          </a:p>
          <a:p>
            <a:pPr marL="0" indent="0">
              <a:buNone/>
            </a:pPr>
            <a:r>
              <a:rPr lang="sr-Latn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 + 4 : 2 = 4 + 2 = 6 </a:t>
            </a:r>
          </a:p>
          <a:p>
            <a:pPr marL="0" indent="0">
              <a:buNone/>
            </a:pP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Одговор: Лубеница и диња заједно коштају 6 КМ. </a:t>
            </a:r>
          </a:p>
          <a:p>
            <a:endParaRPr lang="bs-Cyrl-B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2. Умањеник је количник бројева 93 и 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а умањилац је 26. Израчунај разлику!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sr-Latn-C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93 : 3 – 26 = 31 – 26 = 5</a:t>
            </a:r>
          </a:p>
          <a:p>
            <a:pPr marL="0" indent="0">
              <a:buNone/>
            </a:pPr>
            <a:r>
              <a:rPr lang="bs-Cyrl-B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rava linija spajanja 4"/>
          <p:cNvCxnSpPr/>
          <p:nvPr/>
        </p:nvCxnSpPr>
        <p:spPr>
          <a:xfrm>
            <a:off x="3593206" y="1352282"/>
            <a:ext cx="498412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ubeni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58510" y="1528761"/>
            <a:ext cx="2074170" cy="1343025"/>
          </a:xfrm>
          <a:prstGeom prst="rect">
            <a:avLst/>
          </a:prstGeom>
        </p:spPr>
      </p:pic>
      <p:pic>
        <p:nvPicPr>
          <p:cNvPr id="7" name="Picture 6" descr="dinj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850" y="2928477"/>
            <a:ext cx="1247775" cy="1162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34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571504" y="710295"/>
            <a:ext cx="649522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Израчунај:</a:t>
            </a:r>
            <a:endParaRPr lang="sr-Latn-C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s-Cyrl-BA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sr-Cyrl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rava linija spajanja 4"/>
          <p:cNvCxnSpPr/>
          <p:nvPr/>
        </p:nvCxnSpPr>
        <p:spPr>
          <a:xfrm flipV="1">
            <a:off x="2614367" y="1407620"/>
            <a:ext cx="2975020" cy="1287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5" y="2176528"/>
            <a:ext cx="2028139" cy="372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kvir za tekst 3"/>
          <p:cNvSpPr txBox="1"/>
          <p:nvPr/>
        </p:nvSpPr>
        <p:spPr>
          <a:xfrm>
            <a:off x="2118267" y="1900749"/>
            <a:ext cx="31982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s-Cyrl-BA" sz="3200" dirty="0" smtClean="0"/>
              <a:t>29 + 81 : 9 =</a:t>
            </a:r>
          </a:p>
          <a:p>
            <a:pPr algn="ctr">
              <a:lnSpc>
                <a:spcPct val="150000"/>
              </a:lnSpc>
            </a:pPr>
            <a:r>
              <a:rPr lang="bs-Cyrl-BA" sz="3200" dirty="0" smtClean="0"/>
              <a:t>54 : 3 + 49 =</a:t>
            </a:r>
          </a:p>
          <a:p>
            <a:pPr algn="ctr">
              <a:lnSpc>
                <a:spcPct val="150000"/>
              </a:lnSpc>
            </a:pPr>
            <a:r>
              <a:rPr lang="bs-Cyrl-BA" sz="3200" dirty="0" smtClean="0"/>
              <a:t>82 – 45 : 9 </a:t>
            </a:r>
            <a:r>
              <a:rPr lang="bs-Cyrl-BA" sz="3200" dirty="0" smtClean="0"/>
              <a:t>=</a:t>
            </a:r>
            <a:endParaRPr lang="en-US" sz="3200" dirty="0" smtClean="0"/>
          </a:p>
          <a:p>
            <a:pPr algn="ctr">
              <a:lnSpc>
                <a:spcPct val="150000"/>
              </a:lnSpc>
            </a:pPr>
            <a:r>
              <a:rPr lang="bs-Cyrl-BA" sz="3200" dirty="0" smtClean="0"/>
              <a:t>96 : 2 – 47 =</a:t>
            </a:r>
          </a:p>
          <a:p>
            <a:pPr algn="ctr">
              <a:lnSpc>
                <a:spcPct val="150000"/>
              </a:lnSpc>
            </a:pPr>
            <a:endParaRPr lang="en-US" sz="3200" dirty="0" smtClean="0"/>
          </a:p>
          <a:p>
            <a:pPr algn="ctr">
              <a:lnSpc>
                <a:spcPct val="150000"/>
              </a:lnSpc>
            </a:pPr>
            <a:endParaRPr lang="bs-Cyrl-BA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875925" y="2029896"/>
            <a:ext cx="2274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3200" dirty="0" smtClean="0"/>
              <a:t>29 +</a:t>
            </a:r>
            <a:r>
              <a:rPr lang="en-US" sz="3200" dirty="0" smtClean="0"/>
              <a:t> </a:t>
            </a:r>
            <a:r>
              <a:rPr lang="bs-Cyrl-BA" sz="3200" dirty="0" smtClean="0"/>
              <a:t>9 = 38</a:t>
            </a:r>
          </a:p>
        </p:txBody>
      </p:sp>
      <p:sp>
        <p:nvSpPr>
          <p:cNvPr id="8" name="Rectangle 7"/>
          <p:cNvSpPr/>
          <p:nvPr/>
        </p:nvSpPr>
        <p:spPr>
          <a:xfrm>
            <a:off x="4822607" y="2787135"/>
            <a:ext cx="2502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3200" dirty="0" smtClean="0"/>
              <a:t>18 + 49 = 67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750" y="3544371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3200" dirty="0" smtClean="0"/>
              <a:t>82 – 5 = 77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59351" y="4283425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3200" dirty="0" smtClean="0"/>
              <a:t>48 – 47 = 1</a:t>
            </a:r>
          </a:p>
        </p:txBody>
      </p:sp>
    </p:spTree>
    <p:extLst>
      <p:ext uri="{BB962C8B-B14F-4D97-AF65-F5344CB8AC3E}">
        <p14:creationId xmlns="" xmlns:p14="http://schemas.microsoft.com/office/powerpoint/2010/main" val="13404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7335" y="491355"/>
            <a:ext cx="7609246" cy="1400530"/>
          </a:xfrm>
        </p:spPr>
        <p:txBody>
          <a:bodyPr/>
          <a:lstStyle/>
          <a:p>
            <a:r>
              <a:rPr lang="bs-Cyrl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Задаци за самосталан </a:t>
            </a:r>
            <a:r>
              <a:rPr lang="bs-Cyrl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рад:</a:t>
            </a:r>
            <a:r>
              <a:rPr lang="bs-Cyrl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Cyrl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r-Cyrl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425284" y="2065797"/>
            <a:ext cx="8946541" cy="3884243"/>
          </a:xfrm>
        </p:spPr>
        <p:txBody>
          <a:bodyPr/>
          <a:lstStyle/>
          <a:p>
            <a:endParaRPr lang="bs-Cyrl-BA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Cyrl-BA" sz="3200" dirty="0" smtClean="0">
                <a:latin typeface="Arial" pitchFamily="34" charset="0"/>
                <a:cs typeface="Arial" pitchFamily="34" charset="0"/>
              </a:rPr>
              <a:t>Ријешити задатке у уџбенику на страни 112:</a:t>
            </a:r>
          </a:p>
          <a:p>
            <a:pPr marL="0" indent="0">
              <a:buNone/>
            </a:pPr>
            <a:r>
              <a:rPr lang="bs-Cyrl-BA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C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Cyrl-BA" sz="3200" dirty="0" smtClean="0">
                <a:latin typeface="Arial" pitchFamily="34" charset="0"/>
                <a:cs typeface="Arial" pitchFamily="34" charset="0"/>
              </a:rPr>
              <a:t>3. задатак под б) и г)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C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s-Cyrl-BA" sz="3200" dirty="0" smtClean="0">
                <a:latin typeface="Arial" pitchFamily="34" charset="0"/>
                <a:cs typeface="Arial" pitchFamily="34" charset="0"/>
              </a:rPr>
              <a:t>5. задатак под б), г</a:t>
            </a:r>
            <a:r>
              <a:rPr lang="bs-Cyrl-BA" sz="3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BA" sz="3200" smtClean="0">
                <a:latin typeface="Arial" pitchFamily="34" charset="0"/>
                <a:cs typeface="Arial" pitchFamily="34" charset="0"/>
              </a:rPr>
              <a:t>д)</a:t>
            </a:r>
            <a:r>
              <a:rPr lang="bs-Cyrl-BA" sz="3200" smtClean="0">
                <a:latin typeface="Arial" pitchFamily="34" charset="0"/>
                <a:cs typeface="Arial" pitchFamily="34" charset="0"/>
              </a:rPr>
              <a:t> </a:t>
            </a:r>
            <a:r>
              <a:rPr lang="bs-Cyrl-BA" sz="3200" dirty="0" smtClean="0">
                <a:latin typeface="Arial" pitchFamily="34" charset="0"/>
                <a:cs typeface="Arial" pitchFamily="34" charset="0"/>
              </a:rPr>
              <a:t>и ђ) </a:t>
            </a:r>
            <a:endParaRPr lang="sr-Cyrl-BA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rava linija spajanja 5"/>
          <p:cNvCxnSpPr/>
          <p:nvPr/>
        </p:nvCxnSpPr>
        <p:spPr>
          <a:xfrm flipV="1">
            <a:off x="1970467" y="1378039"/>
            <a:ext cx="7572778" cy="1287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Wave 7"/>
          <p:cNvSpPr/>
          <p:nvPr/>
        </p:nvSpPr>
        <p:spPr>
          <a:xfrm>
            <a:off x="414338" y="5257800"/>
            <a:ext cx="2386013" cy="1228725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solidFill>
                  <a:schemeClr val="bg1"/>
                </a:solidFill>
              </a:rPr>
              <a:t>Срећан рад!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oie_transparent (2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72678" y="4843463"/>
            <a:ext cx="1940577" cy="1182398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800351" y="5414963"/>
            <a:ext cx="614362" cy="514350"/>
          </a:xfrm>
          <a:custGeom>
            <a:avLst/>
            <a:gdLst>
              <a:gd name="connsiteX0" fmla="*/ 614362 w 614362"/>
              <a:gd name="connsiteY0" fmla="*/ 0 h 514350"/>
              <a:gd name="connsiteX1" fmla="*/ 442912 w 614362"/>
              <a:gd name="connsiteY1" fmla="*/ 185737 h 514350"/>
              <a:gd name="connsiteX2" fmla="*/ 242887 w 614362"/>
              <a:gd name="connsiteY2" fmla="*/ 100012 h 514350"/>
              <a:gd name="connsiteX3" fmla="*/ 0 w 614362"/>
              <a:gd name="connsiteY3" fmla="*/ 485775 h 514350"/>
              <a:gd name="connsiteX4" fmla="*/ 0 w 614362"/>
              <a:gd name="connsiteY4" fmla="*/ 485775 h 514350"/>
              <a:gd name="connsiteX5" fmla="*/ 0 w 614362"/>
              <a:gd name="connsiteY5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2" h="514350">
                <a:moveTo>
                  <a:pt x="614362" y="0"/>
                </a:moveTo>
                <a:cubicBezTo>
                  <a:pt x="559593" y="84534"/>
                  <a:pt x="504824" y="169068"/>
                  <a:pt x="442912" y="185737"/>
                </a:cubicBezTo>
                <a:cubicBezTo>
                  <a:pt x="381000" y="202406"/>
                  <a:pt x="316706" y="50006"/>
                  <a:pt x="242887" y="100012"/>
                </a:cubicBezTo>
                <a:cubicBezTo>
                  <a:pt x="169068" y="150018"/>
                  <a:pt x="0" y="485775"/>
                  <a:pt x="0" y="485775"/>
                </a:cubicBezTo>
                <a:lnTo>
                  <a:pt x="0" y="485775"/>
                </a:lnTo>
                <a:lnTo>
                  <a:pt x="0" y="51435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157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32 -0.01597 0.04663 -0.03194 0.06448 -0.025 C 0.08233 -0.01805 0.08506 0.0419 0.10668 0.04167 C 0.12831 0.04144 0.16243 -0.02777 0.19461 -0.02708 C 0.22678 -0.02639 0.26912 0.04653 0.30012 0.04584 C 0.33112 0.04514 0.34024 -0.02546 0.38101 -0.03125 C 0.42178 -0.03703 0.51778 0.00348 0.54514 0.01042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32 -0.01597 0.04663 -0.03194 0.06448 -0.025 C 0.08233 -0.01805 0.08506 0.0419 0.10668 0.04167 C 0.12831 0.04144 0.16243 -0.02777 0.19461 -0.02708 C 0.22678 -0.02639 0.26912 0.04653 0.30012 0.04584 C 0.33112 0.04514 0.34024 -0.02546 0.38101 -0.03125 C 0.42178 -0.03703 0.51778 0.00348 0.54514 0.01042 " pathEditMode="relative" ptsTypes="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32 -0.01597 0.04663 -0.03194 0.06448 -0.025 C 0.08233 -0.01805 0.08506 0.0419 0.10668 0.04167 C 0.12831 0.04144 0.16243 -0.02777 0.19461 -0.02708 C 0.22678 -0.02639 0.26912 0.04653 0.30012 0.04584 C 0.33112 0.04514 0.34024 -0.02546 0.38101 -0.03125 C 0.42178 -0.03703 0.51778 0.00348 0.54514 0.01042 " pathEditMode="relative" ptsTypes="aaaaa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713</TotalTime>
  <Words>386</Words>
  <Application>Microsoft Office PowerPoint</Application>
  <PresentationFormat>Custom</PresentationFormat>
  <Paragraphs>69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РЕДОСЛИЈЕД РАЧУНСКИХ     ОПЕРАЦИЈА</vt:lpstr>
      <vt:lpstr>Slide 2</vt:lpstr>
      <vt:lpstr>Slide 3</vt:lpstr>
      <vt:lpstr>Slide 4</vt:lpstr>
      <vt:lpstr>Slide 5</vt:lpstr>
      <vt:lpstr>Slide 6</vt:lpstr>
      <vt:lpstr>Slide 7</vt:lpstr>
      <vt:lpstr>Задаци за самосталан рад: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РЕДОСЛИЈЕД     ОПЕРАЦИЈА</dc:title>
  <dc:creator>ucenik</dc:creator>
  <cp:lastModifiedBy>PC</cp:lastModifiedBy>
  <cp:revision>28</cp:revision>
  <dcterms:created xsi:type="dcterms:W3CDTF">2020-04-27T11:06:14Z</dcterms:created>
  <dcterms:modified xsi:type="dcterms:W3CDTF">2020-05-03T18:05:58Z</dcterms:modified>
</cp:coreProperties>
</file>