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71" r:id="rId9"/>
    <p:sldId id="267" r:id="rId10"/>
    <p:sldId id="262" r:id="rId11"/>
    <p:sldId id="268" r:id="rId12"/>
    <p:sldId id="263" r:id="rId13"/>
    <p:sldId id="269" r:id="rId14"/>
    <p:sldId id="264" r:id="rId15"/>
    <p:sldId id="265" r:id="rId16"/>
    <p:sldId id="272" r:id="rId17"/>
  </p:sldIdLst>
  <p:sldSz cx="9144000" cy="5143500" type="screen16x9"/>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0401" autoAdjust="0"/>
  </p:normalViewPr>
  <p:slideViewPr>
    <p:cSldViewPr>
      <p:cViewPr varScale="1">
        <p:scale>
          <a:sx n="84" d="100"/>
          <a:sy n="84" d="100"/>
        </p:scale>
        <p:origin x="9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BA"/>
          </a:p>
        </p:txBody>
      </p:sp>
      <p:sp>
        <p:nvSpPr>
          <p:cNvPr id="4" name="Date Placeholder 3"/>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279999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107725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8819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387058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375835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326457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8" name="Footer Placeholder 7"/>
          <p:cNvSpPr>
            <a:spLocks noGrp="1"/>
          </p:cNvSpPr>
          <p:nvPr>
            <p:ph type="ftr" sz="quarter" idx="11"/>
          </p:nvPr>
        </p:nvSpPr>
        <p:spPr/>
        <p:txBody>
          <a:bodyPr/>
          <a:lstStyle/>
          <a:p>
            <a:endParaRPr lang="sr-Latn-BA"/>
          </a:p>
        </p:txBody>
      </p:sp>
      <p:sp>
        <p:nvSpPr>
          <p:cNvPr id="9" name="Slide Number Placeholder 8"/>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416751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Date Placeholder 2"/>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4" name="Footer Placeholder 3"/>
          <p:cNvSpPr>
            <a:spLocks noGrp="1"/>
          </p:cNvSpPr>
          <p:nvPr>
            <p:ph type="ftr" sz="quarter" idx="11"/>
          </p:nvPr>
        </p:nvSpPr>
        <p:spPr/>
        <p:txBody>
          <a:bodyPr/>
          <a:lstStyle/>
          <a:p>
            <a:endParaRPr lang="sr-Latn-BA"/>
          </a:p>
        </p:txBody>
      </p:sp>
      <p:sp>
        <p:nvSpPr>
          <p:cNvPr id="5" name="Slide Number Placeholder 4"/>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222884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3" name="Footer Placeholder 2"/>
          <p:cNvSpPr>
            <a:spLocks noGrp="1"/>
          </p:cNvSpPr>
          <p:nvPr>
            <p:ph type="ftr" sz="quarter" idx="11"/>
          </p:nvPr>
        </p:nvSpPr>
        <p:spPr/>
        <p:txBody>
          <a:bodyPr/>
          <a:lstStyle/>
          <a:p>
            <a:endParaRPr lang="sr-Latn-BA"/>
          </a:p>
        </p:txBody>
      </p:sp>
      <p:sp>
        <p:nvSpPr>
          <p:cNvPr id="4" name="Slide Number Placeholder 3"/>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14626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65860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C7D4C-A7E4-4276-AE26-16D2A737EECB}" type="datetimeFigureOut">
              <a:rPr lang="sr-Latn-BA" smtClean="0"/>
              <a:t>12.5.2020.</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3879FDF8-FE77-4DD4-A853-0B51EE3310DD}" type="slidenum">
              <a:rPr lang="sr-Latn-BA" smtClean="0"/>
              <a:t>‹#›</a:t>
            </a:fld>
            <a:endParaRPr lang="sr-Latn-BA"/>
          </a:p>
        </p:txBody>
      </p:sp>
    </p:spTree>
    <p:extLst>
      <p:ext uri="{BB962C8B-B14F-4D97-AF65-F5344CB8AC3E}">
        <p14:creationId xmlns:p14="http://schemas.microsoft.com/office/powerpoint/2010/main" val="226565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sr-Latn-B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9C7D4C-A7E4-4276-AE26-16D2A737EECB}" type="datetimeFigureOut">
              <a:rPr lang="sr-Latn-BA" smtClean="0"/>
              <a:t>12.5.2020.</a:t>
            </a:fld>
            <a:endParaRPr lang="sr-Latn-B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B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79FDF8-FE77-4DD4-A853-0B51EE3310DD}" type="slidenum">
              <a:rPr lang="sr-Latn-BA" smtClean="0"/>
              <a:t>‹#›</a:t>
            </a:fld>
            <a:endParaRPr lang="sr-Latn-BA"/>
          </a:p>
        </p:txBody>
      </p:sp>
    </p:spTree>
    <p:extLst>
      <p:ext uri="{BB962C8B-B14F-4D97-AF65-F5344CB8AC3E}">
        <p14:creationId xmlns:p14="http://schemas.microsoft.com/office/powerpoint/2010/main" val="426329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CC"/>
            </a:gs>
            <a:gs pos="100000">
              <a:schemeClr val="bg1">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Down Ribbon 3"/>
          <p:cNvSpPr/>
          <p:nvPr/>
        </p:nvSpPr>
        <p:spPr>
          <a:xfrm>
            <a:off x="251520" y="735573"/>
            <a:ext cx="8712968" cy="2538282"/>
          </a:xfrm>
          <a:prstGeom prst="ribbon">
            <a:avLst>
              <a:gd name="adj1" fmla="val 14476"/>
              <a:gd name="adj2" fmla="val 65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BA"/>
          </a:p>
        </p:txBody>
      </p:sp>
      <p:sp>
        <p:nvSpPr>
          <p:cNvPr id="2" name="Title 1"/>
          <p:cNvSpPr>
            <a:spLocks noGrp="1"/>
          </p:cNvSpPr>
          <p:nvPr>
            <p:ph type="ctrTitle"/>
          </p:nvPr>
        </p:nvSpPr>
        <p:spPr>
          <a:xfrm>
            <a:off x="683568" y="1653648"/>
            <a:ext cx="7772400" cy="1102519"/>
          </a:xfrm>
        </p:spPr>
        <p:txBody>
          <a:bodyPr>
            <a:noAutofit/>
          </a:bodyPr>
          <a:lstStyle/>
          <a:p>
            <a:r>
              <a:rPr lang="sr-Cyrl-BA" sz="2800" dirty="0" smtClean="0">
                <a:latin typeface="Times New Roman" pitchFamily="18" charset="0"/>
                <a:cs typeface="Times New Roman" pitchFamily="18" charset="0"/>
              </a:rPr>
              <a:t>ЛЕКТИРА </a:t>
            </a:r>
            <a:br>
              <a:rPr lang="sr-Cyrl-BA" sz="2800" dirty="0" smtClean="0">
                <a:latin typeface="Times New Roman" pitchFamily="18" charset="0"/>
                <a:cs typeface="Times New Roman" pitchFamily="18" charset="0"/>
              </a:rPr>
            </a:br>
            <a:r>
              <a:rPr lang="sr-Cyrl-BA" sz="2800" dirty="0" smtClean="0">
                <a:latin typeface="Times New Roman" pitchFamily="18" charset="0"/>
                <a:cs typeface="Times New Roman" pitchFamily="18" charset="0"/>
              </a:rPr>
              <a:t>„Избор из поезије и </a:t>
            </a:r>
            <a:r>
              <a:rPr lang="sr-Cyrl-BA" sz="2800" dirty="0" smtClean="0">
                <a:latin typeface="Times New Roman" pitchFamily="18" charset="0"/>
                <a:cs typeface="Times New Roman" pitchFamily="18" charset="0"/>
              </a:rPr>
              <a:t>прозе за дјецу“</a:t>
            </a:r>
            <a:r>
              <a:rPr lang="sr-Cyrl-BA" sz="2800" dirty="0" smtClean="0">
                <a:latin typeface="Times New Roman" pitchFamily="18" charset="0"/>
                <a:cs typeface="Times New Roman" pitchFamily="18" charset="0"/>
              </a:rPr>
              <a:t/>
            </a:r>
            <a:br>
              <a:rPr lang="sr-Cyrl-BA" sz="2800" dirty="0" smtClean="0">
                <a:latin typeface="Times New Roman" pitchFamily="18" charset="0"/>
                <a:cs typeface="Times New Roman" pitchFamily="18" charset="0"/>
              </a:rPr>
            </a:br>
            <a:r>
              <a:rPr lang="sr-Cyrl-BA" sz="2800" dirty="0" smtClean="0">
                <a:latin typeface="Times New Roman" pitchFamily="18" charset="0"/>
                <a:cs typeface="Times New Roman" pitchFamily="18" charset="0"/>
              </a:rPr>
              <a:t>Десанка Максимовић</a:t>
            </a:r>
            <a:endParaRPr lang="sr-Latn-BA" sz="2800" dirty="0">
              <a:latin typeface="Times New Roman" pitchFamily="18" charset="0"/>
              <a:cs typeface="Times New Roman" pitchFamily="18" charset="0"/>
            </a:endParaRPr>
          </a:p>
        </p:txBody>
      </p:sp>
      <p:sp>
        <p:nvSpPr>
          <p:cNvPr id="3" name="Subtitle 2"/>
          <p:cNvSpPr>
            <a:spLocks noGrp="1"/>
          </p:cNvSpPr>
          <p:nvPr>
            <p:ph type="subTitle" idx="1"/>
          </p:nvPr>
        </p:nvSpPr>
        <p:spPr>
          <a:xfrm>
            <a:off x="35496" y="4763914"/>
            <a:ext cx="4064496" cy="359178"/>
          </a:xfrm>
        </p:spPr>
        <p:txBody>
          <a:bodyPr>
            <a:normAutofit fontScale="85000" lnSpcReduction="20000"/>
          </a:bodyPr>
          <a:lstStyle/>
          <a:p>
            <a:r>
              <a:rPr lang="sr-Cyrl-BA" sz="2400" dirty="0" smtClean="0">
                <a:solidFill>
                  <a:schemeClr val="tx1"/>
                </a:solidFill>
                <a:latin typeface="Times New Roman" pitchFamily="18" charset="0"/>
                <a:cs typeface="Times New Roman" pitchFamily="18" charset="0"/>
              </a:rPr>
              <a:t>СРПСКИ ЈЕЗИК 4. РАЗРЕД</a:t>
            </a:r>
            <a:endParaRPr lang="sr-Latn-BA"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28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23478"/>
            <a:ext cx="8280920" cy="2923877"/>
          </a:xfrm>
          <a:prstGeom prst="rect">
            <a:avLst/>
          </a:prstGeom>
          <a:noFill/>
        </p:spPr>
        <p:txBody>
          <a:bodyPr wrap="square" rtlCol="0">
            <a:spAutoFit/>
          </a:bodyPr>
          <a:lstStyle/>
          <a:p>
            <a:endParaRPr lang="sr-Cyrl-BA" sz="2400" dirty="0" smtClean="0">
              <a:latin typeface="Times New Roman" pitchFamily="18" charset="0"/>
              <a:cs typeface="Times New Roman" pitchFamily="18" charset="0"/>
            </a:endParaRPr>
          </a:p>
          <a:p>
            <a:endParaRPr lang="sr-Cyrl-BA" sz="2400" dirty="0" smtClean="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Пођи збогом, медведе,</a:t>
            </a:r>
          </a:p>
          <a:p>
            <a:r>
              <a:rPr lang="sr-Cyrl-BA" sz="2400" dirty="0" smtClean="0">
                <a:latin typeface="Times New Roman" pitchFamily="18" charset="0"/>
                <a:cs typeface="Times New Roman" pitchFamily="18" charset="0"/>
              </a:rPr>
              <a:t>вевериц</a:t>
            </a:r>
            <a:r>
              <a:rPr lang="sr-Latn-BA" sz="2400" dirty="0" smtClean="0">
                <a:latin typeface="Times New Roman" pitchFamily="18" charset="0"/>
                <a:cs typeface="Times New Roman" pitchFamily="18" charset="0"/>
              </a:rPr>
              <a:t>a</a:t>
            </a:r>
            <a:r>
              <a:rPr lang="sr-Cyrl-BA" sz="2400" dirty="0" smtClean="0">
                <a:latin typeface="Times New Roman" pitchFamily="18" charset="0"/>
                <a:cs typeface="Times New Roman" pitchFamily="18" charset="0"/>
              </a:rPr>
              <a:t> не једе</a:t>
            </a:r>
          </a:p>
          <a:p>
            <a:r>
              <a:rPr lang="sr-Cyrl-BA" sz="2400" dirty="0" smtClean="0">
                <a:latin typeface="Times New Roman" pitchFamily="18" charset="0"/>
                <a:cs typeface="Times New Roman" pitchFamily="18" charset="0"/>
              </a:rPr>
              <a:t>медених крушака;</a:t>
            </a:r>
          </a:p>
          <a:p>
            <a:r>
              <a:rPr lang="sr-Cyrl-BA" sz="2400" dirty="0">
                <a:latin typeface="Times New Roman" pitchFamily="18" charset="0"/>
                <a:cs typeface="Times New Roman" pitchFamily="18" charset="0"/>
              </a:rPr>
              <a:t>л</a:t>
            </a:r>
            <a:r>
              <a:rPr lang="sr-Cyrl-BA" sz="2400" dirty="0" smtClean="0">
                <a:latin typeface="Times New Roman" pitchFamily="18" charset="0"/>
                <a:cs typeface="Times New Roman" pitchFamily="18" charset="0"/>
              </a:rPr>
              <a:t>ешником се хран</a:t>
            </a:r>
            <a:r>
              <a:rPr lang="sr-Cyrl-BA" sz="2400" dirty="0">
                <a:latin typeface="Times New Roman" pitchFamily="18" charset="0"/>
                <a:cs typeface="Times New Roman" pitchFamily="18" charset="0"/>
              </a:rPr>
              <a:t>и</a:t>
            </a:r>
            <a:endParaRPr lang="sr-Cyrl-BA" sz="2400" dirty="0" smtClean="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на зеленој грани.</a:t>
            </a:r>
          </a:p>
          <a:p>
            <a:endParaRPr lang="sr-Cyrl-BA" sz="16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915566"/>
            <a:ext cx="3594100" cy="4104456"/>
          </a:xfrm>
          <a:prstGeom prst="rect">
            <a:avLst/>
          </a:prstGeom>
        </p:spPr>
      </p:pic>
    </p:spTree>
    <p:extLst>
      <p:ext uri="{BB962C8B-B14F-4D97-AF65-F5344CB8AC3E}">
        <p14:creationId xmlns:p14="http://schemas.microsoft.com/office/powerpoint/2010/main" val="415544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7494"/>
            <a:ext cx="8352928" cy="1569660"/>
          </a:xfrm>
          <a:prstGeom prst="rect">
            <a:avLst/>
          </a:prstGeom>
        </p:spPr>
        <p:txBody>
          <a:bodyPr wrap="square">
            <a:spAutoFit/>
          </a:bodyPr>
          <a:lstStyle/>
          <a:p>
            <a:pPr algn="just"/>
            <a:r>
              <a:rPr lang="sr-Cyrl-BA" sz="2400" dirty="0">
                <a:latin typeface="Times New Roman" pitchFamily="18" charset="0"/>
                <a:cs typeface="Times New Roman" pitchFamily="18" charset="0"/>
              </a:rPr>
              <a:t>Шта ће, куд ће, пође медвед даље гунђајући у себи: „Нисам ни луд да се женим веверицом, морао бих овако велики по цео дан скакати по дрвећу</a:t>
            </a:r>
            <a:r>
              <a:rPr lang="sr-Cyrl-BA" sz="2400" dirty="0" smtClean="0">
                <a:latin typeface="Times New Roman" pitchFamily="18" charset="0"/>
                <a:cs typeface="Times New Roman" pitchFamily="18" charset="0"/>
              </a:rPr>
              <a:t>.“ </a:t>
            </a:r>
            <a:r>
              <a:rPr lang="sr-Cyrl-BA" sz="2400" dirty="0">
                <a:latin typeface="Times New Roman" pitchFamily="18" charset="0"/>
                <a:cs typeface="Times New Roman" pitchFamily="18" charset="0"/>
              </a:rPr>
              <a:t>Утом наиђе на ласицу па јој рече што је могао </a:t>
            </a:r>
            <a:r>
              <a:rPr lang="sr-Cyrl-BA" sz="2400" dirty="0" smtClean="0">
                <a:latin typeface="Times New Roman" pitchFamily="18" charset="0"/>
                <a:cs typeface="Times New Roman" pitchFamily="18" charset="0"/>
              </a:rPr>
              <a:t>умиљатије</a:t>
            </a:r>
            <a:r>
              <a:rPr lang="sr-Cyrl-BA" sz="2400" dirty="0">
                <a:latin typeface="Times New Roman" pitchFamily="18" charset="0"/>
                <a:cs typeface="Times New Roman" pitchFamily="18" charset="0"/>
              </a:rPr>
              <a:t>:</a:t>
            </a:r>
            <a:endParaRPr lang="sr-Latn-BA" sz="2400" dirty="0">
              <a:latin typeface="Times New Roman" pitchFamily="18" charset="0"/>
              <a:cs typeface="Times New Roman" pitchFamily="18" charset="0"/>
            </a:endParaRPr>
          </a:p>
        </p:txBody>
      </p:sp>
      <p:sp>
        <p:nvSpPr>
          <p:cNvPr id="3" name="TextBox 2"/>
          <p:cNvSpPr txBox="1"/>
          <p:nvPr/>
        </p:nvSpPr>
        <p:spPr>
          <a:xfrm>
            <a:off x="251520" y="1923678"/>
            <a:ext cx="8748464" cy="3046988"/>
          </a:xfrm>
          <a:prstGeom prst="rect">
            <a:avLst/>
          </a:prstGeom>
          <a:noFill/>
        </p:spPr>
        <p:txBody>
          <a:bodyPr wrap="square" rtlCol="0">
            <a:spAutoFit/>
          </a:bodyPr>
          <a:lstStyle/>
          <a:p>
            <a:pPr lvl="1"/>
            <a:r>
              <a:rPr lang="sr-Cyrl-BA" sz="2400" dirty="0" smtClean="0">
                <a:latin typeface="Times New Roman" pitchFamily="18" charset="0"/>
                <a:cs typeface="Times New Roman" pitchFamily="18" charset="0"/>
              </a:rPr>
              <a:t>Ласице малена,</a:t>
            </a:r>
          </a:p>
          <a:p>
            <a:pPr lvl="1"/>
            <a:r>
              <a:rPr lang="sr-Cyrl-BA" sz="2400" dirty="0" smtClean="0">
                <a:latin typeface="Times New Roman" pitchFamily="18" charset="0"/>
                <a:cs typeface="Times New Roman" pitchFamily="18" charset="0"/>
              </a:rPr>
              <a:t>буди моја жена!</a:t>
            </a:r>
          </a:p>
          <a:p>
            <a:pPr lvl="1"/>
            <a:r>
              <a:rPr lang="sr-Cyrl-BA" sz="2400" dirty="0" smtClean="0">
                <a:latin typeface="Times New Roman" pitchFamily="18" charset="0"/>
                <a:cs typeface="Times New Roman" pitchFamily="18" charset="0"/>
              </a:rPr>
              <a:t>Носићу те на длану</a:t>
            </a:r>
          </a:p>
          <a:p>
            <a:pPr lvl="1"/>
            <a:r>
              <a:rPr lang="sr-Cyrl-BA" sz="2400" dirty="0" smtClean="0">
                <a:latin typeface="Times New Roman" pitchFamily="18" charset="0"/>
                <a:cs typeface="Times New Roman" pitchFamily="18" charset="0"/>
              </a:rPr>
              <a:t>кроз зелену пољану.</a:t>
            </a:r>
          </a:p>
          <a:p>
            <a:pPr lvl="1"/>
            <a:r>
              <a:rPr lang="sr-Cyrl-BA" sz="2400" dirty="0" smtClean="0">
                <a:latin typeface="Times New Roman" pitchFamily="18" charset="0"/>
                <a:cs typeface="Times New Roman" pitchFamily="18" charset="0"/>
              </a:rPr>
              <a:t>Играћу ти коло</a:t>
            </a:r>
          </a:p>
          <a:p>
            <a:pPr lvl="1"/>
            <a:r>
              <a:rPr lang="sr-Cyrl-BA" sz="2400" dirty="0" smtClean="0">
                <a:latin typeface="Times New Roman" pitchFamily="18" charset="0"/>
                <a:cs typeface="Times New Roman" pitchFamily="18" charset="0"/>
              </a:rPr>
              <a:t>сваки божји дан.</a:t>
            </a:r>
          </a:p>
          <a:p>
            <a:pPr lvl="1"/>
            <a:r>
              <a:rPr lang="sr-Cyrl-BA" sz="2400" dirty="0" smtClean="0">
                <a:latin typeface="Times New Roman" pitchFamily="18" charset="0"/>
                <a:cs typeface="Times New Roman" pitchFamily="18" charset="0"/>
              </a:rPr>
              <a:t>Узбраћу ти цвет</a:t>
            </a:r>
          </a:p>
          <a:p>
            <a:pPr lvl="1"/>
            <a:r>
              <a:rPr lang="sr-Cyrl-BA" sz="2400" dirty="0">
                <a:latin typeface="Times New Roman" pitchFamily="18" charset="0"/>
                <a:cs typeface="Times New Roman" pitchFamily="18" charset="0"/>
              </a:rPr>
              <a:t>ј</a:t>
            </a:r>
            <a:r>
              <a:rPr lang="sr-Cyrl-BA" sz="2400" dirty="0" smtClean="0">
                <a:latin typeface="Times New Roman" pitchFamily="18" charset="0"/>
                <a:cs typeface="Times New Roman" pitchFamily="18" charset="0"/>
              </a:rPr>
              <a:t>ош неузабран.</a:t>
            </a:r>
            <a:endParaRPr lang="sr-Latn-BA" sz="2400" dirty="0">
              <a:latin typeface="Times New Roman" pitchFamily="18" charset="0"/>
              <a:cs typeface="Times New Roman" pitchFamily="18" charset="0"/>
            </a:endParaRPr>
          </a:p>
        </p:txBody>
      </p:sp>
    </p:spTree>
    <p:extLst>
      <p:ext uri="{BB962C8B-B14F-4D97-AF65-F5344CB8AC3E}">
        <p14:creationId xmlns:p14="http://schemas.microsoft.com/office/powerpoint/2010/main" val="369773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096" y="987574"/>
            <a:ext cx="4180303" cy="3939902"/>
          </a:xfrm>
          <a:prstGeom prst="rect">
            <a:avLst/>
          </a:prstGeom>
        </p:spPr>
      </p:pic>
      <p:sp>
        <p:nvSpPr>
          <p:cNvPr id="4" name="TextBox 3"/>
          <p:cNvSpPr txBox="1"/>
          <p:nvPr/>
        </p:nvSpPr>
        <p:spPr>
          <a:xfrm>
            <a:off x="611560" y="585143"/>
            <a:ext cx="4680520" cy="2308324"/>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Ти си, драги медо, слеп:</a:t>
            </a:r>
          </a:p>
          <a:p>
            <a:r>
              <a:rPr lang="sr-Cyrl-BA" sz="2400" dirty="0">
                <a:latin typeface="Times New Roman" pitchFamily="18" charset="0"/>
                <a:cs typeface="Times New Roman" pitchFamily="18" charset="0"/>
              </a:rPr>
              <a:t>н</a:t>
            </a:r>
            <a:r>
              <a:rPr lang="sr-Cyrl-BA" sz="2400" dirty="0" smtClean="0">
                <a:latin typeface="Times New Roman" pitchFamily="18" charset="0"/>
                <a:cs typeface="Times New Roman" pitchFamily="18" charset="0"/>
              </a:rPr>
              <a:t>иси чак ни леп,</a:t>
            </a:r>
          </a:p>
          <a:p>
            <a:r>
              <a:rPr lang="sr-Cyrl-BA" sz="2400" dirty="0" smtClean="0">
                <a:latin typeface="Times New Roman" pitchFamily="18" charset="0"/>
                <a:cs typeface="Times New Roman" pitchFamily="18" charset="0"/>
              </a:rPr>
              <a:t>храпав имаш глас,</a:t>
            </a:r>
          </a:p>
          <a:p>
            <a:r>
              <a:rPr lang="sr-Cyrl-BA" sz="2400" dirty="0" smtClean="0">
                <a:latin typeface="Times New Roman" pitchFamily="18" charset="0"/>
                <a:cs typeface="Times New Roman" pitchFamily="18" charset="0"/>
              </a:rPr>
              <a:t>трапав имаш стас;</a:t>
            </a:r>
          </a:p>
          <a:p>
            <a:r>
              <a:rPr lang="sr-Cyrl-BA" sz="2400" dirty="0" smtClean="0">
                <a:latin typeface="Times New Roman" pitchFamily="18" charset="0"/>
                <a:cs typeface="Times New Roman" pitchFamily="18" charset="0"/>
              </a:rPr>
              <a:t>а ласицу малену</a:t>
            </a:r>
          </a:p>
          <a:p>
            <a:r>
              <a:rPr lang="sr-Cyrl-BA" sz="2400" dirty="0" smtClean="0">
                <a:latin typeface="Times New Roman" pitchFamily="18" charset="0"/>
                <a:cs typeface="Times New Roman" pitchFamily="18" charset="0"/>
              </a:rPr>
              <a:t>хтео би за жену.</a:t>
            </a:r>
            <a:endParaRPr lang="sr-Latn-BA" sz="2400" dirty="0">
              <a:latin typeface="Times New Roman" pitchFamily="18" charset="0"/>
              <a:cs typeface="Times New Roman" pitchFamily="18" charset="0"/>
            </a:endParaRPr>
          </a:p>
        </p:txBody>
      </p:sp>
    </p:spTree>
    <p:extLst>
      <p:ext uri="{BB962C8B-B14F-4D97-AF65-F5344CB8AC3E}">
        <p14:creationId xmlns:p14="http://schemas.microsoft.com/office/powerpoint/2010/main" val="213551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23478"/>
            <a:ext cx="8928992" cy="2308324"/>
          </a:xfrm>
          <a:prstGeom prst="rect">
            <a:avLst/>
          </a:prstGeom>
        </p:spPr>
        <p:txBody>
          <a:bodyPr wrap="square">
            <a:spAutoFit/>
          </a:bodyPr>
          <a:lstStyle/>
          <a:p>
            <a:pPr algn="just"/>
            <a:r>
              <a:rPr lang="sr-Cyrl-BA" sz="2400" dirty="0">
                <a:latin typeface="Times New Roman" pitchFamily="18" charset="0"/>
                <a:cs typeface="Times New Roman" pitchFamily="18" charset="0"/>
              </a:rPr>
              <a:t>Помисли медвед постиђено: „Тако ми и треба. Уместо да запросим своју </a:t>
            </a:r>
            <a:r>
              <a:rPr lang="sr-Cyrl-BA" sz="2400" dirty="0" smtClean="0">
                <a:latin typeface="Times New Roman" pitchFamily="18" charset="0"/>
                <a:cs typeface="Times New Roman" pitchFamily="18" charset="0"/>
              </a:rPr>
              <a:t>суседицу </a:t>
            </a:r>
            <a:r>
              <a:rPr lang="sr-Cyrl-BA" sz="2400" dirty="0">
                <a:latin typeface="Times New Roman" pitchFamily="18" charset="0"/>
                <a:cs typeface="Times New Roman" pitchFamily="18" charset="0"/>
              </a:rPr>
              <a:t>медведицу, обраћам се разним уображеним палчицама“, и наже натраг кући колико га ноге носе. Кад тамо, а медведица седи пред својом пећином и цеди мед. Дундо јој се обрати ласкајући:</a:t>
            </a:r>
          </a:p>
          <a:p>
            <a:endParaRPr lang="sr-Latn-BA" sz="2400" dirty="0">
              <a:latin typeface="Times New Roman" pitchFamily="18" charset="0"/>
              <a:cs typeface="Times New Roman" pitchFamily="18" charset="0"/>
            </a:endParaRPr>
          </a:p>
        </p:txBody>
      </p:sp>
      <p:sp>
        <p:nvSpPr>
          <p:cNvPr id="5" name="Rectangle 4"/>
          <p:cNvSpPr/>
          <p:nvPr/>
        </p:nvSpPr>
        <p:spPr>
          <a:xfrm>
            <a:off x="467544" y="1995686"/>
            <a:ext cx="4572000" cy="3046988"/>
          </a:xfrm>
          <a:prstGeom prst="rect">
            <a:avLst/>
          </a:prstGeom>
        </p:spPr>
        <p:txBody>
          <a:bodyPr>
            <a:spAutoFit/>
          </a:bodyPr>
          <a:lstStyle/>
          <a:p>
            <a:r>
              <a:rPr lang="sr-Cyrl-BA" sz="2400" dirty="0">
                <a:latin typeface="Times New Roman" pitchFamily="18" charset="0"/>
                <a:cs typeface="Times New Roman" pitchFamily="18" charset="0"/>
              </a:rPr>
              <a:t>Суседице медведице,</a:t>
            </a:r>
          </a:p>
          <a:p>
            <a:r>
              <a:rPr lang="sr-Cyrl-BA" sz="2400" dirty="0">
                <a:latin typeface="Times New Roman" pitchFamily="18" charset="0"/>
                <a:cs typeface="Times New Roman" pitchFamily="18" charset="0"/>
              </a:rPr>
              <a:t>удај се за мене!</a:t>
            </a:r>
          </a:p>
          <a:p>
            <a:r>
              <a:rPr lang="sr-Cyrl-BA" sz="2400" dirty="0">
                <a:latin typeface="Times New Roman" pitchFamily="18" charset="0"/>
                <a:cs typeface="Times New Roman" pitchFamily="18" charset="0"/>
              </a:rPr>
              <a:t>Слушаћемо птице</a:t>
            </a:r>
          </a:p>
          <a:p>
            <a:r>
              <a:rPr lang="sr-Cyrl-BA" sz="2400" dirty="0">
                <a:latin typeface="Times New Roman" pitchFamily="18" charset="0"/>
                <a:cs typeface="Times New Roman" pitchFamily="18" charset="0"/>
              </a:rPr>
              <a:t>сред горе зелене.</a:t>
            </a:r>
          </a:p>
          <a:p>
            <a:r>
              <a:rPr lang="sr-Cyrl-BA" sz="2400" dirty="0">
                <a:latin typeface="Times New Roman" pitchFamily="18" charset="0"/>
                <a:cs typeface="Times New Roman" pitchFamily="18" charset="0"/>
              </a:rPr>
              <a:t>Ићи ћемо свуда</a:t>
            </a:r>
          </a:p>
          <a:p>
            <a:r>
              <a:rPr lang="sr-Cyrl-BA" sz="2400" dirty="0">
                <a:latin typeface="Times New Roman" pitchFamily="18" charset="0"/>
                <a:cs typeface="Times New Roman" pitchFamily="18" charset="0"/>
              </a:rPr>
              <a:t>заједно у лов.</a:t>
            </a:r>
          </a:p>
          <a:p>
            <a:r>
              <a:rPr lang="sr-Cyrl-BA" sz="2400" dirty="0">
                <a:latin typeface="Times New Roman" pitchFamily="18" charset="0"/>
                <a:cs typeface="Times New Roman" pitchFamily="18" charset="0"/>
              </a:rPr>
              <a:t>Створићемо себи </a:t>
            </a:r>
          </a:p>
          <a:p>
            <a:r>
              <a:rPr lang="sr-Cyrl-BA" sz="2400" dirty="0">
                <a:latin typeface="Times New Roman" pitchFamily="18" charset="0"/>
                <a:cs typeface="Times New Roman" pitchFamily="18" charset="0"/>
              </a:rPr>
              <a:t>испод букве кров.</a:t>
            </a:r>
            <a:endParaRPr lang="sr-Latn-BA" sz="2400" dirty="0">
              <a:latin typeface="Times New Roman" pitchFamily="18" charset="0"/>
              <a:cs typeface="Times New Roman" pitchFamily="18" charset="0"/>
            </a:endParaRPr>
          </a:p>
        </p:txBody>
      </p:sp>
    </p:spTree>
    <p:extLst>
      <p:ext uri="{BB962C8B-B14F-4D97-AF65-F5344CB8AC3E}">
        <p14:creationId xmlns:p14="http://schemas.microsoft.com/office/powerpoint/2010/main" val="348861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3478"/>
            <a:ext cx="8352928" cy="1200329"/>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Његова суседа није ништа боље ни очекивала, па брзо остави посао и потрча му у сусрет, певајући:</a:t>
            </a:r>
          </a:p>
          <a:p>
            <a:endParaRPr lang="sr-Latn-BA" sz="2400" dirty="0">
              <a:latin typeface="Times New Roman" pitchFamily="18" charset="0"/>
              <a:cs typeface="Times New Roman" pitchFamily="18" charset="0"/>
            </a:endParaRPr>
          </a:p>
        </p:txBody>
      </p:sp>
      <p:sp>
        <p:nvSpPr>
          <p:cNvPr id="6" name="Rectangle 5"/>
          <p:cNvSpPr/>
          <p:nvPr/>
        </p:nvSpPr>
        <p:spPr>
          <a:xfrm>
            <a:off x="467544" y="987574"/>
            <a:ext cx="4572000" cy="3416320"/>
          </a:xfrm>
          <a:prstGeom prst="rect">
            <a:avLst/>
          </a:prstGeom>
        </p:spPr>
        <p:txBody>
          <a:bodyPr>
            <a:spAutoFit/>
          </a:bodyPr>
          <a:lstStyle/>
          <a:p>
            <a:r>
              <a:rPr lang="sr-Cyrl-BA" sz="2400" dirty="0">
                <a:latin typeface="Times New Roman" pitchFamily="18" charset="0"/>
                <a:cs typeface="Times New Roman" pitchFamily="18" charset="0"/>
              </a:rPr>
              <a:t>У медведа </a:t>
            </a:r>
            <a:r>
              <a:rPr lang="sr-Cyrl-BA" sz="2400" dirty="0" smtClean="0">
                <a:latin typeface="Times New Roman" pitchFamily="18" charset="0"/>
                <a:cs typeface="Times New Roman" pitchFamily="18" charset="0"/>
              </a:rPr>
              <a:t>Дунда</a:t>
            </a:r>
            <a:endParaRPr lang="sr-Cyrl-BA" sz="2400" dirty="0">
              <a:latin typeface="Times New Roman" pitchFamily="18" charset="0"/>
              <a:cs typeface="Times New Roman" pitchFamily="18" charset="0"/>
            </a:endParaRPr>
          </a:p>
          <a:p>
            <a:r>
              <a:rPr lang="sr-Cyrl-BA" sz="2400" dirty="0">
                <a:latin typeface="Times New Roman" pitchFamily="18" charset="0"/>
                <a:cs typeface="Times New Roman" pitchFamily="18" charset="0"/>
              </a:rPr>
              <a:t>п</a:t>
            </a:r>
            <a:r>
              <a:rPr lang="sr-Cyrl-BA" sz="2400" dirty="0" smtClean="0">
                <a:latin typeface="Times New Roman" pitchFamily="18" charset="0"/>
                <a:cs typeface="Times New Roman" pitchFamily="18" charset="0"/>
              </a:rPr>
              <a:t>овелика </a:t>
            </a:r>
            <a:r>
              <a:rPr lang="sr-Cyrl-BA" sz="2400" dirty="0">
                <a:latin typeface="Times New Roman" pitchFamily="18" charset="0"/>
                <a:cs typeface="Times New Roman" pitchFamily="18" charset="0"/>
              </a:rPr>
              <a:t>бунда,</a:t>
            </a:r>
          </a:p>
          <a:p>
            <a:r>
              <a:rPr lang="sr-Cyrl-BA" sz="2400" dirty="0">
                <a:latin typeface="Times New Roman" pitchFamily="18" charset="0"/>
                <a:cs typeface="Times New Roman" pitchFamily="18" charset="0"/>
              </a:rPr>
              <a:t>с</a:t>
            </a:r>
            <a:r>
              <a:rPr lang="sr-Cyrl-BA" sz="2400" dirty="0" smtClean="0">
                <a:latin typeface="Times New Roman" pitchFamily="18" charset="0"/>
                <a:cs typeface="Times New Roman" pitchFamily="18" charset="0"/>
              </a:rPr>
              <a:t>таје </a:t>
            </a:r>
            <a:r>
              <a:rPr lang="sr-Cyrl-BA" sz="2400" dirty="0">
                <a:latin typeface="Times New Roman" pitchFamily="18" charset="0"/>
                <a:cs typeface="Times New Roman" pitchFamily="18" charset="0"/>
              </a:rPr>
              <a:t>сувог злата</a:t>
            </a:r>
          </a:p>
          <a:p>
            <a:r>
              <a:rPr lang="sr-Cyrl-BA" sz="2400" dirty="0">
                <a:latin typeface="Times New Roman" pitchFamily="18" charset="0"/>
                <a:cs typeface="Times New Roman" pitchFamily="18" charset="0"/>
              </a:rPr>
              <a:t>х</a:t>
            </a:r>
            <a:r>
              <a:rPr lang="sr-Cyrl-BA" sz="2400" dirty="0" smtClean="0">
                <a:latin typeface="Times New Roman" pitchFamily="18" charset="0"/>
                <a:cs typeface="Times New Roman" pitchFamily="18" charset="0"/>
              </a:rPr>
              <a:t>иљаду </a:t>
            </a:r>
            <a:r>
              <a:rPr lang="sr-Cyrl-BA" sz="2400" dirty="0">
                <a:latin typeface="Times New Roman" pitchFamily="18" charset="0"/>
                <a:cs typeface="Times New Roman" pitchFamily="18" charset="0"/>
              </a:rPr>
              <a:t>дуката.</a:t>
            </a:r>
          </a:p>
          <a:p>
            <a:endParaRPr lang="sr-Cyrl-BA" sz="2400" dirty="0">
              <a:latin typeface="Times New Roman" pitchFamily="18" charset="0"/>
              <a:cs typeface="Times New Roman" pitchFamily="18" charset="0"/>
            </a:endParaRPr>
          </a:p>
          <a:p>
            <a:r>
              <a:rPr lang="sr-Cyrl-BA" sz="2400" dirty="0">
                <a:latin typeface="Times New Roman" pitchFamily="18" charset="0"/>
                <a:cs typeface="Times New Roman" pitchFamily="18" charset="0"/>
              </a:rPr>
              <a:t>Сва ће чарна шума,</a:t>
            </a:r>
          </a:p>
          <a:p>
            <a:r>
              <a:rPr lang="sr-Cyrl-BA" sz="2400" dirty="0">
                <a:latin typeface="Times New Roman" pitchFamily="18" charset="0"/>
                <a:cs typeface="Times New Roman" pitchFamily="18" charset="0"/>
              </a:rPr>
              <a:t>сићи </a:t>
            </a:r>
            <a:r>
              <a:rPr lang="sr-Cyrl-BA" sz="2400" dirty="0" smtClean="0">
                <a:latin typeface="Times New Roman" pitchFamily="18" charset="0"/>
                <a:cs typeface="Times New Roman" pitchFamily="18" charset="0"/>
              </a:rPr>
              <a:t>за </a:t>
            </a:r>
            <a:r>
              <a:rPr lang="sr-Cyrl-BA" sz="2400" dirty="0">
                <a:latin typeface="Times New Roman" pitchFamily="18" charset="0"/>
                <a:cs typeface="Times New Roman" pitchFamily="18" charset="0"/>
              </a:rPr>
              <a:t>њим с ума,</a:t>
            </a:r>
          </a:p>
          <a:p>
            <a:r>
              <a:rPr lang="sr-Cyrl-BA" sz="2400" dirty="0">
                <a:latin typeface="Times New Roman" pitchFamily="18" charset="0"/>
                <a:cs typeface="Times New Roman" pitchFamily="18" charset="0"/>
              </a:rPr>
              <a:t>травицом зеленом</a:t>
            </a:r>
          </a:p>
          <a:p>
            <a:r>
              <a:rPr lang="sr-Cyrl-BA" sz="2400" dirty="0">
                <a:latin typeface="Times New Roman" pitchFamily="18" charset="0"/>
                <a:cs typeface="Times New Roman" pitchFamily="18" charset="0"/>
              </a:rPr>
              <a:t>кад прође са женом</a:t>
            </a:r>
            <a:r>
              <a:rPr lang="sr-Cyrl-BA" dirty="0">
                <a:latin typeface="Times New Roman" pitchFamily="18" charset="0"/>
                <a:cs typeface="Times New Roman" pitchFamily="18" charset="0"/>
              </a:rPr>
              <a:t>.</a:t>
            </a:r>
            <a:endParaRPr lang="sr-Latn-BA" dirty="0">
              <a:latin typeface="Times New Roman" pitchFamily="18" charset="0"/>
              <a:cs typeface="Times New Roman" pitchFamily="18" charset="0"/>
            </a:endParaRPr>
          </a:p>
        </p:txBody>
      </p:sp>
      <p:sp>
        <p:nvSpPr>
          <p:cNvPr id="7" name="Rectangle 6"/>
          <p:cNvSpPr/>
          <p:nvPr/>
        </p:nvSpPr>
        <p:spPr>
          <a:xfrm>
            <a:off x="395536" y="4490234"/>
            <a:ext cx="6264696" cy="461665"/>
          </a:xfrm>
          <a:prstGeom prst="rect">
            <a:avLst/>
          </a:prstGeom>
        </p:spPr>
        <p:txBody>
          <a:bodyPr wrap="square">
            <a:spAutoFit/>
          </a:bodyPr>
          <a:lstStyle/>
          <a:p>
            <a:r>
              <a:rPr lang="sr-Cyrl-BA" sz="2400" dirty="0">
                <a:latin typeface="Times New Roman" pitchFamily="18" charset="0"/>
                <a:cs typeface="Times New Roman" pitchFamily="18" charset="0"/>
              </a:rPr>
              <a:t>И после су дуго живели срећни и задовољни.</a:t>
            </a:r>
            <a:endParaRPr lang="sr-Latn-BA" sz="24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191886"/>
            <a:ext cx="5177211" cy="3387820"/>
          </a:xfrm>
          <a:prstGeom prst="rect">
            <a:avLst/>
          </a:prstGeom>
        </p:spPr>
      </p:pic>
    </p:spTree>
    <p:extLst>
      <p:ext uri="{BB962C8B-B14F-4D97-AF65-F5344CB8AC3E}">
        <p14:creationId xmlns:p14="http://schemas.microsoft.com/office/powerpoint/2010/main" val="18257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3478"/>
            <a:ext cx="7344816" cy="830997"/>
          </a:xfrm>
          <a:prstGeom prst="rect">
            <a:avLst/>
          </a:prstGeom>
          <a:noFill/>
        </p:spPr>
        <p:txBody>
          <a:bodyPr wrap="square" rtlCol="0">
            <a:spAutoFit/>
          </a:bodyPr>
          <a:lstStyle/>
          <a:p>
            <a:pPr algn="ctr"/>
            <a:r>
              <a:rPr lang="sr-Cyrl-BA" sz="2400" b="1" dirty="0" smtClean="0">
                <a:latin typeface="Times New Roman" pitchFamily="18" charset="0"/>
                <a:cs typeface="Times New Roman" pitchFamily="18" charset="0"/>
              </a:rPr>
              <a:t>НЕПОЗНАТЕ РИЈЕЧИ</a:t>
            </a:r>
          </a:p>
          <a:p>
            <a:pPr algn="ctr"/>
            <a:r>
              <a:rPr lang="sr-Cyrl-BA" sz="2400" dirty="0" smtClean="0"/>
              <a:t> </a:t>
            </a:r>
            <a:endParaRPr lang="sr-Latn-BA" sz="2400" dirty="0"/>
          </a:p>
        </p:txBody>
      </p:sp>
      <p:sp>
        <p:nvSpPr>
          <p:cNvPr id="3" name="TextBox 2"/>
          <p:cNvSpPr txBox="1"/>
          <p:nvPr/>
        </p:nvSpPr>
        <p:spPr>
          <a:xfrm>
            <a:off x="365020" y="538976"/>
            <a:ext cx="3558908" cy="830997"/>
          </a:xfrm>
          <a:prstGeom prst="rect">
            <a:avLst/>
          </a:prstGeom>
          <a:noFill/>
        </p:spPr>
        <p:txBody>
          <a:bodyPr wrap="square" rtlCol="0">
            <a:spAutoFit/>
          </a:bodyPr>
          <a:lstStyle/>
          <a:p>
            <a:r>
              <a:rPr lang="sr-Cyrl-BA" sz="2400" b="1" dirty="0" smtClean="0">
                <a:latin typeface="Times New Roman" pitchFamily="18" charset="0"/>
                <a:cs typeface="Times New Roman" pitchFamily="18" charset="0"/>
              </a:rPr>
              <a:t>Дукат</a:t>
            </a:r>
            <a:r>
              <a:rPr lang="sr-Cyrl-BA" sz="2400" b="1" i="1" dirty="0" smtClean="0">
                <a:latin typeface="Times New Roman" pitchFamily="18" charset="0"/>
                <a:cs typeface="Times New Roman" pitchFamily="18" charset="0"/>
              </a:rPr>
              <a:t> </a:t>
            </a:r>
            <a:r>
              <a:rPr lang="sr-Cyrl-BA" sz="2400" dirty="0" smtClean="0">
                <a:latin typeface="Times New Roman" pitchFamily="18" charset="0"/>
                <a:cs typeface="Times New Roman" pitchFamily="18" charset="0"/>
              </a:rPr>
              <a:t>– златни</a:t>
            </a:r>
            <a:r>
              <a:rPr lang="en-US" sz="2400" dirty="0" smtClean="0">
                <a:latin typeface="Times New Roman" pitchFamily="18" charset="0"/>
                <a:cs typeface="Times New Roman" pitchFamily="18" charset="0"/>
              </a:rPr>
              <a:t> </a:t>
            </a:r>
            <a:r>
              <a:rPr lang="sr-Cyrl-BA" sz="2400" dirty="0" smtClean="0">
                <a:latin typeface="Times New Roman" pitchFamily="18" charset="0"/>
                <a:cs typeface="Times New Roman" pitchFamily="18" charset="0"/>
              </a:rPr>
              <a:t>и сребрени новац.</a:t>
            </a:r>
            <a:endParaRPr lang="sr-Latn-BA" sz="2400" dirty="0">
              <a:latin typeface="Times New Roman" pitchFamily="18" charset="0"/>
              <a:cs typeface="Times New Roman" pitchFamily="18" charset="0"/>
            </a:endParaRPr>
          </a:p>
        </p:txBody>
      </p:sp>
      <p:sp>
        <p:nvSpPr>
          <p:cNvPr id="8" name="TextBox 7"/>
          <p:cNvSpPr txBox="1"/>
          <p:nvPr/>
        </p:nvSpPr>
        <p:spPr>
          <a:xfrm>
            <a:off x="5358602" y="538976"/>
            <a:ext cx="3101829" cy="1200329"/>
          </a:xfrm>
          <a:prstGeom prst="rect">
            <a:avLst/>
          </a:prstGeom>
          <a:noFill/>
        </p:spPr>
        <p:txBody>
          <a:bodyPr wrap="square" rtlCol="0">
            <a:spAutoFit/>
          </a:bodyPr>
          <a:lstStyle/>
          <a:p>
            <a:r>
              <a:rPr lang="sr-Cyrl-BA" sz="2400" b="1" dirty="0" smtClean="0">
                <a:latin typeface="Times New Roman" pitchFamily="18" charset="0"/>
                <a:cs typeface="Times New Roman" pitchFamily="18" charset="0"/>
              </a:rPr>
              <a:t>Буздован</a:t>
            </a:r>
            <a:r>
              <a:rPr lang="sr-Cyrl-BA" sz="2400" dirty="0" smtClean="0">
                <a:latin typeface="Times New Roman" pitchFamily="18" charset="0"/>
                <a:cs typeface="Times New Roman" pitchFamily="18" charset="0"/>
              </a:rPr>
              <a:t> или топуз – хладно оружје за блиску борбу.</a:t>
            </a:r>
            <a:endParaRPr lang="sr-Latn-BA" sz="24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88" y="1726137"/>
            <a:ext cx="2260600" cy="168021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726138"/>
            <a:ext cx="1116124" cy="1680210"/>
          </a:xfrm>
          <a:prstGeom prst="rect">
            <a:avLst/>
          </a:prstGeom>
        </p:spPr>
      </p:pic>
      <p:sp>
        <p:nvSpPr>
          <p:cNvPr id="7" name="Rectangle 6"/>
          <p:cNvSpPr/>
          <p:nvPr/>
        </p:nvSpPr>
        <p:spPr>
          <a:xfrm>
            <a:off x="400912" y="3431585"/>
            <a:ext cx="8980698" cy="461665"/>
          </a:xfrm>
          <a:prstGeom prst="rect">
            <a:avLst/>
          </a:prstGeom>
        </p:spPr>
        <p:txBody>
          <a:bodyPr wrap="square">
            <a:spAutoFit/>
          </a:bodyPr>
          <a:lstStyle/>
          <a:p>
            <a:r>
              <a:rPr lang="sr-Cyrl-BA" sz="2400" b="1" dirty="0">
                <a:latin typeface="Times New Roman" pitchFamily="18" charset="0"/>
                <a:cs typeface="Times New Roman" pitchFamily="18" charset="0"/>
              </a:rPr>
              <a:t>Узбрати</a:t>
            </a:r>
            <a:r>
              <a:rPr lang="sr-Cyrl-BA" sz="2400" dirty="0">
                <a:latin typeface="Times New Roman" pitchFamily="18" charset="0"/>
                <a:cs typeface="Times New Roman" pitchFamily="18" charset="0"/>
              </a:rPr>
              <a:t> </a:t>
            </a:r>
            <a:r>
              <a:rPr lang="sr-Cyrl-BA" sz="2400" dirty="0" smtClean="0">
                <a:latin typeface="Times New Roman" pitchFamily="18" charset="0"/>
                <a:cs typeface="Times New Roman" pitchFamily="18" charset="0"/>
              </a:rPr>
              <a:t>– брањем</a:t>
            </a:r>
            <a:r>
              <a:rPr lang="sr-Cyrl-BA" sz="2400" dirty="0">
                <a:latin typeface="Times New Roman" pitchFamily="18" charset="0"/>
                <a:cs typeface="Times New Roman" pitchFamily="18" charset="0"/>
              </a:rPr>
              <a:t>, тргањем откинути цвијет, плод, лист и сл.</a:t>
            </a:r>
            <a:endParaRPr lang="sr-Latn-BA" sz="2400" dirty="0">
              <a:latin typeface="Times New Roman" pitchFamily="18" charset="0"/>
              <a:cs typeface="Times New Roman" pitchFamily="18" charset="0"/>
            </a:endParaRPr>
          </a:p>
        </p:txBody>
      </p:sp>
      <p:sp>
        <p:nvSpPr>
          <p:cNvPr id="11" name="Rectangle 10"/>
          <p:cNvSpPr/>
          <p:nvPr/>
        </p:nvSpPr>
        <p:spPr>
          <a:xfrm>
            <a:off x="429630" y="3918487"/>
            <a:ext cx="8507512" cy="830997"/>
          </a:xfrm>
          <a:prstGeom prst="rect">
            <a:avLst/>
          </a:prstGeom>
        </p:spPr>
        <p:txBody>
          <a:bodyPr wrap="square">
            <a:spAutoFit/>
          </a:bodyPr>
          <a:lstStyle/>
          <a:p>
            <a:r>
              <a:rPr lang="sr-Cyrl-BA" sz="2400" b="1" dirty="0">
                <a:latin typeface="Times New Roman" pitchFamily="18" charset="0"/>
                <a:cs typeface="Times New Roman" pitchFamily="18" charset="0"/>
              </a:rPr>
              <a:t>Чарна</a:t>
            </a:r>
            <a:r>
              <a:rPr lang="sr-Cyrl-BA" sz="2400" dirty="0">
                <a:latin typeface="Times New Roman" pitchFamily="18" charset="0"/>
                <a:cs typeface="Times New Roman" pitchFamily="18" charset="0"/>
              </a:rPr>
              <a:t> – може значити чаробна, </a:t>
            </a:r>
            <a:r>
              <a:rPr lang="sr-Cyrl-BA" sz="2400" dirty="0" smtClean="0">
                <a:latin typeface="Times New Roman" pitchFamily="18" charset="0"/>
                <a:cs typeface="Times New Roman" pitchFamily="18" charset="0"/>
              </a:rPr>
              <a:t>очаравајућа</a:t>
            </a:r>
            <a:r>
              <a:rPr lang="sr-Cyrl-BA" sz="2400" dirty="0">
                <a:latin typeface="Times New Roman" pitchFamily="18" charset="0"/>
                <a:cs typeface="Times New Roman" pitchFamily="18" charset="0"/>
              </a:rPr>
              <a:t>, она која опчињава, а </a:t>
            </a:r>
            <a:r>
              <a:rPr lang="sr-Cyrl-BA" sz="2400" dirty="0" smtClean="0">
                <a:latin typeface="Times New Roman" pitchFamily="18" charset="0"/>
                <a:cs typeface="Times New Roman" pitchFamily="18" charset="0"/>
              </a:rPr>
              <a:t>понекад има и значење црне боје. </a:t>
            </a:r>
            <a:endParaRPr lang="sr-Latn-BA" sz="2400" dirty="0">
              <a:latin typeface="Times New Roman" pitchFamily="18" charset="0"/>
              <a:cs typeface="Times New Roman" pitchFamily="18" charset="0"/>
            </a:endParaRPr>
          </a:p>
        </p:txBody>
      </p:sp>
      <p:sp>
        <p:nvSpPr>
          <p:cNvPr id="12" name="Rectangle 11"/>
          <p:cNvSpPr/>
          <p:nvPr/>
        </p:nvSpPr>
        <p:spPr>
          <a:xfrm>
            <a:off x="365020" y="4729295"/>
            <a:ext cx="2925353" cy="369332"/>
          </a:xfrm>
          <a:prstGeom prst="rect">
            <a:avLst/>
          </a:prstGeom>
        </p:spPr>
        <p:txBody>
          <a:bodyPr wrap="none">
            <a:spAutoFit/>
          </a:bodyPr>
          <a:lstStyle/>
          <a:p>
            <a:r>
              <a:rPr lang="sr-Cyrl-BA" dirty="0" smtClean="0">
                <a:solidFill>
                  <a:schemeClr val="tx1"/>
                </a:solidFill>
                <a:latin typeface="Times New Roman" pitchFamily="18" charset="0"/>
                <a:cs typeface="Times New Roman" pitchFamily="18" charset="0"/>
              </a:rPr>
              <a:t>СРПСКИ ЈЕЗИК 4. РАЗРЕД</a:t>
            </a:r>
            <a:endParaRPr lang="sr-Latn-BA"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721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83518"/>
            <a:ext cx="7776864" cy="3108543"/>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Задатак за самосталан рад: </a:t>
            </a:r>
          </a:p>
          <a:p>
            <a:endParaRPr lang="sr-Cyrl-BA" sz="2800" dirty="0">
              <a:latin typeface="Times New Roman" pitchFamily="18" charset="0"/>
              <a:cs typeface="Times New Roman" pitchFamily="18" charset="0"/>
            </a:endParaRPr>
          </a:p>
          <a:p>
            <a:r>
              <a:rPr lang="sr-Cyrl-RS" sz="2800" dirty="0" smtClean="0">
                <a:latin typeface="Times New Roman" pitchFamily="18" charset="0"/>
                <a:cs typeface="Times New Roman" pitchFamily="18" charset="0"/>
              </a:rPr>
              <a:t>Одговори на </a:t>
            </a:r>
            <a:r>
              <a:rPr lang="sr-Cyrl-RS" sz="2800" smtClean="0">
                <a:latin typeface="Times New Roman" pitchFamily="18" charset="0"/>
                <a:cs typeface="Times New Roman" pitchFamily="18" charset="0"/>
              </a:rPr>
              <a:t>питања:</a:t>
            </a:r>
          </a:p>
          <a:p>
            <a:endParaRPr lang="sr-Cyrl-RS" sz="2800" dirty="0" smtClean="0">
              <a:latin typeface="Times New Roman" pitchFamily="18" charset="0"/>
              <a:cs typeface="Times New Roman" pitchFamily="18" charset="0"/>
            </a:endParaRPr>
          </a:p>
          <a:p>
            <a:pPr marL="514350" indent="-514350">
              <a:buAutoNum type="arabicPeriod"/>
            </a:pPr>
            <a:r>
              <a:rPr lang="sr-Cyrl-RS" sz="2800" dirty="0" smtClean="0">
                <a:latin typeface="Times New Roman" pitchFamily="18" charset="0"/>
                <a:cs typeface="Times New Roman" pitchFamily="18" charset="0"/>
              </a:rPr>
              <a:t>Ко је главни лик у причи?</a:t>
            </a:r>
          </a:p>
          <a:p>
            <a:pPr marL="514350" indent="-514350">
              <a:buAutoNum type="arabicPeriod"/>
            </a:pPr>
            <a:r>
              <a:rPr lang="sr-Cyrl-RS" sz="2800" dirty="0" smtClean="0">
                <a:latin typeface="Times New Roman" pitchFamily="18" charset="0"/>
                <a:cs typeface="Times New Roman" pitchFamily="18" charset="0"/>
              </a:rPr>
              <a:t>Шта ти се највише допало у причи?</a:t>
            </a:r>
          </a:p>
          <a:p>
            <a:pPr marL="514350" indent="-514350">
              <a:buAutoNum type="arabicPeriod"/>
            </a:pPr>
            <a:r>
              <a:rPr lang="sr-Cyrl-RS" sz="2800" dirty="0" smtClean="0">
                <a:latin typeface="Times New Roman" pitchFamily="18" charset="0"/>
                <a:cs typeface="Times New Roman" pitchFamily="18" charset="0"/>
              </a:rPr>
              <a:t>Да ли прича има срећан или тужан крај?</a:t>
            </a:r>
          </a:p>
        </p:txBody>
      </p:sp>
      <p:sp>
        <p:nvSpPr>
          <p:cNvPr id="3" name="Rectangle 2"/>
          <p:cNvSpPr/>
          <p:nvPr/>
        </p:nvSpPr>
        <p:spPr>
          <a:xfrm>
            <a:off x="755576" y="4587974"/>
            <a:ext cx="2925353" cy="369332"/>
          </a:xfrm>
          <a:prstGeom prst="rect">
            <a:avLst/>
          </a:prstGeom>
        </p:spPr>
        <p:txBody>
          <a:bodyPr wrap="none">
            <a:spAutoFit/>
          </a:bodyPr>
          <a:lstStyle/>
          <a:p>
            <a:r>
              <a:rPr lang="sr-Cyrl-BA" dirty="0" smtClean="0">
                <a:solidFill>
                  <a:schemeClr val="tx1"/>
                </a:solidFill>
                <a:latin typeface="Times New Roman" pitchFamily="18" charset="0"/>
                <a:cs typeface="Times New Roman" pitchFamily="18" charset="0"/>
              </a:rPr>
              <a:t>СРПСКИ ЈЕЗИК 4. РАЗРЕД</a:t>
            </a:r>
            <a:endParaRPr lang="sr-Latn-BA"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9834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65952" y="4608938"/>
            <a:ext cx="2925353" cy="369332"/>
          </a:xfrm>
          <a:prstGeom prst="rect">
            <a:avLst/>
          </a:prstGeom>
        </p:spPr>
        <p:txBody>
          <a:bodyPr wrap="none">
            <a:spAutoFit/>
          </a:bodyPr>
          <a:lstStyle/>
          <a:p>
            <a:r>
              <a:rPr lang="sr-Cyrl-BA" dirty="0" smtClean="0">
                <a:solidFill>
                  <a:schemeClr val="tx1"/>
                </a:solidFill>
                <a:latin typeface="Times New Roman" pitchFamily="18" charset="0"/>
                <a:cs typeface="Times New Roman" pitchFamily="18" charset="0"/>
              </a:rPr>
              <a:t>СРПСКИ ЈЕЗИК 4. РАЗРЕД</a:t>
            </a:r>
            <a:endParaRPr lang="sr-Latn-BA"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255" y="1059582"/>
            <a:ext cx="5281989" cy="3456384"/>
          </a:xfrm>
          <a:prstGeom prst="rect">
            <a:avLst/>
          </a:prstGeom>
        </p:spPr>
      </p:pic>
      <p:sp>
        <p:nvSpPr>
          <p:cNvPr id="3" name="TextBox 2"/>
          <p:cNvSpPr txBox="1"/>
          <p:nvPr/>
        </p:nvSpPr>
        <p:spPr>
          <a:xfrm>
            <a:off x="2595018" y="483518"/>
            <a:ext cx="4176464" cy="461665"/>
          </a:xfrm>
          <a:prstGeom prst="rect">
            <a:avLst/>
          </a:prstGeom>
          <a:noFill/>
        </p:spPr>
        <p:txBody>
          <a:bodyPr wrap="square" rtlCol="0">
            <a:spAutoFit/>
          </a:bodyPr>
          <a:lstStyle/>
          <a:p>
            <a:pPr algn="ctr"/>
            <a:r>
              <a:rPr lang="sr-Cyrl-BA" sz="2400" dirty="0" smtClean="0">
                <a:latin typeface="Times New Roman" pitchFamily="18" charset="0"/>
                <a:cs typeface="Times New Roman" pitchFamily="18" charset="0"/>
              </a:rPr>
              <a:t>МЕДВЕДОВА ЖЕНИДБА</a:t>
            </a:r>
            <a:endParaRPr lang="sr-Latn-BA"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791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15" y="29178"/>
            <a:ext cx="7992888" cy="1569660"/>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Устаде једног јутра медвед Дундо врло рано. Отрча брзо на поток и огледну се у виру. Вероватно је био задовољан својом сликом, јер се гласно насмејао и отрчао у шуму певајући:</a:t>
            </a:r>
            <a:endParaRPr lang="sr-Latn-BA" sz="2400" dirty="0">
              <a:latin typeface="Times New Roman" pitchFamily="18" charset="0"/>
              <a:cs typeface="Times New Roman" pitchFamily="18" charset="0"/>
            </a:endParaRPr>
          </a:p>
        </p:txBody>
      </p:sp>
      <p:sp>
        <p:nvSpPr>
          <p:cNvPr id="3" name="TextBox 2"/>
          <p:cNvSpPr txBox="1"/>
          <p:nvPr/>
        </p:nvSpPr>
        <p:spPr>
          <a:xfrm>
            <a:off x="657577" y="1510794"/>
            <a:ext cx="7128792" cy="3970318"/>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У медведа Брунда</a:t>
            </a:r>
          </a:p>
          <a:p>
            <a:r>
              <a:rPr lang="sr-Cyrl-BA" sz="2400" dirty="0" smtClean="0">
                <a:latin typeface="Times New Roman" pitchFamily="18" charset="0"/>
                <a:cs typeface="Times New Roman" pitchFamily="18" charset="0"/>
              </a:rPr>
              <a:t>повелика бунда,</a:t>
            </a:r>
          </a:p>
          <a:p>
            <a:r>
              <a:rPr lang="sr-Cyrl-BA" sz="2400" dirty="0" smtClean="0">
                <a:latin typeface="Times New Roman" pitchFamily="18" charset="0"/>
                <a:cs typeface="Times New Roman" pitchFamily="18" charset="0"/>
              </a:rPr>
              <a:t>вреди сувог злата,</a:t>
            </a:r>
          </a:p>
          <a:p>
            <a:r>
              <a:rPr lang="sr-Cyrl-BA" sz="2400" dirty="0" smtClean="0">
                <a:latin typeface="Times New Roman" pitchFamily="18" charset="0"/>
                <a:cs typeface="Times New Roman" pitchFamily="18" charset="0"/>
              </a:rPr>
              <a:t>хиљаду дуката.</a:t>
            </a:r>
          </a:p>
          <a:p>
            <a:endParaRPr lang="sr-Cyrl-BA" sz="2400" dirty="0" smtClean="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Сва ће чарна шума</a:t>
            </a:r>
          </a:p>
          <a:p>
            <a:r>
              <a:rPr lang="sr-Cyrl-BA" sz="2400" dirty="0">
                <a:latin typeface="Times New Roman" pitchFamily="18" charset="0"/>
                <a:cs typeface="Times New Roman" pitchFamily="18" charset="0"/>
              </a:rPr>
              <a:t>с</a:t>
            </a:r>
            <a:r>
              <a:rPr lang="sr-Cyrl-BA" sz="2400" dirty="0" smtClean="0">
                <a:latin typeface="Times New Roman" pitchFamily="18" charset="0"/>
                <a:cs typeface="Times New Roman" pitchFamily="18" charset="0"/>
              </a:rPr>
              <a:t>ићи за њим с ума:</a:t>
            </a:r>
          </a:p>
          <a:p>
            <a:r>
              <a:rPr lang="sr-Cyrl-BA" sz="2400" dirty="0" smtClean="0">
                <a:latin typeface="Times New Roman" pitchFamily="18" charset="0"/>
                <a:cs typeface="Times New Roman" pitchFamily="18" charset="0"/>
              </a:rPr>
              <a:t>веверица лепа,</a:t>
            </a:r>
          </a:p>
          <a:p>
            <a:r>
              <a:rPr lang="sr-Cyrl-BA" sz="2400" dirty="0" smtClean="0">
                <a:latin typeface="Times New Roman" pitchFamily="18" charset="0"/>
                <a:cs typeface="Times New Roman" pitchFamily="18" charset="0"/>
              </a:rPr>
              <a:t>лија дугог репа.</a:t>
            </a:r>
          </a:p>
          <a:p>
            <a:endParaRPr lang="sr-Cyrl-BA" dirty="0" smtClean="0"/>
          </a:p>
          <a:p>
            <a:endParaRPr lang="sr-Latn-BA" dirty="0"/>
          </a:p>
        </p:txBody>
      </p:sp>
      <p:pic>
        <p:nvPicPr>
          <p:cNvPr id="5" name="60-L. Dimitrijevic-Medvjedova Zenidba Jec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77710" y="2568466"/>
            <a:ext cx="609600" cy="609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527" y="1268347"/>
            <a:ext cx="3324439" cy="3785277"/>
          </a:xfrm>
          <a:prstGeom prst="rect">
            <a:avLst/>
          </a:prstGeom>
        </p:spPr>
      </p:pic>
    </p:spTree>
    <p:extLst>
      <p:ext uri="{BB962C8B-B14F-4D97-AF65-F5344CB8AC3E}">
        <p14:creationId xmlns:p14="http://schemas.microsoft.com/office/powerpoint/2010/main" val="9497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49492"/>
            <a:ext cx="8280920" cy="1477328"/>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Тако певајући нађе се у крају где су живеле лисице. Изађе пред њега стара лија па га запита што је тако весео и откуд је залутао у њен крај, а Дундо се поклони до земље, па рече:</a:t>
            </a:r>
          </a:p>
          <a:p>
            <a:endParaRPr lang="sr-Latn-BA" dirty="0"/>
          </a:p>
        </p:txBody>
      </p:sp>
      <p:sp>
        <p:nvSpPr>
          <p:cNvPr id="3" name="TextBox 2"/>
          <p:cNvSpPr txBox="1"/>
          <p:nvPr/>
        </p:nvSpPr>
        <p:spPr>
          <a:xfrm>
            <a:off x="467543" y="1715036"/>
            <a:ext cx="6336704" cy="3785652"/>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Паметнице, лијо,</a:t>
            </a:r>
          </a:p>
          <a:p>
            <a:r>
              <a:rPr lang="sr-Cyrl-BA" sz="2400" dirty="0" smtClean="0">
                <a:latin typeface="Times New Roman" pitchFamily="18" charset="0"/>
                <a:cs typeface="Times New Roman" pitchFamily="18" charset="0"/>
              </a:rPr>
              <a:t>дај ми своју кћер,</a:t>
            </a:r>
          </a:p>
          <a:p>
            <a:r>
              <a:rPr lang="sr-Cyrl-BA" sz="2400" dirty="0" smtClean="0">
                <a:latin typeface="Times New Roman" pitchFamily="18" charset="0"/>
                <a:cs typeface="Times New Roman" pitchFamily="18" charset="0"/>
              </a:rPr>
              <a:t>ја сам најснажнија</a:t>
            </a:r>
          </a:p>
          <a:p>
            <a:r>
              <a:rPr lang="sr-Cyrl-BA" sz="2400" dirty="0" smtClean="0">
                <a:latin typeface="Times New Roman" pitchFamily="18" charset="0"/>
                <a:cs typeface="Times New Roman" pitchFamily="18" charset="0"/>
              </a:rPr>
              <a:t>у планини звер</a:t>
            </a:r>
            <a:r>
              <a:rPr lang="sr-Latn-BA" sz="2400" dirty="0" smtClean="0">
                <a:latin typeface="Times New Roman" pitchFamily="18" charset="0"/>
                <a:cs typeface="Times New Roman" pitchFamily="18" charset="0"/>
              </a:rPr>
              <a:t>:</a:t>
            </a:r>
            <a:endParaRPr lang="sr-Cyrl-BA" sz="2400" dirty="0" smtClean="0">
              <a:latin typeface="Times New Roman" pitchFamily="18" charset="0"/>
              <a:cs typeface="Times New Roman" pitchFamily="18" charset="0"/>
            </a:endParaRPr>
          </a:p>
          <a:p>
            <a:r>
              <a:rPr lang="sr-Cyrl-BA" sz="2400" dirty="0">
                <a:latin typeface="Times New Roman" pitchFamily="18" charset="0"/>
                <a:cs typeface="Times New Roman" pitchFamily="18" charset="0"/>
              </a:rPr>
              <a:t>р</a:t>
            </a:r>
            <a:r>
              <a:rPr lang="sr-Cyrl-BA" sz="2400" dirty="0" smtClean="0">
                <a:latin typeface="Times New Roman" pitchFamily="18" charset="0"/>
                <a:cs typeface="Times New Roman" pitchFamily="18" charset="0"/>
              </a:rPr>
              <a:t>уке су ми буздован,</a:t>
            </a:r>
          </a:p>
          <a:p>
            <a:r>
              <a:rPr lang="sr-Cyrl-BA" sz="2400" dirty="0" smtClean="0">
                <a:latin typeface="Times New Roman" pitchFamily="18" charset="0"/>
                <a:cs typeface="Times New Roman" pitchFamily="18" charset="0"/>
              </a:rPr>
              <a:t>брдо су ми леђа;</a:t>
            </a:r>
          </a:p>
          <a:p>
            <a:r>
              <a:rPr lang="sr-Cyrl-BA" sz="2400" dirty="0" smtClean="0">
                <a:latin typeface="Times New Roman" pitchFamily="18" charset="0"/>
                <a:cs typeface="Times New Roman" pitchFamily="18" charset="0"/>
              </a:rPr>
              <a:t>у часу ћу смрвити</a:t>
            </a:r>
          </a:p>
          <a:p>
            <a:r>
              <a:rPr lang="sr-Cyrl-BA" sz="2400" dirty="0" smtClean="0">
                <a:latin typeface="Times New Roman" pitchFamily="18" charset="0"/>
                <a:cs typeface="Times New Roman" pitchFamily="18" charset="0"/>
              </a:rPr>
              <a:t>сваког ко је вређа.</a:t>
            </a:r>
          </a:p>
          <a:p>
            <a:endParaRPr lang="sr-Cyrl-BA" sz="1600" dirty="0" smtClean="0"/>
          </a:p>
          <a:p>
            <a:endParaRPr lang="sr-Cyrl-BA" sz="1600" dirty="0" smtClean="0"/>
          </a:p>
          <a:p>
            <a:endParaRPr lang="sr-Cyrl-BA" sz="1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5" y="1592718"/>
            <a:ext cx="4875769" cy="3427304"/>
          </a:xfrm>
          <a:prstGeom prst="rect">
            <a:avLst/>
          </a:prstGeom>
        </p:spPr>
      </p:pic>
    </p:spTree>
    <p:extLst>
      <p:ext uri="{BB962C8B-B14F-4D97-AF65-F5344CB8AC3E}">
        <p14:creationId xmlns:p14="http://schemas.microsoft.com/office/powerpoint/2010/main" val="284724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3426"/>
            <a:ext cx="4572000" cy="3046988"/>
          </a:xfrm>
          <a:prstGeom prst="rect">
            <a:avLst/>
          </a:prstGeom>
        </p:spPr>
        <p:txBody>
          <a:bodyPr>
            <a:spAutoFit/>
          </a:bodyPr>
          <a:lstStyle/>
          <a:p>
            <a:r>
              <a:rPr lang="sr-Cyrl-BA" sz="2400" dirty="0">
                <a:latin typeface="Times New Roman" pitchFamily="18" charset="0"/>
                <a:cs typeface="Times New Roman" pitchFamily="18" charset="0"/>
              </a:rPr>
              <a:t>Све је лепо,</a:t>
            </a:r>
          </a:p>
          <a:p>
            <a:r>
              <a:rPr lang="sr-Cyrl-BA" sz="2400" dirty="0">
                <a:latin typeface="Times New Roman" pitchFamily="18" charset="0"/>
                <a:cs typeface="Times New Roman" pitchFamily="18" charset="0"/>
              </a:rPr>
              <a:t>Све је красно,</a:t>
            </a:r>
          </a:p>
          <a:p>
            <a:r>
              <a:rPr lang="sr-Cyrl-BA" sz="2400" dirty="0">
                <a:latin typeface="Times New Roman" pitchFamily="18" charset="0"/>
                <a:cs typeface="Times New Roman" pitchFamily="18" charset="0"/>
              </a:rPr>
              <a:t>ал’ си, медо,</a:t>
            </a:r>
          </a:p>
          <a:p>
            <a:r>
              <a:rPr lang="sr-Cyrl-BA" sz="2400" dirty="0">
                <a:latin typeface="Times New Roman" pitchFamily="18" charset="0"/>
                <a:cs typeface="Times New Roman" pitchFamily="18" charset="0"/>
              </a:rPr>
              <a:t>стигô касно:</a:t>
            </a:r>
          </a:p>
          <a:p>
            <a:r>
              <a:rPr lang="sr-Cyrl-BA" sz="2400" dirty="0">
                <a:latin typeface="Times New Roman" pitchFamily="18" charset="0"/>
                <a:cs typeface="Times New Roman" pitchFamily="18" charset="0"/>
              </a:rPr>
              <a:t>кћерка ми се мала</a:t>
            </a:r>
          </a:p>
          <a:p>
            <a:r>
              <a:rPr lang="sr-Cyrl-BA" sz="2400" dirty="0">
                <a:latin typeface="Times New Roman" pitchFamily="18" charset="0"/>
                <a:cs typeface="Times New Roman" pitchFamily="18" charset="0"/>
              </a:rPr>
              <a:t>прекјуче удала</a:t>
            </a:r>
          </a:p>
          <a:p>
            <a:r>
              <a:rPr lang="sr-Cyrl-BA" sz="2400" dirty="0">
                <a:latin typeface="Times New Roman" pitchFamily="18" charset="0"/>
                <a:cs typeface="Times New Roman" pitchFamily="18" charset="0"/>
              </a:rPr>
              <a:t>за суседа </a:t>
            </a:r>
            <a:r>
              <a:rPr lang="sr-Cyrl-BA" sz="2400" dirty="0" smtClean="0">
                <a:latin typeface="Times New Roman" pitchFamily="18" charset="0"/>
                <a:cs typeface="Times New Roman" pitchFamily="18" charset="0"/>
              </a:rPr>
              <a:t>свог </a:t>
            </a:r>
            <a:endParaRPr lang="sr-Cyrl-BA" sz="2400" dirty="0">
              <a:latin typeface="Times New Roman" pitchFamily="18" charset="0"/>
              <a:cs typeface="Times New Roman" pitchFamily="18" charset="0"/>
            </a:endParaRPr>
          </a:p>
          <a:p>
            <a:r>
              <a:rPr lang="sr-Cyrl-BA" sz="2400" dirty="0">
                <a:latin typeface="Times New Roman" pitchFamily="18" charset="0"/>
                <a:cs typeface="Times New Roman" pitchFamily="18" charset="0"/>
              </a:rPr>
              <a:t>лисца </a:t>
            </a:r>
            <a:r>
              <a:rPr lang="sr-Cyrl-BA" sz="2400" dirty="0" smtClean="0">
                <a:latin typeface="Times New Roman" pitchFamily="18" charset="0"/>
                <a:cs typeface="Times New Roman" pitchFamily="18" charset="0"/>
              </a:rPr>
              <a:t>репатог.</a:t>
            </a:r>
            <a:endParaRPr lang="sr-Latn-BA" sz="2400" dirty="0">
              <a:latin typeface="Times New Roman" pitchFamily="18" charset="0"/>
              <a:cs typeface="Times New Roman" pitchFamily="18" charset="0"/>
            </a:endParaRPr>
          </a:p>
        </p:txBody>
      </p:sp>
      <p:sp>
        <p:nvSpPr>
          <p:cNvPr id="3" name="TextBox 2"/>
          <p:cNvSpPr txBox="1"/>
          <p:nvPr/>
        </p:nvSpPr>
        <p:spPr>
          <a:xfrm>
            <a:off x="179512" y="3226594"/>
            <a:ext cx="8856984" cy="1569660"/>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Сиротом меди било је у првом тренутку врло тешко, али се утеши мислећи: „И боље што се удала; нисам ваљда луд да се женим  таквом дугорепом зверком.“ И на ум му паде да његов сусед зец има врло умиљату кћер. Медо се пред њим поклони и рече:</a:t>
            </a:r>
            <a:endParaRPr lang="sr-Latn-BA"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2820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8712968" cy="5509200"/>
          </a:xfrm>
          <a:prstGeom prst="rect">
            <a:avLst/>
          </a:prstGeom>
          <a:noFill/>
        </p:spPr>
        <p:txBody>
          <a:bodyPr wrap="square" rtlCol="0">
            <a:spAutoFit/>
          </a:bodyPr>
          <a:lstStyle/>
          <a:p>
            <a:r>
              <a:rPr lang="sr-Cyrl-BA" sz="2200" dirty="0" smtClean="0">
                <a:latin typeface="Times New Roman" pitchFamily="18" charset="0"/>
                <a:cs typeface="Times New Roman" pitchFamily="18" charset="0"/>
              </a:rPr>
              <a:t>Сусед-зече, чуј ме сад,</a:t>
            </a:r>
          </a:p>
          <a:p>
            <a:r>
              <a:rPr lang="sr-Cyrl-BA" sz="2200" dirty="0">
                <a:latin typeface="Times New Roman" pitchFamily="18" charset="0"/>
                <a:cs typeface="Times New Roman" pitchFamily="18" charset="0"/>
              </a:rPr>
              <a:t>ч</a:t>
            </a:r>
            <a:r>
              <a:rPr lang="sr-Cyrl-BA" sz="2200" dirty="0" smtClean="0">
                <a:latin typeface="Times New Roman" pitchFamily="18" charset="0"/>
                <a:cs typeface="Times New Roman" pitchFamily="18" charset="0"/>
              </a:rPr>
              <a:t>уј ме, зече сад:</a:t>
            </a:r>
          </a:p>
          <a:p>
            <a:r>
              <a:rPr lang="sr-Cyrl-BA" sz="2200" dirty="0" smtClean="0">
                <a:latin typeface="Times New Roman" pitchFamily="18" charset="0"/>
                <a:cs typeface="Times New Roman" pitchFamily="18" charset="0"/>
              </a:rPr>
              <a:t>твојом ћерком</a:t>
            </a:r>
            <a:r>
              <a:rPr lang="sr-Latn-BA" sz="2200" dirty="0" smtClean="0">
                <a:latin typeface="Times New Roman" pitchFamily="18" charset="0"/>
                <a:cs typeface="Times New Roman" pitchFamily="18" charset="0"/>
              </a:rPr>
              <a:t> </a:t>
            </a:r>
            <a:r>
              <a:rPr lang="sr-Cyrl-BA" sz="2200" dirty="0" smtClean="0">
                <a:latin typeface="Times New Roman" pitchFamily="18" charset="0"/>
                <a:cs typeface="Times New Roman" pitchFamily="18" charset="0"/>
              </a:rPr>
              <a:t>ја сам рад,</a:t>
            </a:r>
          </a:p>
          <a:p>
            <a:r>
              <a:rPr lang="sr-Cyrl-BA" sz="2200" dirty="0">
                <a:latin typeface="Times New Roman" pitchFamily="18" charset="0"/>
                <a:cs typeface="Times New Roman" pitchFamily="18" charset="0"/>
              </a:rPr>
              <a:t>ја сам рад</a:t>
            </a:r>
            <a:r>
              <a:rPr lang="sr-Cyrl-BA" sz="2200" dirty="0" smtClean="0">
                <a:latin typeface="Times New Roman" pitchFamily="18" charset="0"/>
                <a:cs typeface="Times New Roman" pitchFamily="18" charset="0"/>
              </a:rPr>
              <a:t>,</a:t>
            </a:r>
          </a:p>
          <a:p>
            <a:r>
              <a:rPr lang="sr-Cyrl-BA" sz="2200" dirty="0" smtClean="0">
                <a:latin typeface="Times New Roman" pitchFamily="18" charset="0"/>
                <a:cs typeface="Times New Roman" pitchFamily="18" charset="0"/>
              </a:rPr>
              <a:t>да се оженим,</a:t>
            </a:r>
          </a:p>
          <a:p>
            <a:r>
              <a:rPr lang="sr-Cyrl-BA" sz="2200" dirty="0">
                <a:latin typeface="Times New Roman" pitchFamily="18" charset="0"/>
                <a:cs typeface="Times New Roman" pitchFamily="18" charset="0"/>
              </a:rPr>
              <a:t>д</a:t>
            </a:r>
            <a:r>
              <a:rPr lang="sr-Cyrl-BA" sz="2200" dirty="0" smtClean="0">
                <a:latin typeface="Times New Roman" pitchFamily="18" charset="0"/>
                <a:cs typeface="Times New Roman" pitchFamily="18" charset="0"/>
              </a:rPr>
              <a:t>раги зече мој,</a:t>
            </a:r>
          </a:p>
          <a:p>
            <a:r>
              <a:rPr lang="sr-Cyrl-BA" sz="2200" dirty="0" smtClean="0">
                <a:latin typeface="Times New Roman" pitchFamily="18" charset="0"/>
                <a:cs typeface="Times New Roman" pitchFamily="18" charset="0"/>
              </a:rPr>
              <a:t>с тобом да се ородим</a:t>
            </a:r>
          </a:p>
          <a:p>
            <a:r>
              <a:rPr lang="sr-Cyrl-BA" sz="2200" dirty="0">
                <a:latin typeface="Times New Roman" pitchFamily="18" charset="0"/>
                <a:cs typeface="Times New Roman" pitchFamily="18" charset="0"/>
              </a:rPr>
              <a:t>з</a:t>
            </a:r>
            <a:r>
              <a:rPr lang="sr-Cyrl-BA" sz="2200" dirty="0" smtClean="0">
                <a:latin typeface="Times New Roman" pitchFamily="18" charset="0"/>
                <a:cs typeface="Times New Roman" pitchFamily="18" charset="0"/>
              </a:rPr>
              <a:t>ет да будем твој.</a:t>
            </a:r>
          </a:p>
          <a:p>
            <a:r>
              <a:rPr lang="sr-Cyrl-BA" sz="2200" dirty="0" smtClean="0">
                <a:latin typeface="Times New Roman" pitchFamily="18" charset="0"/>
                <a:cs typeface="Times New Roman" pitchFamily="18" charset="0"/>
              </a:rPr>
              <a:t>Баш си чудан, медо, створ:</a:t>
            </a:r>
          </a:p>
          <a:p>
            <a:r>
              <a:rPr lang="sr-Cyrl-BA" sz="2200" dirty="0" smtClean="0">
                <a:latin typeface="Times New Roman" pitchFamily="18" charset="0"/>
                <a:cs typeface="Times New Roman" pitchFamily="18" charset="0"/>
              </a:rPr>
              <a:t>сав си трунтав,</a:t>
            </a:r>
          </a:p>
          <a:p>
            <a:r>
              <a:rPr lang="sr-Cyrl-BA" sz="2200" dirty="0" smtClean="0">
                <a:latin typeface="Times New Roman" pitchFamily="18" charset="0"/>
                <a:cs typeface="Times New Roman" pitchFamily="18" charset="0"/>
              </a:rPr>
              <a:t>сав си спор,</a:t>
            </a:r>
          </a:p>
          <a:p>
            <a:r>
              <a:rPr lang="sr-Cyrl-BA" sz="2200" dirty="0" smtClean="0">
                <a:latin typeface="Times New Roman" pitchFamily="18" charset="0"/>
                <a:cs typeface="Times New Roman" pitchFamily="18" charset="0"/>
              </a:rPr>
              <a:t>к’о да сто кила носиш,</a:t>
            </a:r>
          </a:p>
          <a:p>
            <a:r>
              <a:rPr lang="sr-Cyrl-BA" sz="2200" dirty="0" smtClean="0">
                <a:latin typeface="Times New Roman" pitchFamily="18" charset="0"/>
                <a:cs typeface="Times New Roman" pitchFamily="18" charset="0"/>
              </a:rPr>
              <a:t>а зечеву ћерку просиш;</a:t>
            </a:r>
          </a:p>
          <a:p>
            <a:r>
              <a:rPr lang="sr-Cyrl-BA" sz="2200" dirty="0">
                <a:latin typeface="Times New Roman" pitchFamily="18" charset="0"/>
                <a:cs typeface="Times New Roman" pitchFamily="18" charset="0"/>
              </a:rPr>
              <a:t>к’о да сто кила носиш,</a:t>
            </a:r>
          </a:p>
          <a:p>
            <a:r>
              <a:rPr lang="sr-Cyrl-BA" sz="2200" dirty="0">
                <a:latin typeface="Times New Roman" pitchFamily="18" charset="0"/>
                <a:cs typeface="Times New Roman" pitchFamily="18" charset="0"/>
              </a:rPr>
              <a:t>а зечеву </a:t>
            </a:r>
            <a:r>
              <a:rPr lang="sr-Cyrl-BA" sz="2200" dirty="0" smtClean="0">
                <a:latin typeface="Times New Roman" pitchFamily="18" charset="0"/>
                <a:cs typeface="Times New Roman" pitchFamily="18" charset="0"/>
              </a:rPr>
              <a:t>ћерку </a:t>
            </a:r>
            <a:r>
              <a:rPr lang="sr-Cyrl-BA" sz="2200" dirty="0">
                <a:latin typeface="Times New Roman" pitchFamily="18" charset="0"/>
                <a:cs typeface="Times New Roman" pitchFamily="18" charset="0"/>
              </a:rPr>
              <a:t>просиш.</a:t>
            </a:r>
            <a:endParaRPr lang="sr-Latn-BA" sz="2200" dirty="0">
              <a:latin typeface="Times New Roman" pitchFamily="18" charset="0"/>
              <a:cs typeface="Times New Roman" pitchFamily="18" charset="0"/>
            </a:endParaRPr>
          </a:p>
          <a:p>
            <a:endParaRPr lang="sr-Latn-BA" sz="22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23478"/>
            <a:ext cx="3493082" cy="4749726"/>
          </a:xfrm>
          <a:prstGeom prst="rect">
            <a:avLst/>
          </a:prstGeom>
        </p:spPr>
      </p:pic>
    </p:spTree>
    <p:extLst>
      <p:ext uri="{BB962C8B-B14F-4D97-AF65-F5344CB8AC3E}">
        <p14:creationId xmlns:p14="http://schemas.microsoft.com/office/powerpoint/2010/main" val="895418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87474"/>
            <a:ext cx="8928992" cy="1938992"/>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Уздахну Дундо кад ово чу, али се опет брзо утеши, говорећи сам себи: „Луд сам и био што сам просио кћер брзоногог старца; и она сигурно воли много да трчи, па бих могао уз њу негде врат сломити.“ Па се сети да крезуби вук има јединицу, те пође да њу затражи. Вука затече где се пред кућом сунча па га ослови:</a:t>
            </a:r>
            <a:endParaRPr lang="sr-Latn-BA" sz="2400" dirty="0">
              <a:latin typeface="Times New Roman" pitchFamily="18" charset="0"/>
              <a:cs typeface="Times New Roman" pitchFamily="18" charset="0"/>
            </a:endParaRPr>
          </a:p>
        </p:txBody>
      </p:sp>
      <p:sp>
        <p:nvSpPr>
          <p:cNvPr id="3" name="TextBox 2"/>
          <p:cNvSpPr txBox="1"/>
          <p:nvPr/>
        </p:nvSpPr>
        <p:spPr>
          <a:xfrm>
            <a:off x="467544" y="2211710"/>
            <a:ext cx="6336704" cy="3046988"/>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Стриче-вуче,</a:t>
            </a:r>
          </a:p>
          <a:p>
            <a:r>
              <a:rPr lang="sr-Cyrl-BA" sz="2400" dirty="0" smtClean="0">
                <a:latin typeface="Times New Roman" pitchFamily="18" charset="0"/>
                <a:cs typeface="Times New Roman" pitchFamily="18" charset="0"/>
              </a:rPr>
              <a:t>кћер ми дај!</a:t>
            </a:r>
          </a:p>
          <a:p>
            <a:r>
              <a:rPr lang="sr-Cyrl-BA" sz="2400" dirty="0" smtClean="0">
                <a:latin typeface="Times New Roman" pitchFamily="18" charset="0"/>
                <a:cs typeface="Times New Roman" pitchFamily="18" charset="0"/>
              </a:rPr>
              <a:t>Ако нећеш,</a:t>
            </a:r>
          </a:p>
          <a:p>
            <a:r>
              <a:rPr lang="sr-Cyrl-BA" sz="2400" dirty="0" smtClean="0">
                <a:latin typeface="Times New Roman" pitchFamily="18" charset="0"/>
                <a:cs typeface="Times New Roman" pitchFamily="18" charset="0"/>
              </a:rPr>
              <a:t>добро знај,</a:t>
            </a:r>
          </a:p>
          <a:p>
            <a:r>
              <a:rPr lang="sr-Cyrl-BA" sz="2400" dirty="0" smtClean="0">
                <a:latin typeface="Times New Roman" pitchFamily="18" charset="0"/>
                <a:cs typeface="Times New Roman" pitchFamily="18" charset="0"/>
              </a:rPr>
              <a:t>напашће те </a:t>
            </a:r>
          </a:p>
          <a:p>
            <a:r>
              <a:rPr lang="sr-Cyrl-BA" sz="2400" dirty="0" smtClean="0">
                <a:latin typeface="Times New Roman" pitchFamily="18" charset="0"/>
                <a:cs typeface="Times New Roman" pitchFamily="18" charset="0"/>
              </a:rPr>
              <a:t>сав наш род.</a:t>
            </a:r>
          </a:p>
          <a:p>
            <a:endParaRPr lang="sr-Cyrl-BA" sz="2400" dirty="0" smtClean="0">
              <a:latin typeface="Times New Roman" pitchFamily="18" charset="0"/>
              <a:cs typeface="Times New Roman" pitchFamily="18" charset="0"/>
            </a:endParaRPr>
          </a:p>
          <a:p>
            <a:endParaRPr lang="sr-Cyrl-BA" sz="24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026466"/>
            <a:ext cx="3651870" cy="3117034"/>
          </a:xfrm>
          <a:prstGeom prst="rect">
            <a:avLst/>
          </a:prstGeom>
        </p:spPr>
      </p:pic>
    </p:spTree>
    <p:extLst>
      <p:ext uri="{BB962C8B-B14F-4D97-AF65-F5344CB8AC3E}">
        <p14:creationId xmlns:p14="http://schemas.microsoft.com/office/powerpoint/2010/main" val="3065501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9542"/>
            <a:ext cx="4572000" cy="3785652"/>
          </a:xfrm>
          <a:prstGeom prst="rect">
            <a:avLst/>
          </a:prstGeom>
        </p:spPr>
        <p:txBody>
          <a:bodyPr>
            <a:spAutoFit/>
          </a:bodyPr>
          <a:lstStyle/>
          <a:p>
            <a:r>
              <a:rPr lang="sr-Cyrl-BA" sz="2400" dirty="0">
                <a:latin typeface="Times New Roman" pitchFamily="18" charset="0"/>
                <a:cs typeface="Times New Roman" pitchFamily="18" charset="0"/>
              </a:rPr>
              <a:t>Моја </a:t>
            </a:r>
            <a:r>
              <a:rPr lang="sr-Cyrl-BA" sz="2400" dirty="0" smtClean="0">
                <a:latin typeface="Times New Roman" pitchFamily="18" charset="0"/>
                <a:cs typeface="Times New Roman" pitchFamily="18" charset="0"/>
              </a:rPr>
              <a:t>ћерка </a:t>
            </a:r>
            <a:r>
              <a:rPr lang="sr-Cyrl-BA" sz="2400" dirty="0">
                <a:latin typeface="Times New Roman" pitchFamily="18" charset="0"/>
                <a:cs typeface="Times New Roman" pitchFamily="18" charset="0"/>
              </a:rPr>
              <a:t>не гледа</a:t>
            </a:r>
          </a:p>
          <a:p>
            <a:r>
              <a:rPr lang="sr-Cyrl-BA" sz="2400" dirty="0">
                <a:latin typeface="Times New Roman" pitchFamily="18" charset="0"/>
                <a:cs typeface="Times New Roman" pitchFamily="18" charset="0"/>
              </a:rPr>
              <a:t>весељака медведа.</a:t>
            </a:r>
          </a:p>
          <a:p>
            <a:r>
              <a:rPr lang="sr-Cyrl-BA" sz="2400" dirty="0">
                <a:latin typeface="Times New Roman" pitchFamily="18" charset="0"/>
                <a:cs typeface="Times New Roman" pitchFamily="18" charset="0"/>
              </a:rPr>
              <a:t>Медвед зими спава</a:t>
            </a:r>
          </a:p>
          <a:p>
            <a:r>
              <a:rPr lang="sr-Cyrl-BA" sz="2400" dirty="0">
                <a:latin typeface="Times New Roman" pitchFamily="18" charset="0"/>
                <a:cs typeface="Times New Roman" pitchFamily="18" charset="0"/>
              </a:rPr>
              <a:t>отекне му глава,</a:t>
            </a:r>
          </a:p>
          <a:p>
            <a:r>
              <a:rPr lang="sr-Cyrl-BA" sz="2400" dirty="0">
                <a:latin typeface="Times New Roman" pitchFamily="18" charset="0"/>
                <a:cs typeface="Times New Roman" pitchFamily="18" charset="0"/>
              </a:rPr>
              <a:t>медовину пије</a:t>
            </a:r>
          </a:p>
          <a:p>
            <a:r>
              <a:rPr lang="sr-Cyrl-BA" sz="2400" dirty="0">
                <a:latin typeface="Times New Roman" pitchFamily="18" charset="0"/>
                <a:cs typeface="Times New Roman" pitchFamily="18" charset="0"/>
              </a:rPr>
              <a:t>од зиме се крије.</a:t>
            </a:r>
          </a:p>
          <a:p>
            <a:endParaRPr lang="sr-Cyrl-BA" sz="2400" dirty="0">
              <a:latin typeface="Times New Roman" pitchFamily="18" charset="0"/>
              <a:cs typeface="Times New Roman" pitchFamily="18" charset="0"/>
            </a:endParaRPr>
          </a:p>
          <a:p>
            <a:r>
              <a:rPr lang="sr-Cyrl-BA" sz="2400" dirty="0">
                <a:latin typeface="Times New Roman" pitchFamily="18" charset="0"/>
                <a:cs typeface="Times New Roman" pitchFamily="18" charset="0"/>
              </a:rPr>
              <a:t>А ми </a:t>
            </a:r>
            <a:r>
              <a:rPr lang="sr-Cyrl-BA" sz="2400" dirty="0" smtClean="0">
                <a:latin typeface="Times New Roman" pitchFamily="18" charset="0"/>
                <a:cs typeface="Times New Roman" pitchFamily="18" charset="0"/>
              </a:rPr>
              <a:t>смо вуци сви хајдуци</a:t>
            </a:r>
            <a:r>
              <a:rPr lang="sr-Cyrl-BA" sz="2400" dirty="0">
                <a:latin typeface="Times New Roman" pitchFamily="18" charset="0"/>
                <a:cs typeface="Times New Roman" pitchFamily="18" charset="0"/>
              </a:rPr>
              <a:t>,</a:t>
            </a:r>
          </a:p>
          <a:p>
            <a:r>
              <a:rPr lang="sr-Cyrl-BA" sz="2400" dirty="0">
                <a:latin typeface="Times New Roman" pitchFamily="18" charset="0"/>
                <a:cs typeface="Times New Roman" pitchFamily="18" charset="0"/>
              </a:rPr>
              <a:t>храбра срца, зуба љута,</a:t>
            </a:r>
          </a:p>
          <a:p>
            <a:r>
              <a:rPr lang="sr-Cyrl-BA" sz="2400" dirty="0">
                <a:latin typeface="Times New Roman" pitchFamily="18" charset="0"/>
                <a:cs typeface="Times New Roman" pitchFamily="18" charset="0"/>
              </a:rPr>
              <a:t>свако нам се склања с пута.</a:t>
            </a:r>
          </a:p>
        </p:txBody>
      </p:sp>
    </p:spTree>
    <p:extLst>
      <p:ext uri="{BB962C8B-B14F-4D97-AF65-F5344CB8AC3E}">
        <p14:creationId xmlns:p14="http://schemas.microsoft.com/office/powerpoint/2010/main" val="2411097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5486"/>
            <a:ext cx="8784976" cy="1938992"/>
          </a:xfrm>
          <a:prstGeom prst="rect">
            <a:avLst/>
          </a:prstGeom>
          <a:noFill/>
        </p:spPr>
        <p:txBody>
          <a:bodyPr wrap="square" rtlCol="0">
            <a:spAutoFit/>
          </a:bodyPr>
          <a:lstStyle/>
          <a:p>
            <a:pPr algn="just"/>
            <a:r>
              <a:rPr lang="sr-Cyrl-BA" sz="2400" dirty="0" smtClean="0">
                <a:latin typeface="Times New Roman" pitchFamily="18" charset="0"/>
                <a:cs typeface="Times New Roman" pitchFamily="18" charset="0"/>
              </a:rPr>
              <a:t>Дунду је најтеже било што га је вук одбио, али стеже срце и помисли: „Шта ће мени вукова јединица. Морао бих сваки дан да слушам приче о вучјем јунаштву.“ Утом скочи с дрвета веверица. Била је сјајне длаке, па се меди много свиди, те је заустави:</a:t>
            </a:r>
          </a:p>
          <a:p>
            <a:endParaRPr lang="sr-Latn-BA" sz="2400" dirty="0">
              <a:latin typeface="Times New Roman" pitchFamily="18" charset="0"/>
              <a:cs typeface="Times New Roman" pitchFamily="18" charset="0"/>
            </a:endParaRPr>
          </a:p>
        </p:txBody>
      </p:sp>
      <p:sp>
        <p:nvSpPr>
          <p:cNvPr id="3" name="Rectangle 2"/>
          <p:cNvSpPr/>
          <p:nvPr/>
        </p:nvSpPr>
        <p:spPr>
          <a:xfrm>
            <a:off x="271736" y="2355726"/>
            <a:ext cx="4572000" cy="1938992"/>
          </a:xfrm>
          <a:prstGeom prst="rect">
            <a:avLst/>
          </a:prstGeom>
        </p:spPr>
        <p:txBody>
          <a:bodyPr>
            <a:spAutoFit/>
          </a:bodyPr>
          <a:lstStyle/>
          <a:p>
            <a:r>
              <a:rPr lang="sr-Cyrl-BA" sz="2400" dirty="0">
                <a:latin typeface="Times New Roman" pitchFamily="18" charset="0"/>
                <a:cs typeface="Times New Roman" pitchFamily="18" charset="0"/>
              </a:rPr>
              <a:t>Веверице лепа,</a:t>
            </a:r>
          </a:p>
          <a:p>
            <a:r>
              <a:rPr lang="sr-Cyrl-BA" sz="2400" dirty="0">
                <a:latin typeface="Times New Roman" pitchFamily="18" charset="0"/>
                <a:cs typeface="Times New Roman" pitchFamily="18" charset="0"/>
              </a:rPr>
              <a:t>удај се за мене,</a:t>
            </a:r>
          </a:p>
          <a:p>
            <a:r>
              <a:rPr lang="sr-Cyrl-BA" sz="2400" dirty="0">
                <a:latin typeface="Times New Roman" pitchFamily="18" charset="0"/>
                <a:cs typeface="Times New Roman" pitchFamily="18" charset="0"/>
              </a:rPr>
              <a:t>бићемо леп пар;</a:t>
            </a:r>
          </a:p>
          <a:p>
            <a:r>
              <a:rPr lang="sr-Cyrl-BA" sz="2400" dirty="0">
                <a:latin typeface="Times New Roman" pitchFamily="18" charset="0"/>
                <a:cs typeface="Times New Roman" pitchFamily="18" charset="0"/>
              </a:rPr>
              <a:t>крушчице медене</a:t>
            </a:r>
          </a:p>
          <a:p>
            <a:r>
              <a:rPr lang="sr-Cyrl-BA" sz="2400" dirty="0" smtClean="0">
                <a:latin typeface="Times New Roman" pitchFamily="18" charset="0"/>
                <a:cs typeface="Times New Roman" pitchFamily="18" charset="0"/>
              </a:rPr>
              <a:t>даћу </a:t>
            </a:r>
            <a:r>
              <a:rPr lang="sr-Cyrl-BA" sz="2400" dirty="0">
                <a:latin typeface="Times New Roman" pitchFamily="18" charset="0"/>
                <a:cs typeface="Times New Roman" pitchFamily="18" charset="0"/>
              </a:rPr>
              <a:t>ти на дар.</a:t>
            </a:r>
          </a:p>
        </p:txBody>
      </p:sp>
    </p:spTree>
    <p:extLst>
      <p:ext uri="{BB962C8B-B14F-4D97-AF65-F5344CB8AC3E}">
        <p14:creationId xmlns:p14="http://schemas.microsoft.com/office/powerpoint/2010/main" val="2483410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874</Words>
  <Application>Microsoft Office PowerPoint</Application>
  <PresentationFormat>On-screen Show (16:9)</PresentationFormat>
  <Paragraphs>128</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ЛЕКТИРА  „Избор из поезије и прозе за дјецу“ Десанка Максимовић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ШКОЛСКА ЛЕКТИРА  Избор из поезије и прозе Десанка Максимовић</dc:title>
  <dc:creator>Danilo</dc:creator>
  <cp:lastModifiedBy>marina_uciteljica@yahoo.com</cp:lastModifiedBy>
  <cp:revision>52</cp:revision>
  <dcterms:created xsi:type="dcterms:W3CDTF">2020-05-05T12:37:37Z</dcterms:created>
  <dcterms:modified xsi:type="dcterms:W3CDTF">2020-05-12T07:26:47Z</dcterms:modified>
</cp:coreProperties>
</file>