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56" r:id="rId2"/>
    <p:sldId id="271" r:id="rId3"/>
    <p:sldId id="263" r:id="rId4"/>
    <p:sldId id="265" r:id="rId5"/>
    <p:sldId id="266" r:id="rId6"/>
    <p:sldId id="267" r:id="rId7"/>
    <p:sldId id="268" r:id="rId8"/>
    <p:sldId id="269" r:id="rId9"/>
    <p:sldId id="2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-126" y="-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4FA7A-7E5F-47B4-BBEC-B54FEADD81BF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9A0BCF-2A59-4530-A08A-BF8E78833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5/5/2020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5/5/2020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5/5/2020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5/5/2020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5/5/2020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5/5/2020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5/5/2020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 bright="-7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pPr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1098" y="0"/>
            <a:ext cx="11601519" cy="3329581"/>
          </a:xfrm>
        </p:spPr>
        <p:txBody>
          <a:bodyPr/>
          <a:lstStyle/>
          <a:p>
            <a:r>
              <a:rPr lang="sr-Cyrl-B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РЕДОСЛИЈЕД ОПЕРАЦИЈА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МНОЖЕЊЕ И ДИЈЕЉЕЊЕ </a:t>
            </a:r>
            <a:br>
              <a:rPr lang="sr-Cyrl-B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uc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0262" y="3041195"/>
            <a:ext cx="5986029" cy="35492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3600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7650" y="191185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Поновимо:</a:t>
            </a: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1211781" y="1458396"/>
            <a:ext cx="27786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МНОЖЕЊЕ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1565128" y="2501384"/>
            <a:ext cx="18934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sr-Cyrl-BA" sz="32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</a:t>
            </a:r>
            <a:r>
              <a:rPr lang="sr-Cyrl-B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4  =  8</a:t>
            </a:r>
            <a:endParaRPr lang="en-US" sz="32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769771" y="3026088"/>
            <a:ext cx="153736" cy="431074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119396" y="3061120"/>
            <a:ext cx="156755" cy="431074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469106" y="2852189"/>
            <a:ext cx="477794" cy="26779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195918" y="3544372"/>
            <a:ext cx="17139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чиниоци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3594665" y="3201472"/>
            <a:ext cx="18984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производ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390525" y="4906060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Израз:  2 </a:t>
            </a:r>
            <a: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</a:t>
            </a:r>
            <a: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4                                     </a:t>
            </a:r>
            <a:b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је  производ  бројева 2 и 4. 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7479524" y="1444109"/>
            <a:ext cx="30203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ДИЈЕЉЕЊЕ</a:t>
            </a:r>
            <a:endParaRPr lang="en-US" sz="3600" dirty="0"/>
          </a:p>
        </p:txBody>
      </p:sp>
      <p:sp>
        <p:nvSpPr>
          <p:cNvPr id="15" name="Rectangle 14"/>
          <p:cNvSpPr/>
          <p:nvPr/>
        </p:nvSpPr>
        <p:spPr>
          <a:xfrm>
            <a:off x="8016946" y="2518270"/>
            <a:ext cx="18133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 : 2 =  4</a:t>
            </a:r>
            <a:endParaRPr lang="en-US" sz="320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7915275" y="3132352"/>
            <a:ext cx="243888" cy="55598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8834264" y="3126684"/>
            <a:ext cx="454343" cy="591097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9767750" y="2937915"/>
            <a:ext cx="390663" cy="19104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716747" y="3830121"/>
            <a:ext cx="18774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дјељеник</a:t>
            </a:r>
            <a:endParaRPr lang="en-US" sz="2800" dirty="0"/>
          </a:p>
        </p:txBody>
      </p:sp>
      <p:sp>
        <p:nvSpPr>
          <p:cNvPr id="21" name="Rectangle 20"/>
          <p:cNvSpPr/>
          <p:nvPr/>
        </p:nvSpPr>
        <p:spPr>
          <a:xfrm>
            <a:off x="8964554" y="3801547"/>
            <a:ext cx="19094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дјелилац </a:t>
            </a:r>
            <a:endParaRPr lang="en-US" sz="2800" dirty="0"/>
          </a:p>
        </p:txBody>
      </p:sp>
      <p:sp>
        <p:nvSpPr>
          <p:cNvPr id="22" name="Rectangle 21"/>
          <p:cNvSpPr/>
          <p:nvPr/>
        </p:nvSpPr>
        <p:spPr>
          <a:xfrm>
            <a:off x="10141463" y="3101459"/>
            <a:ext cx="1844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количник</a:t>
            </a:r>
            <a:endParaRPr lang="en-US" sz="2800" dirty="0"/>
          </a:p>
        </p:txBody>
      </p:sp>
      <p:sp>
        <p:nvSpPr>
          <p:cNvPr id="26" name="Rectangle 25"/>
          <p:cNvSpPr/>
          <p:nvPr/>
        </p:nvSpPr>
        <p:spPr>
          <a:xfrm>
            <a:off x="6715124" y="4986248"/>
            <a:ext cx="51434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Израз:  8 : 2</a:t>
            </a:r>
            <a:b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је количник бројева 8 и 2.</a:t>
            </a:r>
            <a:b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20" grpId="0"/>
      <p:bldP spid="21" grpId="0"/>
      <p:bldP spid="22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0" y="431074"/>
            <a:ext cx="11032083" cy="5878286"/>
          </a:xfrm>
        </p:spPr>
        <p:txBody>
          <a:bodyPr/>
          <a:lstStyle/>
          <a:p>
            <a:r>
              <a:rPr lang="sr-Cyrl-BA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а) РЕДОСЛИЈЕД ОПЕРАЦИЈА МНОЖЕЊЕ</a:t>
            </a:r>
            <a:br>
              <a:rPr lang="sr-Cyrl-BA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Израчунај:  4 </a:t>
            </a: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</a:t>
            </a: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</a:t>
            </a: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b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b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b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19175" y="2031980"/>
            <a:ext cx="104108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АСОЦИЈАТИВНОСТ је особина гдје се производ не мијења без обзира на начин здруживања чинилаца.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117942" y="2944297"/>
            <a:ext cx="52871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1. начин: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(4 </a:t>
            </a: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</a:t>
            </a: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3) </a:t>
            </a: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</a:t>
            </a: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2 = 12 </a:t>
            </a: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</a:t>
            </a: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2 = 24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1142684" y="3515797"/>
            <a:ext cx="52663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2. начин: 4 </a:t>
            </a: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</a:t>
            </a: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(3 </a:t>
            </a: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</a:t>
            </a: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2) = 4 </a:t>
            </a: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</a:t>
            </a: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6 = 24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1004886" y="1991410"/>
            <a:ext cx="90106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Примијените асоцијативну особину множења. </a:t>
            </a:r>
            <a:b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976312" y="4291697"/>
            <a:ext cx="108823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Можемо израчунати на два начина и без заграда.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1081423" y="5130284"/>
            <a:ext cx="52454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1. начин:  4 </a:t>
            </a: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</a:t>
            </a: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</a:t>
            </a: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2 = 12 </a:t>
            </a: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</a:t>
            </a: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2 = 24 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1102679" y="5858946"/>
            <a:ext cx="50450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2. начин:  4 </a:t>
            </a: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</a:t>
            </a: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</a:t>
            </a: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2 = 4 </a:t>
            </a: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</a:t>
            </a: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6 = 24 </a:t>
            </a:r>
            <a:endParaRPr lang="en-US" sz="28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330212" y="6345283"/>
            <a:ext cx="718457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767693" y="5566410"/>
            <a:ext cx="705395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7569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7" grpId="1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10927580" cy="5908893"/>
          </a:xfrm>
        </p:spPr>
        <p:txBody>
          <a:bodyPr/>
          <a:lstStyle/>
          <a:p>
            <a:r>
              <a:rPr lang="sr-Cyrl-BA" sz="2800" u="sng" dirty="0" smtClean="0">
                <a:latin typeface="Arial" pitchFamily="34" charset="0"/>
                <a:cs typeface="Arial" pitchFamily="34" charset="0"/>
              </a:rPr>
              <a:t>б) РЕДОСЛИЈЕД ОПЕРАЦИЈА  МНОЖЕЊЕ И ДИЈЕЉЕЊЕ</a:t>
            </a:r>
            <a:r>
              <a:rPr lang="sr-Cyrl-BA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sr-Cyrl-BA" sz="2800" dirty="0" smtClean="0">
                <a:latin typeface="Arial" pitchFamily="34" charset="0"/>
                <a:cs typeface="Arial" pitchFamily="34" charset="0"/>
              </a:rPr>
            </a:br>
            <a:r>
              <a:rPr lang="sr-Cyrl-BA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sr-Cyrl-BA" sz="2800" dirty="0" smtClean="0">
                <a:latin typeface="Arial" pitchFamily="34" charset="0"/>
                <a:cs typeface="Arial" pitchFamily="34" charset="0"/>
              </a:rPr>
            </a:br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Израчунај:  8 </a:t>
            </a: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</a:t>
            </a: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4 : 2</a:t>
            </a:r>
            <a:b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sr-Cyrl-BA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br>
              <a:rPr lang="sr-Cyrl-BA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br>
              <a:rPr lang="sr-Cyrl-BA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br>
              <a:rPr lang="sr-Cyrl-BA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04887" y="2400300"/>
            <a:ext cx="6096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051106" y="2558535"/>
            <a:ext cx="51957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2. начин:  8 </a:t>
            </a: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</a:t>
            </a: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(4 : 2) = 8 </a:t>
            </a: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</a:t>
            </a: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2 = 16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950739" y="3758684"/>
            <a:ext cx="60191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Можемо израчунати и без заграда.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1149654" y="4673084"/>
            <a:ext cx="53448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1. начин: 8 </a:t>
            </a: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</a:t>
            </a: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4 : 2 = 32 : 2 = 16 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1173839" y="5401746"/>
            <a:ext cx="50354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2. начин: 8 </a:t>
            </a: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</a:t>
            </a: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4 : 2 = 8 </a:t>
            </a: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</a:t>
            </a: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2 = 16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1051732" y="2029897"/>
            <a:ext cx="55051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1. начин:  (8 </a:t>
            </a: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</a:t>
            </a: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4) : 2 = 32 : 2 = 16 </a:t>
            </a:r>
            <a:endParaRPr lang="en-US" sz="28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773407" y="5123907"/>
            <a:ext cx="705395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293065" y="5896656"/>
            <a:ext cx="705395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82871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073" y="995642"/>
            <a:ext cx="10898190" cy="3476345"/>
          </a:xfrm>
        </p:spPr>
        <p:txBody>
          <a:bodyPr/>
          <a:lstStyle/>
          <a:p>
            <a:pPr algn="ctr"/>
            <a:r>
              <a:rPr lang="sr-Cyrl-BA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Ако се операције множења и дијељења </a:t>
            </a:r>
            <a:br>
              <a:rPr lang="sr-Cyrl-BA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јављају у изразима облика </a:t>
            </a:r>
            <a:br>
              <a:rPr lang="sr-Cyrl-BA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sr-Cyrl-BA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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b </a:t>
            </a:r>
            <a:r>
              <a:rPr lang="sr-Cyrl-BA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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c     </a:t>
            </a:r>
            <a:r>
              <a:rPr lang="sr-Cyrl-BA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или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      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a  b : c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/>
            </a:r>
            <a:b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</a:b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/>
            </a:r>
            <a:b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</a:br>
            <a:r>
              <a:rPr lang="sr-Cyrl-BA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може се узети било који ред у извођењу операција.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591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10875329" cy="3576358"/>
          </a:xfrm>
        </p:spPr>
        <p:txBody>
          <a:bodyPr/>
          <a:lstStyle/>
          <a:p>
            <a:r>
              <a:rPr lang="sr-Cyrl-BA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в) РЕДОСЛИЈЕД ОПЕРАЦИЈА ДИЈЕЊЕЊА </a:t>
            </a: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Израчунај: 24 : 4 : 2</a:t>
            </a:r>
            <a:b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93914" y="2444234"/>
            <a:ext cx="36391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(24 : 4) : 2 = 6 : 2 = 3 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6009161" y="2387084"/>
            <a:ext cx="40398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24 : (4 : 2) = 24 : 2 = 12 </a:t>
            </a:r>
            <a:endParaRPr lang="en-US" sz="2800" dirty="0"/>
          </a:p>
        </p:txBody>
      </p:sp>
      <p:sp>
        <p:nvSpPr>
          <p:cNvPr id="8" name="Oval 7"/>
          <p:cNvSpPr/>
          <p:nvPr/>
        </p:nvSpPr>
        <p:spPr>
          <a:xfrm>
            <a:off x="4186238" y="2443163"/>
            <a:ext cx="500062" cy="500063"/>
          </a:xfrm>
          <a:prstGeom prst="ellipse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353551" y="2371726"/>
            <a:ext cx="576262" cy="523876"/>
          </a:xfrm>
          <a:prstGeom prst="ellipse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604961" y="4506010"/>
            <a:ext cx="88249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B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У изразима облика </a:t>
            </a:r>
            <a:r>
              <a:rPr lang="sr-Cyrl-BA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: </a:t>
            </a:r>
            <a:r>
              <a:rPr lang="en-US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sr-Cyrl-BA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с </a:t>
            </a:r>
            <a:r>
              <a:rPr lang="sr-Cyrl-B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редослијед операција мора се истаћи заградама.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387113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10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10744700" cy="5843579"/>
          </a:xfrm>
        </p:spPr>
        <p:txBody>
          <a:bodyPr/>
          <a:lstStyle/>
          <a:p>
            <a:r>
              <a:rPr lang="sr-Cyrl-BA" sz="2800" u="sng" dirty="0" smtClean="0">
                <a:latin typeface="Arial" pitchFamily="34" charset="0"/>
                <a:cs typeface="Arial" pitchFamily="34" charset="0"/>
              </a:rPr>
              <a:t>г) РЕДОСЛИЈЕД ОПЕРАЦИЈА  ДИЈЕЉЕЊА И МНОЖЕЊА</a:t>
            </a:r>
            <a:r>
              <a:rPr lang="sr-Cyrl-BA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sr-Cyrl-BA" sz="2800" dirty="0" smtClean="0">
                <a:latin typeface="Arial" pitchFamily="34" charset="0"/>
                <a:cs typeface="Arial" pitchFamily="34" charset="0"/>
              </a:rPr>
            </a:br>
            <a:r>
              <a:rPr lang="sr-Cyrl-BA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sr-Cyrl-BA" sz="2800" dirty="0" smtClean="0">
                <a:latin typeface="Arial" pitchFamily="34" charset="0"/>
                <a:cs typeface="Arial" pitchFamily="34" charset="0"/>
              </a:rPr>
            </a:br>
            <a:r>
              <a:rPr lang="sr-Cyrl-BA" sz="2800" dirty="0" smtClean="0">
                <a:latin typeface="Arial" pitchFamily="34" charset="0"/>
                <a:cs typeface="Arial" pitchFamily="34" charset="0"/>
              </a:rPr>
              <a:t>Израчунај:  36 : 4 </a:t>
            </a:r>
            <a:r>
              <a:rPr lang="sr-Cyrl-BA" sz="2800" dirty="0" smtClean="0">
                <a:latin typeface="Arial" pitchFamily="34" charset="0"/>
                <a:cs typeface="Arial" pitchFamily="34" charset="0"/>
                <a:sym typeface="Symbol"/>
              </a:rPr>
              <a:t></a:t>
            </a:r>
            <a:r>
              <a:rPr lang="sr-Cyrl-BA" sz="2800" dirty="0" smtClean="0">
                <a:latin typeface="Arial" pitchFamily="34" charset="0"/>
                <a:cs typeface="Arial" pitchFamily="34" charset="0"/>
              </a:rPr>
              <a:t> 3 </a:t>
            </a:r>
            <a:br>
              <a:rPr lang="sr-Cyrl-BA" sz="2800" dirty="0" smtClean="0">
                <a:latin typeface="Arial" pitchFamily="34" charset="0"/>
                <a:cs typeface="Arial" pitchFamily="34" charset="0"/>
              </a:rPr>
            </a:br>
            <a:r>
              <a:rPr lang="sr-Cyrl-BA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sr-Cyrl-BA" sz="2800" dirty="0" smtClean="0">
                <a:latin typeface="Arial" pitchFamily="34" charset="0"/>
                <a:cs typeface="Arial" pitchFamily="34" charset="0"/>
              </a:rPr>
            </a:br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b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993343" y="2415659"/>
            <a:ext cx="38202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(36 : 4) </a:t>
            </a: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</a:t>
            </a: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3 = 9 </a:t>
            </a: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</a:t>
            </a: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3 =  27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5923156" y="2444234"/>
            <a:ext cx="41296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36 : ( 4 </a:t>
            </a: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</a:t>
            </a: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3 ) = 36 : 12 = 3</a:t>
            </a:r>
            <a:endParaRPr lang="en-US" sz="2800" dirty="0"/>
          </a:p>
        </p:txBody>
      </p:sp>
      <p:sp>
        <p:nvSpPr>
          <p:cNvPr id="9" name="Oval 8"/>
          <p:cNvSpPr/>
          <p:nvPr/>
        </p:nvSpPr>
        <p:spPr>
          <a:xfrm>
            <a:off x="9572625" y="2386013"/>
            <a:ext cx="542925" cy="538163"/>
          </a:xfrm>
          <a:prstGeom prst="ellipse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138614" y="2400301"/>
            <a:ext cx="576262" cy="523876"/>
          </a:xfrm>
          <a:prstGeom prst="ellipse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162175" y="4148822"/>
            <a:ext cx="79105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У изразима облика </a:t>
            </a:r>
            <a:r>
              <a:rPr lang="sr-Cyrl-BA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: </a:t>
            </a:r>
            <a:r>
              <a:rPr lang="en-US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sr-Cyrl-BA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</a:t>
            </a:r>
            <a:r>
              <a:rPr lang="sr-Cyrl-BA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</a:t>
            </a:r>
            <a:r>
              <a:rPr lang="sr-Cyrl-BA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редослијед операција мора се истаћи заградама.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321908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  <p:bldP spid="10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514" y="452717"/>
            <a:ext cx="10998925" cy="5961145"/>
          </a:xfrm>
        </p:spPr>
        <p:txBody>
          <a:bodyPr/>
          <a:lstStyle/>
          <a:p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ВЈЕЖБА</a:t>
            </a:r>
            <a:b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1. Израчунај:</a:t>
            </a:r>
            <a:b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а) 5 </a:t>
            </a: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</a:t>
            </a: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</a:t>
            </a: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>2 = </a:t>
            </a: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б) 5 </a:t>
            </a:r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</a:t>
            </a: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sr-Cyrl-BA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(64 : 8) : 4 = </a:t>
            </a:r>
            <a:br>
              <a:rPr lang="sr-Cyrl-BA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br>
              <a:rPr lang="sr-Cyrl-BA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г)</a:t>
            </a:r>
            <a:r>
              <a:rPr lang="sr-Cyrl-BA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 : (4 </a:t>
            </a:r>
            <a:r>
              <a:rPr lang="sr-Cyrl-BA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</a:t>
            </a:r>
            <a:r>
              <a:rPr lang="sr-Cyrl-BA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2) = </a:t>
            </a: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97649" y="2172772"/>
            <a:ext cx="19832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</a:t>
            </a: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2 = 30 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2750712" y="3001447"/>
            <a:ext cx="16834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</a:t>
            </a: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5 = 25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2983355" y="3858697"/>
            <a:ext cx="14927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8 : 4 = 2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2892250" y="4715947"/>
            <a:ext cx="1866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88 : 8 = 11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204463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0184" y="1110342"/>
            <a:ext cx="9404723" cy="1397727"/>
          </a:xfrm>
        </p:spPr>
        <p:txBody>
          <a:bodyPr/>
          <a:lstStyle/>
          <a:p>
            <a:pPr algn="ctr"/>
            <a:r>
              <a:rPr lang="sr-Cyrl-B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Задатак за самосталан рад: </a:t>
            </a:r>
            <a:br>
              <a:rPr lang="sr-Cyrl-B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Урадити 2. задатак у </a:t>
            </a:r>
            <a:r>
              <a:rPr lang="sr-Cyrl-B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уџбенику из Математике</a:t>
            </a:r>
            <a:r>
              <a:rPr lang="sr-Cyrl-B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r-Cyrl-BA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sr-Cyrl-B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113. стр.</a:t>
            </a:r>
            <a:br>
              <a:rPr lang="sr-Cyrl-BA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learn-clipart-children-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3444" y="4014788"/>
            <a:ext cx="4720444" cy="2843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3047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1023</TotalTime>
  <Words>337</Words>
  <Application>Microsoft Office PowerPoint</Application>
  <PresentationFormat>Custom</PresentationFormat>
  <Paragraphs>43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Ion</vt:lpstr>
      <vt:lpstr>РЕДОСЛИЈЕД ОПЕРАЦИЈА - МНОЖЕЊЕ И ДИЈЕЉЕЊЕ   </vt:lpstr>
      <vt:lpstr>Slide 2</vt:lpstr>
      <vt:lpstr>а) РЕДОСЛИЈЕД ОПЕРАЦИЈА МНОЖЕЊЕ                                Израчунај:  4  3  2                       </vt:lpstr>
      <vt:lpstr>б) РЕДОСЛИЈЕД ОПЕРАЦИЈА  МНОЖЕЊЕ И ДИЈЕЉЕЊЕ     Израчунај:  8  4 : 2                                           </vt:lpstr>
      <vt:lpstr>Ако се операције множења и дијељења  јављају у изразима облика   а  b  c     или       a  b : c  може се узети било који ред у извођењу операција.</vt:lpstr>
      <vt:lpstr>в) РЕДОСЛИЈЕД ОПЕРАЦИЈА ДИЈЕЊЕЊА     Израчунај: 24 : 4 : 2           </vt:lpstr>
      <vt:lpstr>г) РЕДОСЛИЈЕД ОПЕРАЦИЈА  ДИЈЕЉЕЊА И МНОЖЕЊА  Израчунај:  36 : 4  3                   </vt:lpstr>
      <vt:lpstr>                                                ВЈЕЖБА  1. Израчунај:    а) 5  3  2 =    б) 5  10 : 2 =           в) (64 : 8) : 4 =         г) 88 : (4  2) =  </vt:lpstr>
      <vt:lpstr>Задатак за самосталан рад:    Урадити 2. задатак у уџбенику из Математике  на 113. стр.                                    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РЕДОСЛИЈЕД ОПЕРАЦИЈА  МНОЖЕЊЕ И ДИЈЕЉЕЊЕ  ВЈЕЖБАЊЕ</dc:title>
  <dc:creator>admin</dc:creator>
  <cp:lastModifiedBy>PC</cp:lastModifiedBy>
  <cp:revision>56</cp:revision>
  <dcterms:created xsi:type="dcterms:W3CDTF">2020-05-02T11:38:22Z</dcterms:created>
  <dcterms:modified xsi:type="dcterms:W3CDTF">2020-05-05T20:22:45Z</dcterms:modified>
</cp:coreProperties>
</file>