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89189" autoAdjust="0"/>
  </p:normalViewPr>
  <p:slideViewPr>
    <p:cSldViewPr snapToGrid="0" showGuides="1">
      <p:cViewPr varScale="1">
        <p:scale>
          <a:sx n="84" d="100"/>
          <a:sy n="84" d="100"/>
        </p:scale>
        <p:origin x="586" y="8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3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5491"/>
            <a:ext cx="9144000" cy="2387600"/>
          </a:xfrm>
        </p:spPr>
        <p:txBody>
          <a:bodyPr>
            <a:normAutofit/>
          </a:bodyPr>
          <a:lstStyle/>
          <a:p>
            <a:r>
              <a:rPr lang="sr-Cyrl-BA" sz="11500" b="1" dirty="0" smtClean="0">
                <a:solidFill>
                  <a:schemeClr val="bg1"/>
                </a:solidFill>
              </a:rPr>
              <a:t>Проценат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4363"/>
            <a:ext cx="9144000" cy="1986597"/>
          </a:xfrm>
        </p:spPr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</a:rPr>
              <a:t>Хвала на пажњи!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3584" y="585216"/>
            <a:ext cx="928115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100" b="1" dirty="0" smtClean="0">
                <a:solidFill>
                  <a:schemeClr val="bg1"/>
                </a:solidFill>
              </a:rPr>
              <a:t>Сигурно сте већ некад чули за појам проценат, да неко каже 100% .</a:t>
            </a:r>
          </a:p>
          <a:p>
            <a:endParaRPr lang="sr-Cyrl-BA" sz="3100" b="1" dirty="0">
              <a:solidFill>
                <a:schemeClr val="bg1"/>
              </a:solidFill>
            </a:endParaRPr>
          </a:p>
          <a:p>
            <a:r>
              <a:rPr lang="sr-Cyrl-BA" sz="3100" b="1" dirty="0" smtClean="0">
                <a:solidFill>
                  <a:schemeClr val="bg1"/>
                </a:solidFill>
              </a:rPr>
              <a:t>Нпр. Сезонско снижење 30% </a:t>
            </a:r>
          </a:p>
          <a:p>
            <a:r>
              <a:rPr lang="sr-Cyrl-BA" sz="3100" b="1" dirty="0" smtClean="0">
                <a:solidFill>
                  <a:schemeClr val="bg1"/>
                </a:solidFill>
              </a:rPr>
              <a:t>влажност ваздуха 74% </a:t>
            </a:r>
          </a:p>
          <a:p>
            <a:r>
              <a:rPr lang="sr-Cyrl-BA" sz="3100" b="1" dirty="0" smtClean="0">
                <a:solidFill>
                  <a:schemeClr val="bg1"/>
                </a:solidFill>
              </a:rPr>
              <a:t>воће је поскупило 3%.</a:t>
            </a:r>
          </a:p>
          <a:p>
            <a:r>
              <a:rPr lang="sr-Cyrl-BA" sz="3100" b="1" dirty="0" smtClean="0">
                <a:solidFill>
                  <a:schemeClr val="bg1"/>
                </a:solidFill>
              </a:rPr>
              <a:t>Новак Ђоковић је први сервис погодио са 70%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46" b="92908" l="610" r="99268">
                        <a14:foregroundMark x1="16951" y1="12884" x2="16951" y2="12884"/>
                        <a14:foregroundMark x1="70854" y1="11229" x2="39268" y2="71513"/>
                        <a14:backgroundMark x1="65732" y1="89716" x2="65732" y2="89716"/>
                        <a14:backgroundMark x1="86220" y1="89953" x2="86220" y2="899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058" y="4016925"/>
            <a:ext cx="2730189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4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1"/>
            <a:ext cx="10515600" cy="2346959"/>
          </a:xfrm>
        </p:spPr>
        <p:txBody>
          <a:bodyPr>
            <a:norm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</a:rPr>
              <a:t>Стоти дио неког броја назива се проценат  тог броја.</a:t>
            </a:r>
            <a:endParaRPr lang="sr-Cyrl-BA" sz="3600" b="1" dirty="0" smtClean="0">
              <a:solidFill>
                <a:srgbClr val="FF0000"/>
              </a:solidFill>
            </a:endParaRPr>
          </a:p>
          <a:p>
            <a:r>
              <a:rPr lang="sr-Cyrl-BA" sz="3600" b="1" dirty="0" smtClean="0">
                <a:solidFill>
                  <a:schemeClr val="bg1"/>
                </a:solidFill>
              </a:rPr>
              <a:t>Проценат се може изразити у облику разломка и децималног запса</a:t>
            </a:r>
            <a:endParaRPr lang="en-US" sz="3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2550160"/>
                <a:ext cx="306359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1%= 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=0,01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50160"/>
                <a:ext cx="3063596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720592"/>
                <a:ext cx="306359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%= 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0,07</m:t>
                      </m:r>
                    </m:oMath>
                  </m:oMathPara>
                </a14:m>
                <a:endParaRPr lang="sr-Cyrl-BA" sz="2800" b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20592"/>
                <a:ext cx="3063596" cy="898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78147" y="2545768"/>
                <a:ext cx="346114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,05= 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=105%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47" y="2545768"/>
                <a:ext cx="3461140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200" y="5046844"/>
                <a:ext cx="3807389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1,8%= 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51,8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=0,518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46844"/>
                <a:ext cx="3807389" cy="9105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978147" y="3720592"/>
                <a:ext cx="3696846" cy="8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Cyrl-BA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Cyrl-BA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</a:rPr>
                  <a:t> = 0,75 = 75% </a:t>
                </a:r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47" y="3720592"/>
                <a:ext cx="3696846" cy="887166"/>
              </a:xfrm>
              <a:prstGeom prst="rect">
                <a:avLst/>
              </a:prstGeom>
              <a:blipFill>
                <a:blip r:embed="rId6"/>
                <a:stretch>
                  <a:fillRect r="-2310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0" y="5046844"/>
                <a:ext cx="4330032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sr-Cyrl-BA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</a:rPr>
                  <a:t> = 0,40 = 40% 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046844"/>
                <a:ext cx="4330032" cy="879215"/>
              </a:xfrm>
              <a:prstGeom prst="rect">
                <a:avLst/>
              </a:prstGeom>
              <a:blipFill>
                <a:blip r:embed="rId7"/>
                <a:stretch>
                  <a:fillRect r="-1831" b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27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1"/>
            <a:ext cx="10515600" cy="379983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12400" b="1" dirty="0" smtClean="0">
                <a:solidFill>
                  <a:schemeClr val="bg1"/>
                </a:solidFill>
              </a:rPr>
              <a:t>Примјер 1. </a:t>
            </a:r>
            <a:endParaRPr lang="en-US" sz="124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12400" b="1" dirty="0" smtClean="0">
                <a:solidFill>
                  <a:schemeClr val="bg1"/>
                </a:solidFill>
              </a:rPr>
              <a:t>Израчунајмо</a:t>
            </a:r>
            <a:r>
              <a:rPr lang="sr-Latn-BA" sz="12400" b="1" dirty="0">
                <a:solidFill>
                  <a:schemeClr val="bg1"/>
                </a:solidFill>
              </a:rPr>
              <a:t>:</a:t>
            </a:r>
            <a:endParaRPr lang="sr-Cyrl-BA" sz="124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12400" b="1" dirty="0">
                <a:solidFill>
                  <a:schemeClr val="bg1"/>
                </a:solidFill>
              </a:rPr>
              <a:t>а</a:t>
            </a:r>
            <a:r>
              <a:rPr lang="sr-Cyrl-BA" sz="12400" b="1" dirty="0" smtClean="0">
                <a:solidFill>
                  <a:schemeClr val="bg1"/>
                </a:solidFill>
              </a:rPr>
              <a:t>) 35% броја 20</a:t>
            </a:r>
          </a:p>
          <a:p>
            <a:pPr marL="0" indent="0">
              <a:spcBef>
                <a:spcPts val="4000"/>
              </a:spcBef>
              <a:buNone/>
            </a:pPr>
            <a:endParaRPr lang="en-US" sz="124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12400" b="1" dirty="0" smtClean="0">
                <a:solidFill>
                  <a:schemeClr val="bg1"/>
                </a:solidFill>
              </a:rPr>
              <a:t>б) 120% броја 196</a:t>
            </a:r>
          </a:p>
          <a:p>
            <a:pPr marL="0" indent="0">
              <a:spcBef>
                <a:spcPts val="4000"/>
              </a:spcBef>
              <a:buNone/>
            </a:pPr>
            <a:endParaRPr lang="en-US" sz="124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12400" b="1" dirty="0" smtClean="0">
                <a:solidFill>
                  <a:schemeClr val="bg1"/>
                </a:solidFill>
              </a:rPr>
              <a:t>в) 0,8% броја 800</a:t>
            </a:r>
            <a:endParaRPr lang="en-US" sz="124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41500" y="1417393"/>
                <a:ext cx="305160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500" y="1417393"/>
                <a:ext cx="3051605" cy="910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78660" y="3101255"/>
                <a:ext cx="485100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∙196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=1,2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∙196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235,2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660" y="3101255"/>
                <a:ext cx="4851008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41500" y="4905220"/>
                <a:ext cx="413446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0,8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∙800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=0,8 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∙8=6,4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500" y="4905220"/>
                <a:ext cx="4134465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58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728894"/>
          </a:xfrm>
        </p:spPr>
        <p:txBody>
          <a:bodyPr>
            <a:noAutofit/>
          </a:bodyPr>
          <a:lstStyle/>
          <a:p>
            <a:pPr>
              <a:spcBef>
                <a:spcPts val="4000"/>
              </a:spcBef>
            </a:pPr>
            <a:r>
              <a:rPr lang="sr-Cyrl-BA" sz="3100" b="1" dirty="0" smtClean="0">
                <a:solidFill>
                  <a:schemeClr val="bg1"/>
                </a:solidFill>
              </a:rPr>
              <a:t>Примјер 2. </a:t>
            </a:r>
            <a:endParaRPr lang="sr-Latn-BA" sz="31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100" b="1" dirty="0" smtClean="0">
                <a:solidFill>
                  <a:schemeClr val="bg1"/>
                </a:solidFill>
              </a:rPr>
              <a:t>Од ког броја 75% износи 150</a:t>
            </a:r>
            <a:r>
              <a:rPr lang="sr-Latn-BA" sz="3100" b="1" dirty="0">
                <a:solidFill>
                  <a:schemeClr val="bg1"/>
                </a:solidFill>
              </a:rPr>
              <a:t>?</a:t>
            </a:r>
            <a:endParaRPr lang="sr-Cyrl-BA" sz="31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endParaRPr lang="en-US" sz="31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3967" y="1781107"/>
                <a:ext cx="2388474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67" y="1781107"/>
                <a:ext cx="2388474" cy="910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0681" y="2691677"/>
                <a:ext cx="251504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150 :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81" y="2691677"/>
                <a:ext cx="2515047" cy="910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0681" y="3602247"/>
                <a:ext cx="238847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81" y="3602247"/>
                <a:ext cx="2388474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199" y="4400748"/>
                <a:ext cx="15316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400748"/>
                <a:ext cx="153163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72441" y="546735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0681" y="5199249"/>
            <a:ext cx="4742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</a:rPr>
              <a:t>75% од броја 200 износи 150.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2501"/>
            <a:ext cx="10515600" cy="1168398"/>
          </a:xfrm>
        </p:spPr>
        <p:txBody>
          <a:bodyPr>
            <a:noAutofit/>
          </a:bodyPr>
          <a:lstStyle/>
          <a:p>
            <a:pPr>
              <a:spcBef>
                <a:spcPts val="4000"/>
              </a:spcBef>
            </a:pPr>
            <a:r>
              <a:rPr lang="sr-Cyrl-BA" sz="3100" b="1" dirty="0" smtClean="0">
                <a:solidFill>
                  <a:schemeClr val="bg1"/>
                </a:solidFill>
              </a:rPr>
              <a:t>Примјер </a:t>
            </a:r>
            <a:r>
              <a:rPr lang="en-US" sz="3100" b="1" dirty="0" smtClean="0">
                <a:solidFill>
                  <a:schemeClr val="bg1"/>
                </a:solidFill>
              </a:rPr>
              <a:t>3</a:t>
            </a:r>
            <a:r>
              <a:rPr lang="sr-Cyrl-BA" sz="3100" b="1" dirty="0" smtClean="0">
                <a:solidFill>
                  <a:schemeClr val="bg1"/>
                </a:solidFill>
              </a:rPr>
              <a:t>. </a:t>
            </a:r>
            <a:endParaRPr lang="en-US" sz="31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100" b="1" dirty="0" smtClean="0">
                <a:solidFill>
                  <a:schemeClr val="bg1"/>
                </a:solidFill>
              </a:rPr>
              <a:t>Колико % од броја 80 износи 16?</a:t>
            </a:r>
            <a:endParaRPr lang="sr-Latn-BA" sz="31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199" y="1621886"/>
                <a:ext cx="2385589" cy="83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21886"/>
                <a:ext cx="2385589" cy="8302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199" y="2613152"/>
                <a:ext cx="28477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613152"/>
                <a:ext cx="284776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9217" y="3143608"/>
                <a:ext cx="1332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3143608"/>
                <a:ext cx="133286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838199" y="4017815"/>
            <a:ext cx="10515600" cy="1168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0"/>
              </a:spcBef>
              <a:buNone/>
            </a:pPr>
            <a:r>
              <a:rPr lang="sr-Cyrl-BA" b="1" dirty="0" smtClean="0">
                <a:solidFill>
                  <a:schemeClr val="bg1"/>
                </a:solidFill>
              </a:rPr>
              <a:t>То значи да је 20% броја 80 једнако 16.</a:t>
            </a:r>
            <a:endParaRPr lang="sr-Cyrl-B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9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202654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3600" b="1" dirty="0" smtClean="0">
                <a:solidFill>
                  <a:schemeClr val="bg1"/>
                </a:solidFill>
              </a:rPr>
              <a:t>Примјер </a:t>
            </a:r>
            <a:r>
              <a:rPr lang="sr-Cyrl-BA" sz="3600" b="1" dirty="0">
                <a:solidFill>
                  <a:schemeClr val="bg1"/>
                </a:solidFill>
              </a:rPr>
              <a:t>4</a:t>
            </a:r>
            <a:r>
              <a:rPr lang="sr-Cyrl-BA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Од 300 ученика једне школе 70% се бави спортом, а од свих спортиста 30% тренира фудбал. Колико ученика ове школе тренира фудбал?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11166" y="2773564"/>
                <a:ext cx="2595582" cy="84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∙30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sr-Cyrl-BA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=210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66" y="2773564"/>
                <a:ext cx="2595582" cy="8440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229748"/>
            <a:ext cx="10515600" cy="469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0"/>
              </a:spcBef>
              <a:buNone/>
            </a:pPr>
            <a:r>
              <a:rPr lang="sr-Cyrl-BA" b="1" dirty="0" smtClean="0">
                <a:solidFill>
                  <a:schemeClr val="bg1"/>
                </a:solidFill>
              </a:rPr>
              <a:t/>
            </a:r>
            <a:br>
              <a:rPr lang="sr-Cyrl-BA" b="1" dirty="0" smtClean="0">
                <a:solidFill>
                  <a:schemeClr val="bg1"/>
                </a:solidFill>
              </a:rPr>
            </a:br>
            <a:r>
              <a:rPr lang="sr-Cyrl-BA" b="1" dirty="0" smtClean="0">
                <a:solidFill>
                  <a:schemeClr val="bg1"/>
                </a:solidFill>
              </a:rPr>
              <a:t/>
            </a:r>
            <a:br>
              <a:rPr lang="sr-Cyrl-BA" b="1" dirty="0" smtClean="0">
                <a:solidFill>
                  <a:schemeClr val="bg1"/>
                </a:solidFill>
              </a:rPr>
            </a:br>
            <a:r>
              <a:rPr lang="sr-Cyrl-BA" b="1" dirty="0" smtClean="0">
                <a:solidFill>
                  <a:schemeClr val="bg1"/>
                </a:solidFill>
              </a:rPr>
              <a:t>70% од 300 ученика износи</a:t>
            </a:r>
            <a:br>
              <a:rPr lang="sr-Cyrl-BA" b="1" dirty="0" smtClean="0">
                <a:solidFill>
                  <a:schemeClr val="bg1"/>
                </a:solidFill>
              </a:rPr>
            </a:br>
            <a:r>
              <a:rPr lang="sr-Cyrl-BA" b="1" dirty="0" smtClean="0">
                <a:solidFill>
                  <a:schemeClr val="bg1"/>
                </a:solidFill>
              </a:rPr>
              <a:t/>
            </a:r>
            <a:br>
              <a:rPr lang="sr-Cyrl-BA" b="1" dirty="0" smtClean="0">
                <a:solidFill>
                  <a:schemeClr val="bg1"/>
                </a:solidFill>
              </a:rPr>
            </a:br>
            <a:r>
              <a:rPr lang="sr-Cyrl-BA" b="1" dirty="0" smtClean="0">
                <a:solidFill>
                  <a:schemeClr val="bg1"/>
                </a:solidFill>
              </a:rPr>
              <a:t>30% од 210 ученика износи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11166" y="3609658"/>
                <a:ext cx="2411237" cy="84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sr-Cyrl-BA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∙210</m:t>
                      </m:r>
                      <m:r>
                        <a:rPr lang="sr-Cyrl-BA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66" y="3609658"/>
                <a:ext cx="2411237" cy="844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38200" y="5028219"/>
            <a:ext cx="4584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Фудбал тренира 63 ученика</a:t>
            </a:r>
            <a:r>
              <a:rPr lang="sr-Cyrl-BA" dirty="0" smtClean="0">
                <a:solidFill>
                  <a:schemeClr val="bg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9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2026546"/>
          </a:xfrm>
        </p:spPr>
        <p:txBody>
          <a:bodyPr>
            <a:normAutofit lnSpcReduction="10000"/>
          </a:bodyPr>
          <a:lstStyle/>
          <a:p>
            <a:pPr>
              <a:spcBef>
                <a:spcPts val="4000"/>
              </a:spcBef>
            </a:pPr>
            <a:r>
              <a:rPr lang="sr-Cyrl-BA" sz="3600" b="1" dirty="0" smtClean="0">
                <a:solidFill>
                  <a:schemeClr val="bg1"/>
                </a:solidFill>
              </a:rPr>
              <a:t>Примјер </a:t>
            </a:r>
            <a:r>
              <a:rPr lang="sr-Cyrl-BA" sz="3600" b="1" dirty="0">
                <a:solidFill>
                  <a:schemeClr val="bg1"/>
                </a:solidFill>
              </a:rPr>
              <a:t>5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У једном одјељењу од 32 ученика има 8 одличних . Колико је одличних ученика у процентима?</a:t>
            </a:r>
            <a:endParaRPr lang="sr-Latn-BA" sz="3600" b="1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167294"/>
            <a:ext cx="10515600" cy="469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0"/>
              </a:spcBef>
              <a:buNone/>
            </a:pPr>
            <a:endParaRPr lang="sr-Cyrl-BA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9594" y="2167294"/>
                <a:ext cx="6772275" cy="268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8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1 ученик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32</m:t>
                        </m:r>
                      </m:den>
                    </m:f>
                  </m:oMath>
                </a14:m>
                <a:endParaRPr lang="sr-Cyrl-BA" sz="3200" dirty="0" smtClean="0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  <a:p>
                <a:r>
                  <a:rPr lang="sr-Cyrl-BA" sz="28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8 ученика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8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32</m:t>
                        </m:r>
                      </m:den>
                    </m:f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endParaRPr lang="sr-Cyrl-BA" sz="2800" dirty="0" smtClean="0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  <a:p>
                <a:endParaRPr lang="sr-Cyrl-BA" sz="3200" dirty="0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BA" sz="32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25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100</m:t>
                        </m:r>
                      </m:den>
                    </m:f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 = 25%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594" y="2167294"/>
                <a:ext cx="6772275" cy="2688108"/>
              </a:xfrm>
              <a:prstGeom prst="rect">
                <a:avLst/>
              </a:prstGeom>
              <a:blipFill>
                <a:blip r:embed="rId2"/>
                <a:stretch>
                  <a:fillRect l="-1890" b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38200" y="5227073"/>
            <a:ext cx="1020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У том одјељењу има 25% одличних ученика.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106699" y="2291014"/>
                <a:ext cx="2186817" cy="83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∙32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699" y="2291014"/>
                <a:ext cx="2186817" cy="830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06699" y="3358726"/>
                <a:ext cx="26489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699" y="3358726"/>
                <a:ext cx="264899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06699" y="4119366"/>
                <a:ext cx="13328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Cyrl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sr-Cyrl-BA" sz="2800" b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699" y="4119366"/>
                <a:ext cx="133286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98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3225798"/>
          </a:xfrm>
        </p:spPr>
        <p:txBody>
          <a:bodyPr>
            <a:normAutofit/>
          </a:bodyPr>
          <a:lstStyle/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Домаћи рад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Збира задатака</a:t>
            </a:r>
            <a:br>
              <a:rPr lang="sr-Cyrl-BA" sz="3600" b="1" dirty="0" smtClean="0">
                <a:solidFill>
                  <a:schemeClr val="bg1"/>
                </a:solidFill>
              </a:rPr>
            </a:br>
            <a:r>
              <a:rPr lang="sr-Cyrl-BA" sz="3600" b="1" dirty="0" smtClean="0">
                <a:solidFill>
                  <a:schemeClr val="bg1"/>
                </a:solidFill>
              </a:rPr>
              <a:t>Страна 106. задаци 974, 982, 991.</a:t>
            </a:r>
          </a:p>
        </p:txBody>
      </p:sp>
    </p:spTree>
    <p:extLst>
      <p:ext uri="{BB962C8B-B14F-4D97-AF65-F5344CB8AC3E}">
        <p14:creationId xmlns:p14="http://schemas.microsoft.com/office/powerpoint/2010/main" val="18772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559</TotalTime>
  <Words>460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Office Theme</vt:lpstr>
      <vt:lpstr>Проценат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Проценат и примјена процента</dc:title>
  <dc:creator>Korisnik</dc:creator>
  <cp:lastModifiedBy>Korisnik</cp:lastModifiedBy>
  <cp:revision>53</cp:revision>
  <dcterms:created xsi:type="dcterms:W3CDTF">2020-05-16T15:46:48Z</dcterms:created>
  <dcterms:modified xsi:type="dcterms:W3CDTF">2020-05-18T21:49:19Z</dcterms:modified>
</cp:coreProperties>
</file>