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9" r:id="rId3"/>
    <p:sldId id="257" r:id="rId4"/>
    <p:sldId id="262" r:id="rId5"/>
    <p:sldId id="260" r:id="rId6"/>
    <p:sldId id="263" r:id="rId7"/>
    <p:sldId id="267" r:id="rId8"/>
    <p:sldId id="264" r:id="rId9"/>
    <p:sldId id="268" r:id="rId10"/>
    <p:sldId id="265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-70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24E8-59B8-444D-B807-2908362106ED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695-A114-4B90-86D8-11C395174D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278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24E8-59B8-444D-B807-2908362106ED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695-A114-4B90-86D8-11C395174D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6770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24E8-59B8-444D-B807-2908362106ED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695-A114-4B90-86D8-11C395174D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708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24E8-59B8-444D-B807-2908362106ED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695-A114-4B90-86D8-11C395174D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108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24E8-59B8-444D-B807-2908362106ED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695-A114-4B90-86D8-11C395174D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4499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24E8-59B8-444D-B807-2908362106ED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695-A114-4B90-86D8-11C395174D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1261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24E8-59B8-444D-B807-2908362106ED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695-A114-4B90-86D8-11C395174D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292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24E8-59B8-444D-B807-2908362106ED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695-A114-4B90-86D8-11C395174D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7171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24E8-59B8-444D-B807-2908362106ED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695-A114-4B90-86D8-11C395174D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220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24E8-59B8-444D-B807-2908362106ED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695-A114-4B90-86D8-11C395174D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7235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24E8-59B8-444D-B807-2908362106ED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695-A114-4B90-86D8-11C395174D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471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E24E8-59B8-444D-B807-2908362106ED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31695-A114-4B90-86D8-11C395174D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2213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500" y="-203200"/>
            <a:ext cx="9144000" cy="5062537"/>
          </a:xfrm>
        </p:spPr>
        <p:txBody>
          <a:bodyPr>
            <a:normAutofit/>
          </a:bodyPr>
          <a:lstStyle/>
          <a:p>
            <a:r>
              <a:rPr lang="sr-Cyrl-R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БРОЈЕВИ</a:t>
            </a:r>
            <a:r>
              <a:rPr lang="sr-Cyrl-R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обрада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7700"/>
            <a:ext cx="2730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Српски језик</a:t>
            </a:r>
            <a:endParaRPr lang="sr-Cyrl-B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341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-7143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 ЈЕ ДА ЗНАШ!</a:t>
            </a:r>
            <a:endParaRPr 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754" y="936625"/>
            <a:ext cx="11534503" cy="4351338"/>
          </a:xfrm>
        </p:spPr>
        <p:txBody>
          <a:bodyPr>
            <a:noAutofit/>
          </a:bodyPr>
          <a:lstStyle/>
          <a:p>
            <a:pPr algn="just"/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Није правилно писати и говорити: шес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, четри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, дванест... </a:t>
            </a:r>
            <a:endParaRPr lang="sr-Cyrl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sr-Cyrl-R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Правилно </a:t>
            </a:r>
            <a:r>
              <a:rPr lang="sr-Cyrl-R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је: шест, четири, дванаест.</a:t>
            </a:r>
          </a:p>
          <a:p>
            <a:pPr algn="just"/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Приликом записа бројева који се састоје од двије или више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ријечи,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све ријечи се пишу одвојено. </a:t>
            </a:r>
            <a:endParaRPr lang="sr-Cyrl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 Нпр. </a:t>
            </a:r>
            <a:r>
              <a:rPr lang="sr-Cyrl-R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двадесет седам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r-Cyrl-R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сто осамдесе</a:t>
            </a:r>
            <a:r>
              <a:rPr lang="sr-Cyrl-BA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 шест</a:t>
            </a:r>
            <a:r>
              <a:rPr lang="sr-Cyrl-R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  <a:r>
              <a:rPr lang="sr-Cyrl-R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стотину </a:t>
            </a:r>
            <a:r>
              <a:rPr lang="sr-Cyrl-R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осамдесет                шест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r-Cyrl-R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хиљаду триста педесет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r-Cyrl-R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шестсто двадесет два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pPr algn="just"/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Ако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пишеш редни број </a:t>
            </a:r>
            <a:r>
              <a:rPr lang="sr-Cyrl-RS" u="sng" dirty="0">
                <a:latin typeface="Arial" panose="020B0604020202020204" pitchFamily="34" charset="0"/>
                <a:cs typeface="Arial" panose="020B0604020202020204" pitchFamily="34" charset="0"/>
              </a:rPr>
              <a:t>арапском цифром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увијек иза броја стави тачку. </a:t>
            </a:r>
          </a:p>
          <a:p>
            <a:pPr marL="45720" indent="0" algn="just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Нпр.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Моја мама је рођена </a:t>
            </a:r>
            <a:r>
              <a:rPr lang="sr-Cyrl-R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18.5.1968</a:t>
            </a:r>
            <a:r>
              <a:rPr lang="sr-Cyrl-R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године.</a:t>
            </a:r>
          </a:p>
          <a:p>
            <a:pPr algn="just"/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Ако пишеш редни број </a:t>
            </a:r>
            <a:r>
              <a:rPr lang="sr-Cyrl-RS" u="sng" dirty="0">
                <a:latin typeface="Arial" panose="020B0604020202020204" pitchFamily="34" charset="0"/>
                <a:cs typeface="Arial" panose="020B0604020202020204" pitchFamily="34" charset="0"/>
              </a:rPr>
              <a:t>римском цифром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иза броја не стављаш тачку. </a:t>
            </a:r>
          </a:p>
          <a:p>
            <a:pPr marL="45720" indent="0" algn="just">
              <a:buNone/>
            </a:pPr>
            <a:r>
              <a:rPr lang="sr-Cyrl-RS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Нпр: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Моја мама је рођена </a:t>
            </a:r>
            <a:r>
              <a:rPr lang="sr-Cyrl-R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18.</a:t>
            </a:r>
            <a:r>
              <a:rPr lang="sr-Latn-R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sr-Cyrl-R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1968</a:t>
            </a:r>
            <a:r>
              <a:rPr lang="sr-Cyrl-R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године.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175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3389" y="169861"/>
            <a:ext cx="10515600" cy="884239"/>
          </a:xfrm>
        </p:spPr>
        <p:txBody>
          <a:bodyPr>
            <a:normAutofit/>
          </a:bodyPr>
          <a:lstStyle/>
          <a:p>
            <a:r>
              <a:rPr lang="sr-Cyrl-RS" sz="2800" u="sng" dirty="0">
                <a:latin typeface="Arial" panose="020B0604020202020204" pitchFamily="34" charset="0"/>
                <a:cs typeface="Arial" panose="020B0604020202020204" pitchFamily="34" charset="0"/>
              </a:rPr>
              <a:t>Задаци за самостал рад:</a:t>
            </a:r>
            <a:endParaRPr lang="en-US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54100"/>
            <a:ext cx="11585303" cy="5516517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У сљедећим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реченицама основне бројеве подвуци црвеном, редне бројеве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плавом, а збирне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бројеве зеленом бојицом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14350" indent="-514350" algn="just">
              <a:buAutoNum type="arabicPeriod"/>
            </a:pPr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 Прије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седамдесет пет година завршио се Други свјетски рат.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 Наставница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историје је на такмичење водила четворо ученика, </a:t>
            </a:r>
            <a:endParaRPr lang="sr-Cyrl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   а двоје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је освојило медаљу.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 Пет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дјевојчица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три дјечака су први пут посјетили Париз.</a:t>
            </a:r>
          </a:p>
          <a:p>
            <a:pPr marL="0" indent="0" algn="just">
              <a:buNone/>
            </a:pPr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2. Напиши сљедећу реченицу тако што ћеш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бројеве написати </a:t>
            </a:r>
          </a:p>
          <a:p>
            <a:pPr marL="0" indent="0" algn="just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   арапским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цифрама.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 Мој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брат је рођен двадесет деветог априла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хиљаду деветсто </a:t>
            </a:r>
          </a:p>
          <a:p>
            <a:pPr marL="0" indent="0" algn="just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   деведесет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прве године.</a:t>
            </a:r>
          </a:p>
        </p:txBody>
      </p:sp>
    </p:spTree>
    <p:extLst>
      <p:ext uri="{BB962C8B-B14F-4D97-AF65-F5344CB8AC3E}">
        <p14:creationId xmlns:p14="http://schemas.microsoft.com/office/powerpoint/2010/main" xmlns="" val="167449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301624"/>
            <a:ext cx="10515600" cy="54514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r-Cyrl-RS" b="1" dirty="0">
                <a:latin typeface="Arial" panose="020B0604020202020204" pitchFamily="34" charset="0"/>
                <a:cs typeface="Arial" panose="020B0604020202020204" pitchFamily="34" charset="0"/>
              </a:rPr>
              <a:t>ПАЖЉИВО ПРОЧИТАЈ </a:t>
            </a:r>
            <a:r>
              <a:rPr lang="sr-Cyrl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ТЕКСТ:</a:t>
            </a:r>
            <a:endParaRPr lang="sr-Cyrl-R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Cyrl-R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У једној породици има </a:t>
            </a:r>
            <a:r>
              <a:rPr lang="sr-Cyrl-R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шесторо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 дјеце. Мама им често прави колаче. Сваки пут када прави </a:t>
            </a: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колаче, води 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рачуна </a:t>
            </a: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о томе 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да свако дијете добије по </a:t>
            </a:r>
            <a:r>
              <a:rPr lang="sr-Cyrl-R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 комада колача. Међутим, </a:t>
            </a:r>
            <a:r>
              <a:rPr lang="sr-Cyrl-R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двоје 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њене дјеце не воли да једе </a:t>
            </a: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колач</a:t>
            </a:r>
            <a:r>
              <a:rPr lang="sr-Latn-B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Њима направи дивну питу са вишњама, такође по </a:t>
            </a:r>
            <a:r>
              <a:rPr lang="sr-Cyrl-R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 комада. Сваки </a:t>
            </a:r>
            <a:r>
              <a:rPr lang="sr-Cyrl-RS" sz="36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пети</a:t>
            </a: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 дан они одлазе у природу да проводе вријеме заједно.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612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164" y="636623"/>
            <a:ext cx="11620500" cy="5168900"/>
          </a:xfrm>
        </p:spPr>
        <p:txBody>
          <a:bodyPr/>
          <a:lstStyle/>
          <a:p>
            <a:pPr marL="0" indent="0">
              <a:buNone/>
            </a:pP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У претходном тексту уочили смо да подвучене ријечи нису ни именице, ни глаголи, ни придјеви.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Закључујемо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да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је то врста ријечи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коју називамо БРОЈЕВИ.</a:t>
            </a:r>
          </a:p>
          <a:p>
            <a:pPr marL="45720" indent="0">
              <a:buNone/>
            </a:pPr>
            <a:endParaRPr lang="sr-Cyrl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</a:t>
            </a: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r-Cyrl-R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БРОЈЕВИ</a:t>
            </a:r>
            <a:endParaRPr lang="sr-Cyrl-RS" sz="3600" b="1" dirty="0"/>
          </a:p>
          <a:p>
            <a:pPr marL="45720" indent="0" algn="ctr">
              <a:buNone/>
            </a:pPr>
            <a:r>
              <a:rPr lang="sr-Cyrl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R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sr-Cyrl-RS" dirty="0"/>
              <a:t> 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 rot="7842162">
            <a:off x="3403957" y="3829523"/>
            <a:ext cx="1602224" cy="31556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5400000">
            <a:off x="5189808" y="4190689"/>
            <a:ext cx="1624296" cy="27691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3537251">
            <a:off x="6945525" y="3881145"/>
            <a:ext cx="1613144" cy="30302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5884" y="4710041"/>
            <a:ext cx="23632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ГЛАВНИ </a:t>
            </a:r>
          </a:p>
          <a:p>
            <a:pPr algn="ctr"/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или ОСНОВНИ                                         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9914" y="4697527"/>
            <a:ext cx="15997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/>
              <a:t>         </a:t>
            </a:r>
          </a:p>
          <a:p>
            <a:pPr algn="ctr"/>
            <a:r>
              <a:rPr lang="sr-Cyrl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РЕДНИ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87308" y="4508314"/>
            <a:ext cx="1976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Cyrl-R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ЗБИРНИ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680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3200" b="1" dirty="0">
                <a:latin typeface="Arial" panose="020B0604020202020204" pitchFamily="34" charset="0"/>
                <a:cs typeface="Arial" panose="020B0604020202020204" pitchFamily="34" charset="0"/>
              </a:rPr>
              <a:t>ГЛАВНИ (ОСНОВНИ) БРОЈЕВИ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173162"/>
            <a:ext cx="10922000" cy="5037137"/>
          </a:xfrm>
        </p:spPr>
        <p:txBody>
          <a:bodyPr>
            <a:normAutofit/>
          </a:bodyPr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Главни или основни бројеви су бројеви којима се означава </a:t>
            </a:r>
            <a:r>
              <a:rPr lang="sr-Cyrl-RS" u="sng" dirty="0">
                <a:latin typeface="Arial" panose="020B0604020202020204" pitchFamily="34" charset="0"/>
                <a:cs typeface="Arial" panose="020B0604020202020204" pitchFamily="34" charset="0"/>
              </a:rPr>
              <a:t>тачна количина нечега.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Њих употребљавамо увијек када бројимо или када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рачунамо.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акви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бројеви су: </a:t>
            </a:r>
            <a:r>
              <a:rPr lang="sr-Cyrl-R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шест, осам, двадесет пет, деведесет девет</a:t>
            </a:r>
            <a:r>
              <a:rPr lang="sr-Cyrl-R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pPr marL="0" indent="0">
              <a:buNone/>
            </a:pP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Нпр.</a:t>
            </a:r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години има </a:t>
            </a:r>
            <a:r>
              <a:rPr lang="sr-Cyrl-RS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дванаест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мјесеци.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У седмици има </a:t>
            </a:r>
            <a:r>
              <a:rPr lang="sr-Cyrl-RS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седам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дана.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Један дан се састоји од </a:t>
            </a:r>
            <a:r>
              <a:rPr lang="sr-Cyrl-RS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двадесет четири</a:t>
            </a:r>
            <a:r>
              <a:rPr lang="sr-Cyrl-R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сата.</a:t>
            </a:r>
          </a:p>
          <a:p>
            <a:pPr>
              <a:buFont typeface="Wingdings" panose="05000000000000000000" pitchFamily="2" charset="2"/>
              <a:buChar char="Ø"/>
            </a:pPr>
            <a:endParaRPr lang="sr-Cyrl-R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073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787" y="-177800"/>
            <a:ext cx="5157787" cy="1892300"/>
          </a:xfrm>
        </p:spPr>
        <p:txBody>
          <a:bodyPr>
            <a:normAutofit/>
          </a:bodyPr>
          <a:lstStyle/>
          <a:p>
            <a:r>
              <a:rPr lang="sr-Cyrl-RS" sz="2800" b="0" dirty="0">
                <a:latin typeface="Arial" panose="020B0604020202020204" pitchFamily="34" charset="0"/>
                <a:cs typeface="Arial" panose="020B0604020202020204" pitchFamily="34" charset="0"/>
              </a:rPr>
              <a:t>Ова бајка је позната по чувеним патуљцима којих </a:t>
            </a:r>
            <a:r>
              <a:rPr lang="sr-Cyrl-R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има укупно </a:t>
            </a:r>
            <a:r>
              <a:rPr lang="sr-Cyrl-RS" sz="2800" b="0" u="sng" dirty="0">
                <a:latin typeface="Arial" panose="020B0604020202020204" pitchFamily="34" charset="0"/>
                <a:cs typeface="Arial" panose="020B0604020202020204" pitchFamily="34" charset="0"/>
              </a:rPr>
              <a:t>седам</a:t>
            </a:r>
            <a:r>
              <a:rPr lang="sr-Cyrl-RS" sz="28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338" y="2108201"/>
            <a:ext cx="5864238" cy="3689796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73973" y="0"/>
            <a:ext cx="5149715" cy="1623121"/>
          </a:xfrm>
        </p:spPr>
        <p:txBody>
          <a:bodyPr>
            <a:normAutofit/>
          </a:bodyPr>
          <a:lstStyle/>
          <a:p>
            <a:r>
              <a:rPr lang="sr-Cyrl-RS" sz="2800" b="0" dirty="0">
                <a:latin typeface="Arial" panose="020B0604020202020204" pitchFamily="34" charset="0"/>
                <a:cs typeface="Arial" panose="020B0604020202020204" pitchFamily="34" charset="0"/>
              </a:rPr>
              <a:t>На слици се налазе </a:t>
            </a:r>
            <a:r>
              <a:rPr lang="sr-Cyrl-RS" sz="2800" b="0" u="sng" dirty="0">
                <a:latin typeface="Arial" panose="020B0604020202020204" pitchFamily="34" charset="0"/>
                <a:cs typeface="Arial" panose="020B0604020202020204" pitchFamily="34" charset="0"/>
              </a:rPr>
              <a:t>четири</a:t>
            </a:r>
            <a:r>
              <a:rPr lang="sr-Cyrl-RS" sz="2800" b="0" dirty="0">
                <a:latin typeface="Arial" panose="020B0604020202020204" pitchFamily="34" charset="0"/>
                <a:cs typeface="Arial" panose="020B0604020202020204" pitchFamily="34" charset="0"/>
              </a:rPr>
              <a:t> кучета.</a:t>
            </a: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199" y="2108201"/>
            <a:ext cx="5891409" cy="3697629"/>
          </a:xfrm>
        </p:spPr>
      </p:pic>
    </p:spTree>
    <p:extLst>
      <p:ext uri="{BB962C8B-B14F-4D97-AF65-F5344CB8AC3E}">
        <p14:creationId xmlns:p14="http://schemas.microsoft.com/office/powerpoint/2010/main" xmlns="" val="92536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3200" b="1" dirty="0">
                <a:latin typeface="Arial" panose="020B0604020202020204" pitchFamily="34" charset="0"/>
                <a:cs typeface="Arial" panose="020B0604020202020204" pitchFamily="34" charset="0"/>
              </a:rPr>
              <a:t>РЕДНИ БРОЈЕВИ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462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Редни бројеви су бројеви који означавају </a:t>
            </a:r>
            <a:r>
              <a:rPr lang="sr-Cyrl-RS" u="sng" dirty="0">
                <a:latin typeface="Arial" panose="020B0604020202020204" pitchFamily="34" charset="0"/>
                <a:cs typeface="Arial" panose="020B0604020202020204" pitchFamily="34" charset="0"/>
              </a:rPr>
              <a:t>по којем реду се нешто </a:t>
            </a:r>
            <a:r>
              <a:rPr lang="sr-Cyrl-R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остварује.</a:t>
            </a:r>
            <a:endParaRPr lang="sr-Cyrl-RS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Они показују које мјесто у реду има неки предмет или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биће: </a:t>
            </a:r>
            <a:r>
              <a:rPr lang="sr-Cyrl-R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шести, десети, дванаести, </a:t>
            </a:r>
            <a:r>
              <a:rPr lang="sr-Cyrl-R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тридесети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Нпр.</a:t>
            </a:r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Мај је </a:t>
            </a:r>
            <a:r>
              <a:rPr lang="sr-Cyrl-RS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пети</a:t>
            </a:r>
            <a:r>
              <a:rPr lang="sr-Cyrl-R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мјесец у години.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дан у седмици је уторак.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Исидора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је освојила </a:t>
            </a:r>
            <a:r>
              <a:rPr lang="sr-Cyrl-RS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седмо</a:t>
            </a:r>
            <a:r>
              <a:rPr lang="sr-Cyrl-R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мјесто на такмичењу из математике.</a:t>
            </a:r>
          </a:p>
          <a:p>
            <a:pPr>
              <a:buFont typeface="Wingdings" panose="05000000000000000000" pitchFamily="2" charset="2"/>
              <a:buChar char="Ø"/>
            </a:pPr>
            <a:endParaRPr lang="sr-Cyrl-R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r-Cyrl-R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r-Cyrl-R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r-Cyrl-R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r-Cyrl-R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212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4572126"/>
            <a:ext cx="11277600" cy="1356360"/>
          </a:xfrm>
        </p:spPr>
        <p:txBody>
          <a:bodyPr>
            <a:noAutofit/>
          </a:bodyPr>
          <a:lstStyle/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Новак Ђоковић је тренутно         </a:t>
            </a: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Ивана </a:t>
            </a: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Шпановић </a:t>
            </a: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је на        </a:t>
            </a: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2800" u="sng" dirty="0">
                <a:latin typeface="Arial" panose="020B0604020202020204" pitchFamily="34" charset="0"/>
                <a:cs typeface="Arial" panose="020B0604020202020204" pitchFamily="34" charset="0"/>
              </a:rPr>
              <a:t>први</a:t>
            </a: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 тенисер свијета.                 </a:t>
            </a: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такмичењу у Амстердаму</a:t>
            </a:r>
            <a:b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</a:t>
            </a: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освојила </a:t>
            </a:r>
            <a:r>
              <a:rPr lang="sr-Cyrl-RS" sz="2800" u="sng" dirty="0">
                <a:latin typeface="Arial" panose="020B0604020202020204" pitchFamily="34" charset="0"/>
                <a:cs typeface="Arial" panose="020B0604020202020204" pitchFamily="34" charset="0"/>
              </a:rPr>
              <a:t>прво</a:t>
            </a: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 мјесто.                  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48" y="1028700"/>
            <a:ext cx="5425915" cy="3264026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63957" y="1028701"/>
            <a:ext cx="5548846" cy="3264026"/>
          </a:xfrm>
        </p:spPr>
      </p:pic>
    </p:spTree>
    <p:extLst>
      <p:ext uri="{BB962C8B-B14F-4D97-AF65-F5344CB8AC3E}">
        <p14:creationId xmlns:p14="http://schemas.microsoft.com/office/powerpoint/2010/main" xmlns="" val="133487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3200" b="1" dirty="0">
                <a:latin typeface="Arial" panose="020B0604020202020204" pitchFamily="34" charset="0"/>
                <a:cs typeface="Arial" panose="020B0604020202020204" pitchFamily="34" charset="0"/>
              </a:rPr>
              <a:t>ЗБИРНИ БРОЈЕВИ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325563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Збирни бројеви су бројеви којима се означава </a:t>
            </a:r>
            <a:r>
              <a:rPr lang="sr-Cyrl-RS" u="sng" dirty="0">
                <a:latin typeface="Arial" panose="020B0604020202020204" pitchFamily="34" charset="0"/>
                <a:cs typeface="Arial" panose="020B0604020202020204" pitchFamily="34" charset="0"/>
              </a:rPr>
              <a:t>тачан број младих живих бића или тачан број бића различитог рода.</a:t>
            </a:r>
          </a:p>
          <a:p>
            <a:pPr marL="0" indent="0">
              <a:buNone/>
            </a:pPr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Нпр.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Мајка Милана има </a:t>
            </a:r>
            <a:r>
              <a:rPr lang="sr-Cyrl-RS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троје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дјеце.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 Моја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бака храни </a:t>
            </a:r>
            <a:r>
              <a:rPr lang="sr-Cyrl-RS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петоро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пилића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Cyrl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Четворо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учесника такмичења дијели друго мјесто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295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u="sng" dirty="0">
                <a:latin typeface="+mn-lt"/>
                <a:cs typeface="Times New Roman" panose="02020603050405020304" pitchFamily="18" charset="0"/>
              </a:rPr>
              <a:t>Шесторо</a:t>
            </a:r>
            <a:r>
              <a:rPr lang="sr-Cyrl-RS" sz="3200" dirty="0">
                <a:latin typeface="+mn-lt"/>
                <a:cs typeface="Times New Roman" panose="02020603050405020304" pitchFamily="18" charset="0"/>
              </a:rPr>
              <a:t> дјеце прави облике од папира.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49500" y="1506125"/>
            <a:ext cx="7124700" cy="4745050"/>
          </a:xfrm>
        </p:spPr>
      </p:pic>
    </p:spTree>
    <p:extLst>
      <p:ext uri="{BB962C8B-B14F-4D97-AF65-F5344CB8AC3E}">
        <p14:creationId xmlns:p14="http://schemas.microsoft.com/office/powerpoint/2010/main" xmlns="" val="34286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1374</TotalTime>
  <Words>526</Words>
  <Application>Microsoft Office PowerPoint</Application>
  <PresentationFormat>Custom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БРОЈЕВИ  обрада</vt:lpstr>
      <vt:lpstr>Slide 2</vt:lpstr>
      <vt:lpstr>Slide 3</vt:lpstr>
      <vt:lpstr>ГЛАВНИ (ОСНОВНИ) БРОЈЕВИ</vt:lpstr>
      <vt:lpstr>Slide 5</vt:lpstr>
      <vt:lpstr>РЕДНИ БРОЈЕВИ</vt:lpstr>
      <vt:lpstr>Новак Ђоковић је тренутно              Ивана Шпановић је на         први тенисер свијета.                       такмичењу у Амстердаму                                                             освојила прво мјесто.                   </vt:lpstr>
      <vt:lpstr>ЗБИРНИ БРОЈЕВИ</vt:lpstr>
      <vt:lpstr>Шесторо дјеце прави облике од папира.</vt:lpstr>
      <vt:lpstr>ВАЖНО ЈЕ ДА ЗНАШ!</vt:lpstr>
      <vt:lpstr>Задаци за самостал рад: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БРОЈЕВИ</dc:title>
  <dc:creator>Racunar</dc:creator>
  <cp:lastModifiedBy>user</cp:lastModifiedBy>
  <cp:revision>48</cp:revision>
  <dcterms:created xsi:type="dcterms:W3CDTF">2020-04-01T14:19:52Z</dcterms:created>
  <dcterms:modified xsi:type="dcterms:W3CDTF">2020-04-30T17:45:44Z</dcterms:modified>
</cp:coreProperties>
</file>