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02E2FD92-8FB9-4652-B5A6-3EED1290C00A}">
          <p14:sldIdLst>
            <p14:sldId id="256"/>
            <p14:sldId id="257"/>
            <p14:sldId id="258"/>
            <p14:sldId id="259"/>
            <p14:sldId id="260"/>
            <p14:sldId id="261"/>
            <p14:sldId id="262"/>
          </p14:sldIdLst>
        </p14:section>
        <p14:section name="Untitled Section" id="{98BB1C22-E108-456B-8303-AA95612EF270}">
          <p14:sldIdLst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4819-057B-476D-8B7A-390BD31BC4FA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AE03-2587-4C85-95D7-23A76468C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223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4819-057B-476D-8B7A-390BD31BC4FA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AE03-2587-4C85-95D7-23A76468C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7937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4819-057B-476D-8B7A-390BD31BC4FA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AE03-2587-4C85-95D7-23A76468C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8378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4819-057B-476D-8B7A-390BD31BC4FA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AE03-2587-4C85-95D7-23A76468C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15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4819-057B-476D-8B7A-390BD31BC4FA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AE03-2587-4C85-95D7-23A76468C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0477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4819-057B-476D-8B7A-390BD31BC4FA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AE03-2587-4C85-95D7-23A76468C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761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4819-057B-476D-8B7A-390BD31BC4FA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AE03-2587-4C85-95D7-23A76468C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5896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4819-057B-476D-8B7A-390BD31BC4FA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AE03-2587-4C85-95D7-23A76468C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5882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4819-057B-476D-8B7A-390BD31BC4FA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AE03-2587-4C85-95D7-23A76468C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3799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4819-057B-476D-8B7A-390BD31BC4FA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AE03-2587-4C85-95D7-23A76468C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8506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4819-057B-476D-8B7A-390BD31BC4FA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AE03-2587-4C85-95D7-23A76468C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3240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64819-057B-476D-8B7A-390BD31BC4FA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2AE03-2587-4C85-95D7-23A76468C1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198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3189" y="2821577"/>
            <a:ext cx="9144000" cy="1367654"/>
          </a:xfrm>
        </p:spPr>
        <p:txBody>
          <a:bodyPr>
            <a:normAutofit/>
          </a:bodyPr>
          <a:lstStyle/>
          <a:p>
            <a:r>
              <a:rPr lang="sr-Cyrl-RS" sz="4400" b="1" dirty="0" smtClean="0">
                <a:solidFill>
                  <a:schemeClr val="bg1"/>
                </a:solidFill>
              </a:rPr>
              <a:t>ПОНАВЉАЊЕ И УТВРЂИВАЊЕ НАСТАВН</a:t>
            </a:r>
            <a:r>
              <a:rPr lang="en-US" sz="4400" b="1" dirty="0" smtClean="0">
                <a:solidFill>
                  <a:schemeClr val="bg1"/>
                </a:solidFill>
              </a:rPr>
              <a:t>A</a:t>
            </a:r>
            <a:r>
              <a:rPr lang="sr-Cyrl-RS" sz="4400" b="1" dirty="0" smtClean="0">
                <a:solidFill>
                  <a:schemeClr val="bg1"/>
                </a:solidFill>
              </a:rPr>
              <a:t> ТЕМ</a:t>
            </a:r>
            <a:r>
              <a:rPr lang="en-US" sz="4400" b="1" dirty="0" smtClean="0">
                <a:solidFill>
                  <a:schemeClr val="bg1"/>
                </a:solidFill>
              </a:rPr>
              <a:t>A</a:t>
            </a:r>
            <a:r>
              <a:rPr lang="sr-Cyrl-RS" sz="4400" b="1" dirty="0" smtClean="0">
                <a:solidFill>
                  <a:schemeClr val="bg1"/>
                </a:solidFill>
              </a:rPr>
              <a:t> 5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626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91" y="757011"/>
            <a:ext cx="9324703" cy="563343"/>
          </a:xfrm>
        </p:spPr>
        <p:txBody>
          <a:bodyPr>
            <a:norm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</a:rPr>
              <a:t>ЈАВЉАЊА ВАСКРСЛОГ ГОСПОДА ИСУСА ХРИСТА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767" y="2049864"/>
            <a:ext cx="7427741" cy="3710857"/>
          </a:xfrm>
        </p:spPr>
        <p:txBody>
          <a:bodyPr>
            <a:normAutofit/>
          </a:bodyPr>
          <a:lstStyle/>
          <a:p>
            <a:pPr algn="just"/>
            <a:r>
              <a:rPr lang="sr-Cyrl-RS" sz="2400" dirty="0" smtClean="0">
                <a:solidFill>
                  <a:schemeClr val="bg1"/>
                </a:solidFill>
              </a:rPr>
              <a:t>У Светом писму се наводи да се </a:t>
            </a:r>
            <a:r>
              <a:rPr lang="sr-Cyrl-RS" sz="2400" dirty="0" smtClean="0">
                <a:solidFill>
                  <a:schemeClr val="bg1"/>
                </a:solidFill>
              </a:rPr>
              <a:t>В</a:t>
            </a:r>
            <a:r>
              <a:rPr lang="sr-Cyrl-RS" sz="2400" dirty="0" smtClean="0">
                <a:solidFill>
                  <a:schemeClr val="bg1"/>
                </a:solidFill>
              </a:rPr>
              <a:t>аскрсли </a:t>
            </a:r>
            <a:r>
              <a:rPr lang="sr-Cyrl-RS" sz="2400" dirty="0" smtClean="0">
                <a:solidFill>
                  <a:schemeClr val="bg1"/>
                </a:solidFill>
              </a:rPr>
              <a:t>Христос 11 пута јавио изабраним ученицима.</a:t>
            </a:r>
          </a:p>
          <a:p>
            <a:pPr algn="just"/>
            <a:r>
              <a:rPr lang="sr-Cyrl-RS" sz="2400" dirty="0" smtClean="0">
                <a:solidFill>
                  <a:schemeClr val="bg1"/>
                </a:solidFill>
              </a:rPr>
              <a:t>По Светом предању Господ се најприје јавио Преветој Богородици и била је удостојена да прва чује вијест о </a:t>
            </a:r>
            <a:r>
              <a:rPr lang="sr-Cyrl-RS" sz="2400" dirty="0" smtClean="0">
                <a:solidFill>
                  <a:schemeClr val="bg1"/>
                </a:solidFill>
              </a:rPr>
              <a:t>В</a:t>
            </a:r>
            <a:r>
              <a:rPr lang="sr-Cyrl-RS" sz="2400" dirty="0" smtClean="0">
                <a:solidFill>
                  <a:schemeClr val="bg1"/>
                </a:solidFill>
              </a:rPr>
              <a:t>аскрсењу</a:t>
            </a:r>
            <a:r>
              <a:rPr lang="sr-Cyrl-RS" sz="24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sr-Cyrl-RS" sz="2400" dirty="0" smtClean="0">
                <a:solidFill>
                  <a:schemeClr val="bg1"/>
                </a:solidFill>
              </a:rPr>
              <a:t>Према тексту Светог писма Христос се прво јавио Марији Магдалини.</a:t>
            </a:r>
          </a:p>
          <a:p>
            <a:pPr algn="just"/>
            <a:r>
              <a:rPr lang="sr-Cyrl-RS" sz="2400" dirty="0" smtClean="0">
                <a:solidFill>
                  <a:schemeClr val="bg1"/>
                </a:solidFill>
              </a:rPr>
              <a:t>Христово јављање Луки и Клеопи.</a:t>
            </a:r>
          </a:p>
          <a:p>
            <a:pPr algn="just"/>
            <a:r>
              <a:rPr lang="sr-Cyrl-RS" sz="2400" dirty="0" smtClean="0">
                <a:solidFill>
                  <a:schemeClr val="bg1"/>
                </a:solidFill>
              </a:rPr>
              <a:t>Невјерни Томо.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03322" y="1753437"/>
            <a:ext cx="2487565" cy="443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13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" y="803868"/>
            <a:ext cx="10515600" cy="633046"/>
          </a:xfrm>
        </p:spPr>
        <p:txBody>
          <a:bodyPr>
            <a:norm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</a:rPr>
              <a:t>ВАЗНЕСЕЊЕ ГОСПОДА ИСУСА ХРИСТА СПАСОВДАН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605" y="1731332"/>
            <a:ext cx="7976381" cy="4316772"/>
          </a:xfrm>
        </p:spPr>
        <p:txBody>
          <a:bodyPr>
            <a:normAutofit/>
          </a:bodyPr>
          <a:lstStyle/>
          <a:p>
            <a:pPr algn="just"/>
            <a:r>
              <a:rPr lang="sr-Cyrl-RS" sz="2400" b="1" dirty="0" smtClean="0">
                <a:solidFill>
                  <a:schemeClr val="bg1"/>
                </a:solidFill>
              </a:rPr>
              <a:t>Четрдесет дана након Васкрсења Исус је извео своје Апостоле и Пресвету Богородицу из града према Витанији.</a:t>
            </a:r>
          </a:p>
          <a:p>
            <a:pPr algn="just"/>
            <a:r>
              <a:rPr lang="sr-Cyrl-RS" sz="2400" b="1" dirty="0" smtClean="0">
                <a:solidFill>
                  <a:schemeClr val="bg1"/>
                </a:solidFill>
              </a:rPr>
              <a:t>На Маслинској гори се опростио са њима и заповиједио им да не иду из Јерусалима док не прима Светога Духа.</a:t>
            </a:r>
          </a:p>
          <a:p>
            <a:pPr algn="just"/>
            <a:r>
              <a:rPr lang="sr-Cyrl-RS" sz="2400" b="1" dirty="0" smtClean="0">
                <a:solidFill>
                  <a:schemeClr val="bg1"/>
                </a:solidFill>
              </a:rPr>
              <a:t>Подигавши руке, благословио их је и узнио се на небо.</a:t>
            </a:r>
          </a:p>
          <a:p>
            <a:pPr algn="just"/>
            <a:r>
              <a:rPr lang="sr-Cyrl-RS" sz="2400" b="1" dirty="0" smtClean="0">
                <a:solidFill>
                  <a:schemeClr val="bg1"/>
                </a:solidFill>
              </a:rPr>
              <a:t>Два анђела се јавише Апостолима и наговјестише Христов други долазак, али овога пута као Цара славе    и праведног </a:t>
            </a:r>
            <a:r>
              <a:rPr lang="sr-Cyrl-RS" sz="2400" b="1" dirty="0" smtClean="0">
                <a:solidFill>
                  <a:schemeClr val="bg1"/>
                </a:solidFill>
              </a:rPr>
              <a:t>С</a:t>
            </a:r>
            <a:r>
              <a:rPr lang="sr-Cyrl-RS" sz="2400" b="1" dirty="0" smtClean="0">
                <a:solidFill>
                  <a:schemeClr val="bg1"/>
                </a:solidFill>
              </a:rPr>
              <a:t>удије</a:t>
            </a:r>
            <a:r>
              <a:rPr lang="sr-Cyrl-RS" sz="2400" b="1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sr-Cyrl-RS" sz="2400" b="1" dirty="0" smtClean="0">
                <a:solidFill>
                  <a:schemeClr val="bg1"/>
                </a:solidFill>
              </a:rPr>
              <a:t>Ријеч је о Другом Христовом доласку и о васкрсењу мртвих.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14489" y="1770519"/>
            <a:ext cx="32575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991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180" y="380197"/>
            <a:ext cx="10515600" cy="1083847"/>
          </a:xfrm>
        </p:spPr>
        <p:txBody>
          <a:bodyPr>
            <a:normAutofit/>
          </a:bodyPr>
          <a:lstStyle/>
          <a:p>
            <a:pPr algn="ctr"/>
            <a:r>
              <a:rPr lang="sr-Cyrl-RS" sz="2800" b="1" dirty="0" smtClean="0">
                <a:solidFill>
                  <a:schemeClr val="bg1"/>
                </a:solidFill>
              </a:rPr>
              <a:t>ЦАРСТВО БОЖИЈЕ ДОЛАЗИ КРОЗ СТРАДАЊЕ </a:t>
            </a:r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sr-Cyrl-RS" sz="2800" b="1" dirty="0" smtClean="0">
                <a:solidFill>
                  <a:schemeClr val="bg1"/>
                </a:solidFill>
              </a:rPr>
              <a:t>И ВАСКРСЕЊЕ ХРИСТОВО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494" y="1852917"/>
            <a:ext cx="10515600" cy="4508695"/>
          </a:xfrm>
        </p:spPr>
        <p:txBody>
          <a:bodyPr>
            <a:noAutofit/>
          </a:bodyPr>
          <a:lstStyle/>
          <a:p>
            <a:r>
              <a:rPr lang="sr-Cyrl-RS" sz="2600" b="1" dirty="0" smtClean="0">
                <a:solidFill>
                  <a:schemeClr val="bg1"/>
                </a:solidFill>
              </a:rPr>
              <a:t>ВАСКРСЕЊЕ ЛАЗАРЕВО: „ЈА САМ ВАСКРСЕЊЕ И ЖИВОТ“</a:t>
            </a:r>
          </a:p>
          <a:p>
            <a:r>
              <a:rPr lang="sr-Cyrl-RS" sz="2600" b="1" dirty="0" smtClean="0">
                <a:solidFill>
                  <a:schemeClr val="bg1"/>
                </a:solidFill>
              </a:rPr>
              <a:t>ГОСПОД ИСУС ХРИСТОС УЛАЗИ У ЈЕРУСАЛИМ</a:t>
            </a:r>
          </a:p>
          <a:p>
            <a:r>
              <a:rPr lang="sr-Cyrl-RS" sz="2600" b="1" dirty="0" smtClean="0">
                <a:solidFill>
                  <a:schemeClr val="bg1"/>
                </a:solidFill>
              </a:rPr>
              <a:t>ТАЈНА ВЕЧЕРА И ДОГОВОР ЈУДИН О ИЗДАЈИ ГОСПОДА ИСУСА ХРИСТА</a:t>
            </a:r>
          </a:p>
          <a:p>
            <a:r>
              <a:rPr lang="sr-Cyrl-RS" sz="2600" b="1" dirty="0" smtClean="0">
                <a:solidFill>
                  <a:schemeClr val="bg1"/>
                </a:solidFill>
              </a:rPr>
              <a:t>МОЛИТВА ГОСПОДА ИСУСА ХРИСТА У ГЕТСИМАНСКОМ ВРТУ</a:t>
            </a:r>
          </a:p>
          <a:p>
            <a:r>
              <a:rPr lang="sr-Cyrl-RS" sz="2600" b="1" dirty="0" smtClean="0">
                <a:solidFill>
                  <a:schemeClr val="bg1"/>
                </a:solidFill>
              </a:rPr>
              <a:t>ПИЛАТ ПРЕДАЈЕ ГОСПОДА ИСУСА ХРИСТА ДА СЕ РАЗАПНЕ</a:t>
            </a:r>
          </a:p>
          <a:p>
            <a:r>
              <a:rPr lang="sr-Cyrl-RS" sz="2600" b="1" dirty="0" smtClean="0">
                <a:solidFill>
                  <a:schemeClr val="bg1"/>
                </a:solidFill>
              </a:rPr>
              <a:t>РАСПЕЋЕ И ПОГРЕБ ГОСПОДА ИСУСА ХРИСТА</a:t>
            </a:r>
          </a:p>
          <a:p>
            <a:r>
              <a:rPr lang="sr-Cyrl-RS" sz="2600" b="1" dirty="0" smtClean="0">
                <a:solidFill>
                  <a:schemeClr val="bg1"/>
                </a:solidFill>
              </a:rPr>
              <a:t>ХРИСТОС ВАСКРСЕ</a:t>
            </a:r>
          </a:p>
          <a:p>
            <a:r>
              <a:rPr lang="sr-Cyrl-RS" sz="2600" b="1" dirty="0" smtClean="0">
                <a:solidFill>
                  <a:schemeClr val="bg1"/>
                </a:solidFill>
              </a:rPr>
              <a:t>ЈАВЉАЊЕ ВАСКРСЛОГ ГОСПОДА ИСУСА ХРИСТА</a:t>
            </a:r>
          </a:p>
          <a:p>
            <a:r>
              <a:rPr lang="sr-Cyrl-RS" sz="2600" b="1" dirty="0" smtClean="0">
                <a:solidFill>
                  <a:schemeClr val="bg1"/>
                </a:solidFill>
              </a:rPr>
              <a:t>ВАЗНЕСЕЊЕ ГОСПОДА ИСУСА ХРИСТА СПАСОВДАН</a:t>
            </a:r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240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7988" y="195942"/>
            <a:ext cx="7380515" cy="966650"/>
          </a:xfrm>
        </p:spPr>
        <p:txBody>
          <a:bodyPr>
            <a:noAutofit/>
          </a:bodyPr>
          <a:lstStyle/>
          <a:p>
            <a:pPr algn="ctr"/>
            <a:r>
              <a:rPr lang="sr-Cyrl-RS" sz="2800" b="1" dirty="0" smtClean="0">
                <a:solidFill>
                  <a:schemeClr val="bg1"/>
                </a:solidFill>
              </a:rPr>
              <a:t>ВАСКРСЕЊЕ ЛАЗАРЕВО: </a:t>
            </a:r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sr-Cyrl-RS" sz="2800" b="1" dirty="0" smtClean="0">
                <a:solidFill>
                  <a:schemeClr val="bg1"/>
                </a:solidFill>
              </a:rPr>
              <a:t>„ЈА САМ ВАСКРСЕЊЕ И ЖИВОТ“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615" y="1352509"/>
            <a:ext cx="7933174" cy="5257296"/>
          </a:xfrm>
        </p:spPr>
        <p:txBody>
          <a:bodyPr>
            <a:normAutofit lnSpcReduction="10000"/>
          </a:bodyPr>
          <a:lstStyle/>
          <a:p>
            <a:pPr algn="just"/>
            <a:r>
              <a:rPr lang="sr-Cyrl-RS" sz="2200" b="1" dirty="0" smtClean="0">
                <a:solidFill>
                  <a:schemeClr val="bg1"/>
                </a:solidFill>
              </a:rPr>
              <a:t>Учење о васкрсењу мртвих представља темељ хришћанства.</a:t>
            </a:r>
          </a:p>
          <a:p>
            <a:pPr algn="just"/>
            <a:r>
              <a:rPr lang="sr-Cyrl-RS" sz="2200" b="1" dirty="0" smtClean="0">
                <a:solidFill>
                  <a:schemeClr val="bg1"/>
                </a:solidFill>
              </a:rPr>
              <a:t>Ову истину Христос је потврдио у току своје мисије.</a:t>
            </a:r>
          </a:p>
          <a:p>
            <a:pPr algn="just"/>
            <a:r>
              <a:rPr lang="sr-Cyrl-RS" sz="2200" b="1" dirty="0" smtClean="0">
                <a:solidFill>
                  <a:schemeClr val="bg1"/>
                </a:solidFill>
              </a:rPr>
              <a:t>Васкрсао је пријатеља Лазара и још једном наговијестио да ће приликом његовог Другог доласка бити свеопште васкрсење мртвих.</a:t>
            </a:r>
          </a:p>
          <a:p>
            <a:pPr algn="just"/>
            <a:r>
              <a:rPr lang="sr-Cyrl-RS" sz="2200" b="1" dirty="0" smtClean="0">
                <a:solidFill>
                  <a:schemeClr val="bg1"/>
                </a:solidFill>
              </a:rPr>
              <a:t>У мјесту Витанија живио је Христов пријатељ Лазар са сестрама Мартом и Маријом.</a:t>
            </a:r>
          </a:p>
          <a:p>
            <a:pPr algn="just"/>
            <a:r>
              <a:rPr lang="sr-Cyrl-RS" sz="2200" b="1" dirty="0" smtClean="0">
                <a:solidFill>
                  <a:schemeClr val="bg1"/>
                </a:solidFill>
              </a:rPr>
              <a:t>Лазар се разболио, пао на болесничку постељу и умро.</a:t>
            </a:r>
          </a:p>
          <a:p>
            <a:pPr algn="just"/>
            <a:r>
              <a:rPr lang="sr-Cyrl-RS" sz="2200" b="1" dirty="0" smtClean="0">
                <a:solidFill>
                  <a:schemeClr val="bg1"/>
                </a:solidFill>
              </a:rPr>
              <a:t>Христос се вратио у Витанију четири дана након Лазареве смрти.</a:t>
            </a:r>
          </a:p>
          <a:p>
            <a:pPr algn="just"/>
            <a:r>
              <a:rPr lang="sr-Cyrl-RS" sz="2200" b="1" dirty="0" smtClean="0">
                <a:solidFill>
                  <a:schemeClr val="bg1"/>
                </a:solidFill>
              </a:rPr>
              <a:t>Исус је заплакао пред Лазарвим гробом и наредио да уклоне надгробни камен, заблагодарио Оцу </a:t>
            </a:r>
            <a:r>
              <a:rPr lang="sr-Cyrl-RS" sz="2200" b="1" dirty="0" smtClean="0">
                <a:solidFill>
                  <a:schemeClr val="bg1"/>
                </a:solidFill>
              </a:rPr>
              <a:t>Небеском </a:t>
            </a:r>
            <a:r>
              <a:rPr lang="sr-Cyrl-RS" sz="2200" b="1" dirty="0" smtClean="0">
                <a:solidFill>
                  <a:schemeClr val="bg1"/>
                </a:solidFill>
              </a:rPr>
              <a:t>и узвикнуо: </a:t>
            </a:r>
            <a:endParaRPr lang="en-US" sz="2200" b="1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sr-Cyrl-RS" sz="2200" b="1" dirty="0" smtClean="0">
                <a:solidFill>
                  <a:schemeClr val="bg1"/>
                </a:solidFill>
              </a:rPr>
              <a:t>   „</a:t>
            </a:r>
            <a:r>
              <a:rPr lang="sr-Cyrl-RS" sz="2200" b="1" dirty="0" smtClean="0">
                <a:solidFill>
                  <a:schemeClr val="bg1"/>
                </a:solidFill>
              </a:rPr>
              <a:t>Лазаре, изађи </a:t>
            </a:r>
            <a:r>
              <a:rPr lang="sr-Cyrl-RS" sz="2200" b="1" dirty="0" smtClean="0">
                <a:solidFill>
                  <a:schemeClr val="bg1"/>
                </a:solidFill>
              </a:rPr>
              <a:t>напоље!“</a:t>
            </a:r>
            <a:endParaRPr lang="sr-Cyrl-RS" sz="2200" b="1" dirty="0" smtClean="0">
              <a:solidFill>
                <a:schemeClr val="bg1"/>
              </a:solidFill>
            </a:endParaRPr>
          </a:p>
          <a:p>
            <a:pPr algn="just"/>
            <a:r>
              <a:rPr lang="sr-Cyrl-RS" sz="2200" b="1" dirty="0" smtClean="0">
                <a:solidFill>
                  <a:schemeClr val="bg1"/>
                </a:solidFill>
              </a:rPr>
              <a:t>Послије васкрсења Лазар је прогнан на Кипар, гдје је као епископ кипарски служио 18 година.</a:t>
            </a:r>
            <a:endParaRPr lang="en-US" sz="22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06413" y="1550460"/>
            <a:ext cx="2969455" cy="458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314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903" y="277706"/>
            <a:ext cx="8867503" cy="394530"/>
          </a:xfrm>
        </p:spPr>
        <p:txBody>
          <a:bodyPr>
            <a:no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</a:rPr>
              <a:t>ГОСПОД ИСУС ХРИСТОС УЛАЗИ У ЈЕРУСАЛИМ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582" y="1223888"/>
            <a:ext cx="8145194" cy="5268351"/>
          </a:xfrm>
        </p:spPr>
        <p:txBody>
          <a:bodyPr>
            <a:normAutofit lnSpcReduction="10000"/>
          </a:bodyPr>
          <a:lstStyle/>
          <a:p>
            <a:pPr algn="just"/>
            <a:r>
              <a:rPr lang="sr-Cyrl-RS" sz="2200" b="1" dirty="0" smtClean="0">
                <a:solidFill>
                  <a:schemeClr val="bg1"/>
                </a:solidFill>
              </a:rPr>
              <a:t>Христов свечани улазак у Јерусалим</a:t>
            </a:r>
            <a:r>
              <a:rPr lang="en-US" sz="2200" b="1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sr-Cyrl-RS" sz="2200" b="1" dirty="0" smtClean="0">
                <a:solidFill>
                  <a:schemeClr val="bg1"/>
                </a:solidFill>
              </a:rPr>
              <a:t> Цвијети је покретни празник.</a:t>
            </a:r>
          </a:p>
          <a:p>
            <a:pPr algn="just"/>
            <a:r>
              <a:rPr lang="sr-Cyrl-RS" sz="2200" b="1" dirty="0" smtClean="0">
                <a:solidFill>
                  <a:schemeClr val="bg1"/>
                </a:solidFill>
              </a:rPr>
              <a:t>Празнује се дан након Лазаревог васкрсења, седам дана прије Васкрса.</a:t>
            </a:r>
          </a:p>
          <a:p>
            <a:pPr algn="just"/>
            <a:r>
              <a:rPr lang="sr-Cyrl-RS" sz="2200" b="1" dirty="0" smtClean="0">
                <a:solidFill>
                  <a:schemeClr val="bg1"/>
                </a:solidFill>
              </a:rPr>
              <a:t>Спаситељ је јахао на магарету, што представља оличење скрушености и скромности.</a:t>
            </a:r>
          </a:p>
          <a:p>
            <a:pPr algn="just"/>
            <a:r>
              <a:rPr lang="sr-Cyrl-RS" sz="2200" b="1" dirty="0" smtClean="0">
                <a:solidFill>
                  <a:schemeClr val="bg1"/>
                </a:solidFill>
              </a:rPr>
              <a:t>Када се приближи</a:t>
            </a:r>
            <a:r>
              <a:rPr lang="en-US" sz="2200" b="1" dirty="0" smtClean="0">
                <a:solidFill>
                  <a:schemeClr val="bg1"/>
                </a:solidFill>
              </a:rPr>
              <a:t>o</a:t>
            </a:r>
            <a:r>
              <a:rPr lang="sr-Cyrl-RS" sz="2200" b="1" dirty="0" smtClean="0">
                <a:solidFill>
                  <a:schemeClr val="bg1"/>
                </a:solidFill>
              </a:rPr>
              <a:t> Јерусалиму, Христос </a:t>
            </a:r>
            <a:r>
              <a:rPr lang="en-US" sz="2200" b="1" dirty="0" smtClean="0">
                <a:solidFill>
                  <a:schemeClr val="bg1"/>
                </a:solidFill>
              </a:rPr>
              <a:t>je </a:t>
            </a:r>
            <a:r>
              <a:rPr lang="sr-Cyrl-RS" sz="2200" b="1" dirty="0" smtClean="0">
                <a:solidFill>
                  <a:schemeClr val="bg1"/>
                </a:solidFill>
              </a:rPr>
              <a:t>заста</a:t>
            </a:r>
            <a:r>
              <a:rPr lang="en-US" sz="2200" b="1" dirty="0" smtClean="0">
                <a:solidFill>
                  <a:schemeClr val="bg1"/>
                </a:solidFill>
              </a:rPr>
              <a:t>o</a:t>
            </a:r>
            <a:r>
              <a:rPr lang="sr-Cyrl-RS" sz="2200" b="1" dirty="0" smtClean="0">
                <a:solidFill>
                  <a:schemeClr val="bg1"/>
                </a:solidFill>
              </a:rPr>
              <a:t> и заплака</a:t>
            </a:r>
            <a:r>
              <a:rPr lang="en-US" sz="2200" b="1" dirty="0" smtClean="0">
                <a:solidFill>
                  <a:schemeClr val="bg1"/>
                </a:solidFill>
              </a:rPr>
              <a:t>o</a:t>
            </a:r>
            <a:r>
              <a:rPr lang="sr-Cyrl-RS" sz="2200" b="1" dirty="0" smtClean="0">
                <a:solidFill>
                  <a:schemeClr val="bg1"/>
                </a:solidFill>
              </a:rPr>
              <a:t> над њим.</a:t>
            </a:r>
          </a:p>
          <a:p>
            <a:pPr algn="just"/>
            <a:r>
              <a:rPr lang="sr-Cyrl-RS" sz="2200" b="1" dirty="0" smtClean="0">
                <a:solidFill>
                  <a:schemeClr val="bg1"/>
                </a:solidFill>
              </a:rPr>
              <a:t>Улазећи у Јерусалим народ је пред Христа бацао палмине гранчице и простирао своје хаљине, поздрављајући га: „ Осана (спасење) Сину Давидовом! Благословен који долази у име Господње!”</a:t>
            </a:r>
          </a:p>
          <a:p>
            <a:pPr algn="just"/>
            <a:r>
              <a:rPr lang="sr-Cyrl-RS" sz="2200" b="1" dirty="0" smtClean="0">
                <a:solidFill>
                  <a:schemeClr val="bg1"/>
                </a:solidFill>
              </a:rPr>
              <a:t>Након уласка у Јерусалим Христос се упутио у храм, одакле је истјерао трговце, рекавши „Написано је: Дом мој – дом молитве нека се зове; а ви начинисте од њега пећину разбојничку.“ (Мт 21,13)</a:t>
            </a:r>
            <a:endParaRPr lang="en-US" sz="22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20965" y="1067135"/>
            <a:ext cx="2897943" cy="544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520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137" y="195944"/>
            <a:ext cx="10515600" cy="744582"/>
          </a:xfrm>
        </p:spPr>
        <p:txBody>
          <a:bodyPr>
            <a:noAutofit/>
          </a:bodyPr>
          <a:lstStyle/>
          <a:p>
            <a:pPr algn="ctr"/>
            <a:r>
              <a:rPr lang="sr-Cyrl-RS" sz="2800" b="1" dirty="0" smtClean="0">
                <a:solidFill>
                  <a:schemeClr val="bg1"/>
                </a:solidFill>
              </a:rPr>
              <a:t>ТАЈНА ВЕЧЕРА </a:t>
            </a:r>
            <a:br>
              <a:rPr lang="sr-Cyrl-RS" sz="2800" b="1" dirty="0" smtClean="0">
                <a:solidFill>
                  <a:schemeClr val="bg1"/>
                </a:solidFill>
              </a:rPr>
            </a:br>
            <a:r>
              <a:rPr lang="sr-Cyrl-RS" sz="2800" b="1" dirty="0" smtClean="0">
                <a:solidFill>
                  <a:schemeClr val="bg1"/>
                </a:solidFill>
              </a:rPr>
              <a:t>И ДОГОВОР ЈУДИН О ИЗДАЈИ ГОСПОДА ИСУСА ХРИСТА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875" y="955597"/>
            <a:ext cx="8191416" cy="5745649"/>
          </a:xfrm>
        </p:spPr>
        <p:txBody>
          <a:bodyPr>
            <a:normAutofit lnSpcReduction="10000"/>
          </a:bodyPr>
          <a:lstStyle/>
          <a:p>
            <a:pPr algn="just"/>
            <a:r>
              <a:rPr lang="sr-Cyrl-RS" sz="2200" b="1" dirty="0" smtClean="0">
                <a:solidFill>
                  <a:schemeClr val="bg1"/>
                </a:solidFill>
              </a:rPr>
              <a:t>Недјеља прија Васкрса назива се Велика или Страсна недјеља јер је означена великим Христовим страдањем.</a:t>
            </a:r>
          </a:p>
          <a:p>
            <a:pPr algn="just"/>
            <a:r>
              <a:rPr lang="sr-Cyrl-RS" sz="2200" b="1" dirty="0" smtClean="0">
                <a:solidFill>
                  <a:schemeClr val="bg1"/>
                </a:solidFill>
              </a:rPr>
              <a:t>Пред јеврејски празник Пасхе, на Велики четвртак, Христос се са ученицима вратио у Јерусалим.</a:t>
            </a:r>
          </a:p>
          <a:p>
            <a:pPr algn="just"/>
            <a:r>
              <a:rPr lang="sr-Cyrl-RS" sz="2200" b="1" dirty="0" smtClean="0">
                <a:solidFill>
                  <a:schemeClr val="bg1"/>
                </a:solidFill>
              </a:rPr>
              <a:t>На Тајној вечери Христос је уз благодарење свом Небеском Оцу узео Хљеб и рекао: „Узмите, једите; ово је тијело </a:t>
            </a:r>
            <a:r>
              <a:rPr lang="sr-Cyrl-RS" sz="2200" b="1" dirty="0" smtClean="0">
                <a:solidFill>
                  <a:schemeClr val="bg1"/>
                </a:solidFill>
              </a:rPr>
              <a:t>моје!“ </a:t>
            </a:r>
            <a:r>
              <a:rPr lang="sr-Cyrl-RS" sz="2200" b="1" dirty="0" smtClean="0">
                <a:solidFill>
                  <a:schemeClr val="bg1"/>
                </a:solidFill>
              </a:rPr>
              <a:t>(Мт 26,26), а затим је узео чашу вина и рекао: „Ово је крв моја Новога завјета која се пролијева за многе ради отпуштања </a:t>
            </a:r>
            <a:r>
              <a:rPr lang="sr-Cyrl-RS" sz="2200" b="1" dirty="0" smtClean="0">
                <a:solidFill>
                  <a:schemeClr val="bg1"/>
                </a:solidFill>
              </a:rPr>
              <a:t>гријехова!“ </a:t>
            </a:r>
            <a:r>
              <a:rPr lang="sr-Cyrl-RS" sz="2200" b="1" dirty="0" smtClean="0">
                <a:solidFill>
                  <a:schemeClr val="bg1"/>
                </a:solidFill>
              </a:rPr>
              <a:t>(Мт 26,28).</a:t>
            </a:r>
          </a:p>
          <a:p>
            <a:pPr algn="just"/>
            <a:r>
              <a:rPr lang="sr-Cyrl-RS" sz="2200" b="1" dirty="0" smtClean="0">
                <a:solidFill>
                  <a:schemeClr val="bg1"/>
                </a:solidFill>
              </a:rPr>
              <a:t>Ове ријечи представљају темељ Свете Литургије, најважнијег богослужења, на којем се свршава Света тајна причешћа (Евхаристија).</a:t>
            </a:r>
          </a:p>
          <a:p>
            <a:pPr algn="just"/>
            <a:r>
              <a:rPr lang="sr-Cyrl-RS" sz="2200" b="1" dirty="0" smtClean="0">
                <a:solidFill>
                  <a:schemeClr val="bg1"/>
                </a:solidFill>
              </a:rPr>
              <a:t>Велики четвртак је обиљежен следећим догађајима:</a:t>
            </a:r>
          </a:p>
          <a:p>
            <a:pPr marL="0" indent="0" algn="just">
              <a:buNone/>
            </a:pPr>
            <a:r>
              <a:rPr lang="sr-Cyrl-RS" sz="2200" b="1" dirty="0">
                <a:solidFill>
                  <a:schemeClr val="bg1"/>
                </a:solidFill>
              </a:rPr>
              <a:t> </a:t>
            </a:r>
            <a:r>
              <a:rPr lang="sr-Cyrl-RS" sz="2200" b="1" dirty="0" smtClean="0">
                <a:solidFill>
                  <a:schemeClr val="bg1"/>
                </a:solidFill>
              </a:rPr>
              <a:t>   - Тајна вечера Христа и Апостола,</a:t>
            </a:r>
          </a:p>
          <a:p>
            <a:pPr marL="0" indent="0" algn="just">
              <a:buNone/>
            </a:pPr>
            <a:r>
              <a:rPr lang="sr-Cyrl-RS" sz="2200" b="1" dirty="0">
                <a:solidFill>
                  <a:schemeClr val="bg1"/>
                </a:solidFill>
              </a:rPr>
              <a:t> </a:t>
            </a:r>
            <a:r>
              <a:rPr lang="sr-Cyrl-RS" sz="2200" b="1" dirty="0" smtClean="0">
                <a:solidFill>
                  <a:schemeClr val="bg1"/>
                </a:solidFill>
              </a:rPr>
              <a:t>    - Установљење Свете тајне причешћа,</a:t>
            </a:r>
          </a:p>
          <a:p>
            <a:pPr marL="0" indent="0" algn="just">
              <a:buNone/>
            </a:pPr>
            <a:r>
              <a:rPr lang="sr-Cyrl-RS" sz="2200" b="1" dirty="0">
                <a:solidFill>
                  <a:schemeClr val="bg1"/>
                </a:solidFill>
              </a:rPr>
              <a:t> </a:t>
            </a:r>
            <a:r>
              <a:rPr lang="sr-Cyrl-RS" sz="2200" b="1" dirty="0" smtClean="0">
                <a:solidFill>
                  <a:schemeClr val="bg1"/>
                </a:solidFill>
              </a:rPr>
              <a:t>    - Христос пере ноге ученицима и</a:t>
            </a:r>
          </a:p>
          <a:p>
            <a:pPr marL="0" indent="0" algn="just">
              <a:buNone/>
            </a:pPr>
            <a:r>
              <a:rPr lang="sr-Cyrl-RS" sz="2200" b="1" dirty="0">
                <a:solidFill>
                  <a:schemeClr val="bg1"/>
                </a:solidFill>
              </a:rPr>
              <a:t> </a:t>
            </a:r>
            <a:r>
              <a:rPr lang="sr-Cyrl-RS" sz="2200" b="1" dirty="0" smtClean="0">
                <a:solidFill>
                  <a:schemeClr val="bg1"/>
                </a:solidFill>
              </a:rPr>
              <a:t>    - Обећање Апостола Петра да неће издати Христа.</a:t>
            </a:r>
            <a:endParaRPr lang="en-US" sz="22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5831" y="2205538"/>
            <a:ext cx="3445873" cy="355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408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1525" y="178860"/>
            <a:ext cx="7051766" cy="826979"/>
          </a:xfrm>
        </p:spPr>
        <p:txBody>
          <a:bodyPr>
            <a:noAutofit/>
          </a:bodyPr>
          <a:lstStyle/>
          <a:p>
            <a:pPr algn="ctr"/>
            <a:r>
              <a:rPr lang="sr-Cyrl-RS" sz="2800" b="1" dirty="0" smtClean="0">
                <a:solidFill>
                  <a:schemeClr val="bg1"/>
                </a:solidFill>
              </a:rPr>
              <a:t>МОЛИТВА ГОСПОДА ИСУСА ХРИСТА </a:t>
            </a:r>
            <a:br>
              <a:rPr lang="sr-Cyrl-RS" sz="2800" b="1" dirty="0" smtClean="0">
                <a:solidFill>
                  <a:schemeClr val="bg1"/>
                </a:solidFill>
              </a:rPr>
            </a:br>
            <a:r>
              <a:rPr lang="sr-Cyrl-RS" sz="2800" b="1" dirty="0" smtClean="0">
                <a:solidFill>
                  <a:schemeClr val="bg1"/>
                </a:solidFill>
              </a:rPr>
              <a:t>У ГЕТСИМАНСКОМ ВРТУ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670" y="1121397"/>
            <a:ext cx="7950256" cy="5462284"/>
          </a:xfrm>
        </p:spPr>
        <p:txBody>
          <a:bodyPr>
            <a:normAutofit/>
          </a:bodyPr>
          <a:lstStyle/>
          <a:p>
            <a:pPr algn="just"/>
            <a:r>
              <a:rPr lang="sr-Cyrl-RS" sz="2200" b="1" dirty="0" smtClean="0">
                <a:solidFill>
                  <a:schemeClr val="bg1"/>
                </a:solidFill>
              </a:rPr>
              <a:t>Непосредно прије страдања Христос је отишао у Гетсимански врт да се помоли Оцу Небеском.</a:t>
            </a:r>
          </a:p>
          <a:p>
            <a:pPr algn="just"/>
            <a:r>
              <a:rPr lang="sr-Cyrl-RS" sz="2200" b="1" dirty="0" smtClean="0">
                <a:solidFill>
                  <a:schemeClr val="bg1"/>
                </a:solidFill>
              </a:rPr>
              <a:t>Пред погледом Богочовјека Исуса било је откривено све што треба да се догоди. </a:t>
            </a:r>
          </a:p>
          <a:p>
            <a:pPr algn="just"/>
            <a:r>
              <a:rPr lang="sr-Cyrl-RS" sz="2200" b="1" dirty="0" smtClean="0">
                <a:solidFill>
                  <a:schemeClr val="bg1"/>
                </a:solidFill>
              </a:rPr>
              <a:t>Свјестан предстојећег страдања, молио се у самртној борби </a:t>
            </a:r>
            <a:r>
              <a:rPr lang="sr-Cyrl-RS" sz="2200" b="1" dirty="0" smtClean="0">
                <a:solidFill>
                  <a:schemeClr val="bg1"/>
                </a:solidFill>
              </a:rPr>
              <a:t>„а </a:t>
            </a:r>
            <a:r>
              <a:rPr lang="sr-Cyrl-RS" sz="2200" b="1" dirty="0" smtClean="0">
                <a:solidFill>
                  <a:schemeClr val="bg1"/>
                </a:solidFill>
              </a:rPr>
              <a:t>зној његов бијаше као капље крви које капљу на земљу.“ (Лк 22,44) У тим тешким тренуцима „јави му се анђео с неба кријепећи га.“ (Лк 22,43)</a:t>
            </a:r>
          </a:p>
          <a:p>
            <a:pPr algn="just"/>
            <a:r>
              <a:rPr lang="sr-Cyrl-RS" sz="2200" b="1" dirty="0" smtClean="0">
                <a:solidFill>
                  <a:schemeClr val="bg1"/>
                </a:solidFill>
              </a:rPr>
              <a:t>„Оче мој, ако је </a:t>
            </a:r>
            <a:r>
              <a:rPr lang="sr-Cyrl-RS" sz="2200" b="1" dirty="0" smtClean="0">
                <a:solidFill>
                  <a:schemeClr val="bg1"/>
                </a:solidFill>
              </a:rPr>
              <a:t>могуће, </a:t>
            </a:r>
            <a:r>
              <a:rPr lang="sr-Cyrl-RS" sz="2200" b="1" dirty="0" smtClean="0">
                <a:solidFill>
                  <a:schemeClr val="bg1"/>
                </a:solidFill>
              </a:rPr>
              <a:t>нека ме мимоиђе чаша ова; али опет не како ја хоћу, него како ти!“ (Мт 26,39)</a:t>
            </a:r>
          </a:p>
          <a:p>
            <a:pPr algn="just"/>
            <a:r>
              <a:rPr lang="sr-Cyrl-RS" sz="2200" b="1" dirty="0" smtClean="0">
                <a:solidFill>
                  <a:schemeClr val="bg1"/>
                </a:solidFill>
              </a:rPr>
              <a:t>Јуда је пришао Христу, предводећи римске војнике и јеврејске старјешине и пољубио га у образ.</a:t>
            </a:r>
          </a:p>
          <a:p>
            <a:pPr algn="just"/>
            <a:r>
              <a:rPr lang="sr-Cyrl-RS" sz="2200" b="1" dirty="0" smtClean="0">
                <a:solidFill>
                  <a:schemeClr val="bg1"/>
                </a:solidFill>
              </a:rPr>
              <a:t>Христа су свезаног одвели најприје првосвештенику Ани, а затим првосвештенику Кајафи.</a:t>
            </a:r>
          </a:p>
          <a:p>
            <a:pPr algn="just"/>
            <a:r>
              <a:rPr lang="sr-Cyrl-RS" sz="2200" b="1" dirty="0" smtClean="0">
                <a:solidFill>
                  <a:schemeClr val="bg1"/>
                </a:solidFill>
              </a:rPr>
              <a:t>Овим догађајем наступили су тренуци Христовог страдања.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73552" y="986642"/>
            <a:ext cx="1857375" cy="2466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30826" y="3926789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584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1934"/>
            <a:ext cx="10515600" cy="492369"/>
          </a:xfrm>
        </p:spPr>
        <p:txBody>
          <a:bodyPr>
            <a:normAutofit fontScale="90000"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</a:rPr>
              <a:t>ПИЛАТ ПРЕДАЈЕ ГОСПОДА ИСУСА ХРИСТА ДА СЕ РАЗАПНЕ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098" y="1012874"/>
            <a:ext cx="7765367" cy="5669280"/>
          </a:xfrm>
        </p:spPr>
        <p:txBody>
          <a:bodyPr>
            <a:normAutofit/>
          </a:bodyPr>
          <a:lstStyle/>
          <a:p>
            <a:pPr algn="just"/>
            <a:r>
              <a:rPr lang="sr-Cyrl-RS" sz="2200" b="1" dirty="0" smtClean="0">
                <a:solidFill>
                  <a:schemeClr val="bg1"/>
                </a:solidFill>
              </a:rPr>
              <a:t>У току </a:t>
            </a:r>
            <a:r>
              <a:rPr lang="sr-Cyrl-RS" sz="2200" b="1" dirty="0" smtClean="0">
                <a:solidFill>
                  <a:schemeClr val="bg1"/>
                </a:solidFill>
              </a:rPr>
              <a:t>ноћи, </a:t>
            </a:r>
            <a:r>
              <a:rPr lang="sr-Cyrl-RS" sz="2200" b="1" dirty="0" smtClean="0">
                <a:solidFill>
                  <a:schemeClr val="bg1"/>
                </a:solidFill>
              </a:rPr>
              <a:t>са четвртка на </a:t>
            </a:r>
            <a:r>
              <a:rPr lang="sr-Cyrl-RS" sz="2200" b="1" dirty="0" smtClean="0">
                <a:solidFill>
                  <a:schemeClr val="bg1"/>
                </a:solidFill>
              </a:rPr>
              <a:t>петак, </a:t>
            </a:r>
            <a:r>
              <a:rPr lang="sr-Cyrl-RS" sz="2200" b="1" dirty="0" smtClean="0">
                <a:solidFill>
                  <a:schemeClr val="bg1"/>
                </a:solidFill>
              </a:rPr>
              <a:t>јеврејски Велики синедрион на челу са првосвештеником Кајафом осудио је Христа на смрт.</a:t>
            </a:r>
          </a:p>
          <a:p>
            <a:pPr algn="just"/>
            <a:r>
              <a:rPr lang="sr-Cyrl-RS" sz="2200" b="1" dirty="0" smtClean="0">
                <a:solidFill>
                  <a:schemeClr val="bg1"/>
                </a:solidFill>
              </a:rPr>
              <a:t>Пресуду је требао да потврди римски намјесник Понтије Пилат.</a:t>
            </a:r>
          </a:p>
          <a:p>
            <a:pPr algn="just"/>
            <a:r>
              <a:rPr lang="sr-Cyrl-RS" sz="2200" b="1" dirty="0" smtClean="0">
                <a:solidFill>
                  <a:schemeClr val="bg1"/>
                </a:solidFill>
              </a:rPr>
              <a:t>Пилат је донио пресуду рекавши: „Не налазим никакве кривице на овом човјеку.“ (Лк 23,4)</a:t>
            </a:r>
          </a:p>
          <a:p>
            <a:pPr algn="just"/>
            <a:r>
              <a:rPr lang="sr-Cyrl-RS" sz="2200" b="1" dirty="0" smtClean="0">
                <a:solidFill>
                  <a:schemeClr val="bg1"/>
                </a:solidFill>
              </a:rPr>
              <a:t> Сазнавши да је Христос Галилејац, шаље га Ироду управнику Галилеје.</a:t>
            </a:r>
          </a:p>
          <a:p>
            <a:pPr algn="just"/>
            <a:r>
              <a:rPr lang="sr-Cyrl-RS" sz="2200" b="1" dirty="0" smtClean="0">
                <a:solidFill>
                  <a:schemeClr val="bg1"/>
                </a:solidFill>
              </a:rPr>
              <a:t>Ирод је наредио да Христу обуку бијелу хаљину и да га врате Пилату.</a:t>
            </a:r>
          </a:p>
          <a:p>
            <a:pPr algn="just"/>
            <a:r>
              <a:rPr lang="sr-Cyrl-RS" sz="2200" b="1" dirty="0" smtClean="0">
                <a:solidFill>
                  <a:schemeClr val="bg1"/>
                </a:solidFill>
              </a:rPr>
              <a:t>Старјешине јеврејске су тражиле од Пилата да га разапне.</a:t>
            </a:r>
          </a:p>
          <a:p>
            <a:pPr algn="just"/>
            <a:r>
              <a:rPr lang="sr-Cyrl-RS" sz="2200" b="1" dirty="0" smtClean="0">
                <a:solidFill>
                  <a:schemeClr val="bg1"/>
                </a:solidFill>
              </a:rPr>
              <a:t>Пилат је опрао руке пред народом, говорећи: „Ја сам невин у крви овог праведника.” (Мт 27,24)</a:t>
            </a:r>
          </a:p>
          <a:p>
            <a:pPr algn="just"/>
            <a:r>
              <a:rPr lang="sr-Cyrl-RS" sz="2200" b="1" dirty="0" smtClean="0">
                <a:solidFill>
                  <a:schemeClr val="bg1"/>
                </a:solidFill>
              </a:rPr>
              <a:t>Напослетку им је предао Христа да се разапне.</a:t>
            </a:r>
          </a:p>
          <a:p>
            <a:endParaRPr lang="en-US" sz="22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8213" y="2010676"/>
            <a:ext cx="2713965" cy="339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87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532" y="742575"/>
            <a:ext cx="8593183" cy="450165"/>
          </a:xfrm>
        </p:spPr>
        <p:txBody>
          <a:bodyPr>
            <a:no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</a:rPr>
              <a:t>РАСПЕЋЕ И ПОГРЕБ ГОСПОДА ИСУСА ХРИСТА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954" y="1629843"/>
            <a:ext cx="7540283" cy="4836272"/>
          </a:xfrm>
        </p:spPr>
        <p:txBody>
          <a:bodyPr>
            <a:normAutofit/>
          </a:bodyPr>
          <a:lstStyle/>
          <a:p>
            <a:pPr algn="just"/>
            <a:r>
              <a:rPr lang="sr-Cyrl-RS" sz="2200" b="1" dirty="0" smtClean="0">
                <a:solidFill>
                  <a:schemeClr val="bg1"/>
                </a:solidFill>
              </a:rPr>
              <a:t>Велики петак је дан Христовог страдања.</a:t>
            </a:r>
          </a:p>
          <a:p>
            <a:pPr algn="just"/>
            <a:r>
              <a:rPr lang="sr-Cyrl-RS" sz="2200" b="1" dirty="0" smtClean="0">
                <a:solidFill>
                  <a:schemeClr val="bg1"/>
                </a:solidFill>
              </a:rPr>
              <a:t>У Православној Цркви се доживљава као најтужнији дан у историји рода људскога.</a:t>
            </a:r>
          </a:p>
          <a:p>
            <a:pPr algn="just"/>
            <a:r>
              <a:rPr lang="sr-Cyrl-RS" sz="2200" b="1" dirty="0" smtClean="0">
                <a:solidFill>
                  <a:schemeClr val="bg1"/>
                </a:solidFill>
              </a:rPr>
              <a:t>Велики петак је обиљежен сљедећим догађајима: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2200" b="1" dirty="0" smtClean="0">
                <a:solidFill>
                  <a:schemeClr val="bg1"/>
                </a:solidFill>
              </a:rPr>
              <a:t> Апостол Петар се одриче Христа, а затим се каје кроз горки плач;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2200" b="1" dirty="0">
                <a:solidFill>
                  <a:schemeClr val="bg1"/>
                </a:solidFill>
              </a:rPr>
              <a:t> </a:t>
            </a:r>
            <a:r>
              <a:rPr lang="sr-Cyrl-RS" sz="2200" b="1" dirty="0" smtClean="0">
                <a:solidFill>
                  <a:schemeClr val="bg1"/>
                </a:solidFill>
              </a:rPr>
              <a:t>Јуда се објесио када је сазнао да је Христос осуђен на смрт;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2200" b="1" dirty="0">
                <a:solidFill>
                  <a:schemeClr val="bg1"/>
                </a:solidFill>
              </a:rPr>
              <a:t> </a:t>
            </a:r>
            <a:r>
              <a:rPr lang="sr-Cyrl-RS" sz="2200" b="1" dirty="0" smtClean="0">
                <a:solidFill>
                  <a:schemeClr val="bg1"/>
                </a:solidFill>
              </a:rPr>
              <a:t>Бичевање Исуса, крсни пут до Голготе и распеће;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2200" b="1" dirty="0">
                <a:solidFill>
                  <a:schemeClr val="bg1"/>
                </a:solidFill>
              </a:rPr>
              <a:t> </a:t>
            </a:r>
            <a:r>
              <a:rPr lang="sr-Cyrl-RS" sz="2200" b="1" dirty="0" smtClean="0">
                <a:solidFill>
                  <a:schemeClr val="bg1"/>
                </a:solidFill>
              </a:rPr>
              <a:t>Покајање разбојника са Христове десне стране;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2200" b="1" dirty="0">
                <a:solidFill>
                  <a:schemeClr val="bg1"/>
                </a:solidFill>
              </a:rPr>
              <a:t> </a:t>
            </a:r>
            <a:r>
              <a:rPr lang="sr-Cyrl-RS" sz="2200" b="1" dirty="0" smtClean="0">
                <a:solidFill>
                  <a:schemeClr val="bg1"/>
                </a:solidFill>
              </a:rPr>
              <a:t>Пробадањем копљем Христових ребара и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2200" b="1" dirty="0" smtClean="0">
                <a:solidFill>
                  <a:schemeClr val="bg1"/>
                </a:solidFill>
              </a:rPr>
              <a:t> Помазивање и полагање тијела Христовог у гроб.</a:t>
            </a:r>
          </a:p>
          <a:p>
            <a:pPr>
              <a:buFont typeface="Wingdings" panose="05000000000000000000" pitchFamily="2" charset="2"/>
              <a:buChar char="Ø"/>
            </a:pPr>
            <a:endParaRPr lang="sr-Cyrl-RS" sz="2200" b="1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94799" y="1859949"/>
            <a:ext cx="2518117" cy="444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233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5903" y="367769"/>
            <a:ext cx="3772989" cy="717453"/>
          </a:xfrm>
        </p:spPr>
        <p:txBody>
          <a:bodyPr>
            <a:no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</a:rPr>
              <a:t>ХРИСТОС ВАСКРСЕ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790" y="1581611"/>
            <a:ext cx="7624689" cy="4584058"/>
          </a:xfrm>
        </p:spPr>
        <p:txBody>
          <a:bodyPr>
            <a:normAutofit/>
          </a:bodyPr>
          <a:lstStyle/>
          <a:p>
            <a:pPr algn="just"/>
            <a:r>
              <a:rPr lang="sr-Cyrl-RS" sz="2400" b="1" dirty="0" smtClean="0">
                <a:solidFill>
                  <a:schemeClr val="bg1"/>
                </a:solidFill>
              </a:rPr>
              <a:t>Васкрсење Христово је јединствен догађај у историји човјечанства.</a:t>
            </a:r>
          </a:p>
          <a:p>
            <a:pPr algn="just"/>
            <a:r>
              <a:rPr lang="sr-Cyrl-RS" sz="2400" b="1" dirty="0" smtClean="0">
                <a:solidFill>
                  <a:schemeClr val="bg1"/>
                </a:solidFill>
              </a:rPr>
              <a:t>Господ Исус Христос је васкрсао у недјељу и својим </a:t>
            </a:r>
            <a:r>
              <a:rPr lang="sr-Cyrl-RS" sz="2400" b="1" dirty="0" smtClean="0">
                <a:solidFill>
                  <a:schemeClr val="bg1"/>
                </a:solidFill>
              </a:rPr>
              <a:t>В</a:t>
            </a:r>
            <a:r>
              <a:rPr lang="sr-Cyrl-RS" sz="2400" b="1" dirty="0" smtClean="0">
                <a:solidFill>
                  <a:schemeClr val="bg1"/>
                </a:solidFill>
              </a:rPr>
              <a:t>аскрсењем </a:t>
            </a:r>
            <a:r>
              <a:rPr lang="sr-Cyrl-RS" sz="2400" b="1" dirty="0" smtClean="0">
                <a:solidFill>
                  <a:schemeClr val="bg1"/>
                </a:solidFill>
              </a:rPr>
              <a:t>побиједио смрт, гријех и ђавола.</a:t>
            </a:r>
          </a:p>
          <a:p>
            <a:pPr algn="just"/>
            <a:r>
              <a:rPr lang="sr-Cyrl-RS" sz="2400" b="1" dirty="0" smtClean="0">
                <a:solidFill>
                  <a:schemeClr val="bg1"/>
                </a:solidFill>
              </a:rPr>
              <a:t>Вјера у </a:t>
            </a:r>
            <a:r>
              <a:rPr lang="sr-Cyrl-RS" sz="2400" b="1" dirty="0" smtClean="0">
                <a:solidFill>
                  <a:schemeClr val="bg1"/>
                </a:solidFill>
              </a:rPr>
              <a:t>В</a:t>
            </a:r>
            <a:r>
              <a:rPr lang="sr-Cyrl-RS" sz="2400" b="1" dirty="0" smtClean="0">
                <a:solidFill>
                  <a:schemeClr val="bg1"/>
                </a:solidFill>
              </a:rPr>
              <a:t>аскрслог </a:t>
            </a:r>
            <a:r>
              <a:rPr lang="sr-Cyrl-RS" sz="2400" b="1" dirty="0" smtClean="0">
                <a:solidFill>
                  <a:schemeClr val="bg1"/>
                </a:solidFill>
              </a:rPr>
              <a:t>Христа представља нови животни пут.</a:t>
            </a:r>
          </a:p>
          <a:p>
            <a:pPr algn="just"/>
            <a:r>
              <a:rPr lang="sr-Cyrl-RS" sz="2400" b="1" dirty="0" smtClean="0">
                <a:solidFill>
                  <a:schemeClr val="bg1"/>
                </a:solidFill>
              </a:rPr>
              <a:t>Васкрсењем Христос је потврдио своју божанску мисију; потврдио је свој натприродни долазак </a:t>
            </a:r>
            <a:r>
              <a:rPr lang="sr-Cyrl-RS" sz="2400" b="1" dirty="0" smtClean="0">
                <a:solidFill>
                  <a:schemeClr val="bg1"/>
                </a:solidFill>
              </a:rPr>
              <a:t>у свијет</a:t>
            </a:r>
            <a:r>
              <a:rPr lang="sr-Cyrl-RS" sz="2400" b="1" dirty="0" smtClean="0">
                <a:solidFill>
                  <a:schemeClr val="bg1"/>
                </a:solidFill>
              </a:rPr>
              <a:t>; посвједочио је сва јеванђелска чуда која је чинио.</a:t>
            </a:r>
          </a:p>
          <a:p>
            <a:pPr algn="just"/>
            <a:r>
              <a:rPr lang="sr-Cyrl-RS" sz="2400" b="1" dirty="0" smtClean="0">
                <a:solidFill>
                  <a:schemeClr val="bg1"/>
                </a:solidFill>
              </a:rPr>
              <a:t>Хришћанство је сусрет човјека са Богом.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98337" y="1702191"/>
            <a:ext cx="2377440" cy="406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666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1060</Words>
  <Application>Microsoft Office PowerPoint</Application>
  <PresentationFormat>Custom</PresentationFormat>
  <Paragraphs>84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ПОНАВЉАЊЕ И УТВРЂИВАЊЕ НАСТАВНA ТЕМA 5</vt:lpstr>
      <vt:lpstr>ЦАРСТВО БОЖИЈЕ ДОЛАЗИ КРОЗ СТРАДАЊЕ  И ВАСКРСЕЊЕ ХРИСТОВО</vt:lpstr>
      <vt:lpstr>ВАСКРСЕЊЕ ЛАЗАРЕВО:  „ЈА САМ ВАСКРСЕЊЕ И ЖИВОТ“</vt:lpstr>
      <vt:lpstr>ГОСПОД ИСУС ХРИСТОС УЛАЗИ У ЈЕРУСАЛИМ</vt:lpstr>
      <vt:lpstr>ТАЈНА ВЕЧЕРА  И ДОГОВОР ЈУДИН О ИЗДАЈИ ГОСПОДА ИСУСА ХРИСТА</vt:lpstr>
      <vt:lpstr>МОЛИТВА ГОСПОДА ИСУСА ХРИСТА  У ГЕТСИМАНСКОМ ВРТУ</vt:lpstr>
      <vt:lpstr>ПИЛАТ ПРЕДАЈЕ ГОСПОДА ИСУСА ХРИСТА ДА СЕ РАЗАПНЕ</vt:lpstr>
      <vt:lpstr>РАСПЕЋЕ И ПОГРЕБ ГОСПОДА ИСУСА ХРИСТА</vt:lpstr>
      <vt:lpstr>ХРИСТОС ВАСКРСЕ</vt:lpstr>
      <vt:lpstr>ЈАВЉАЊА ВАСКРСЛОГ ГОСПОДА ИСУСА ХРИСТА</vt:lpstr>
      <vt:lpstr>ВАЗНЕСЕЊЕ ГОСПОДА ИСУСА ХРИСТА СПАСОВДАН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ПОНАВЉАЊЕ И УТВРЂИВАЊЕ НАСТАВНЕ ТЕМЕ 5</dc:title>
  <dc:creator>Korisnik</dc:creator>
  <cp:lastModifiedBy>Slavoljub Lukic</cp:lastModifiedBy>
  <cp:revision>27</cp:revision>
  <dcterms:created xsi:type="dcterms:W3CDTF">2020-05-23T18:28:19Z</dcterms:created>
  <dcterms:modified xsi:type="dcterms:W3CDTF">2020-05-29T09:11:58Z</dcterms:modified>
</cp:coreProperties>
</file>