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0" r:id="rId6"/>
    <p:sldId id="265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0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D963F-CF44-41E6-8CD2-EC275976FC9C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5A95-D54D-450F-894B-C144802009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8516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D963F-CF44-41E6-8CD2-EC275976FC9C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5A95-D54D-450F-894B-C144802009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3113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D963F-CF44-41E6-8CD2-EC275976FC9C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5A95-D54D-450F-894B-C144802009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1326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D963F-CF44-41E6-8CD2-EC275976FC9C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5A95-D54D-450F-894B-C144802009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8230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D963F-CF44-41E6-8CD2-EC275976FC9C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5A95-D54D-450F-894B-C144802009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709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D963F-CF44-41E6-8CD2-EC275976FC9C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5A95-D54D-450F-894B-C144802009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2966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D963F-CF44-41E6-8CD2-EC275976FC9C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5A95-D54D-450F-894B-C144802009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467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D963F-CF44-41E6-8CD2-EC275976FC9C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5A95-D54D-450F-894B-C144802009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4947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D963F-CF44-41E6-8CD2-EC275976FC9C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5A95-D54D-450F-894B-C144802009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3385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D963F-CF44-41E6-8CD2-EC275976FC9C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5A95-D54D-450F-894B-C144802009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4327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D963F-CF44-41E6-8CD2-EC275976FC9C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5A95-D54D-450F-894B-C144802009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534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D963F-CF44-41E6-8CD2-EC275976FC9C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C5A95-D54D-450F-894B-C144802009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754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sz="8800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Вектори</a:t>
            </a:r>
            <a:endParaRPr lang="en-US" sz="8800" i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Обрада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07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9968" y="230490"/>
            <a:ext cx="10421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Вектор је дуж, али не било каква, него усмјерена!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11091" y="875236"/>
            <a:ext cx="4759185" cy="256401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779968" y="3290789"/>
                <a:ext cx="10808293" cy="38933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sr-Latn-BA" sz="2400" dirty="0" smtClean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 </a:t>
                </a:r>
                <a:r>
                  <a:rPr lang="sr-Cyrl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Дуж</a:t>
                </a:r>
                <a:r>
                  <a:rPr lang="sr-Latn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sr-Latn-BA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𝐴𝐵</m:t>
                    </m:r>
                  </m:oMath>
                </a14:m>
                <a:r>
                  <a:rPr lang="sr-Cyrl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она није вектор</a:t>
                </a:r>
                <a:r>
                  <a:rPr lang="sr-Latn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sr-Latn-BA" sz="2400" b="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ts val="600"/>
                  </a:spcBef>
                </a:pPr>
                <a:r>
                  <a:rPr lang="sr-Latn-BA" sz="2400" dirty="0">
                    <a:solidFill>
                      <a:schemeClr val="accent5">
                        <a:lumMod val="75000"/>
                      </a:schemeClr>
                    </a:solidFill>
                    <a:cs typeface="Times New Roman" panose="02020603050405020304" pitchFamily="18" charset="0"/>
                  </a:rPr>
                  <a:t>*</a:t>
                </a:r>
                <a:r>
                  <a:rPr lang="sr-Latn-BA" sz="2400" dirty="0" smtClean="0">
                    <a:solidFill>
                      <a:schemeClr val="accent5">
                        <a:lumMod val="75000"/>
                      </a:schemeClr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sr-Latn-BA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𝐶𝐷</m:t>
                    </m:r>
                  </m:oMath>
                </a14:m>
                <a:r>
                  <a:rPr lang="sr-Latn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јесте вектор, јер се тачно зна која је тачка почетна</a:t>
                </a:r>
                <a:r>
                  <a:rPr lang="sr-Latn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sr-Cyrl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 која завршна.</a:t>
                </a:r>
                <a:endParaRPr lang="sr-Latn-BA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ts val="600"/>
                  </a:spcBef>
                </a:pPr>
                <a:r>
                  <a:rPr lang="sr-Cyrl-BA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BA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Како их разликујемо?</a:t>
                </a:r>
                <a:endParaRPr lang="sr-Latn-BA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sr-Cyrl-BA" sz="2400" dirty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sz="2400" dirty="0" smtClean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BA" sz="2400" dirty="0" smtClean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Завршна тачка код себе има стрелицу која </a:t>
                </a:r>
                <a:r>
                  <a:rPr lang="sr-Cyrl-BA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је усмјерена </a:t>
                </a:r>
                <a:r>
                  <a:rPr lang="sr-Cyrl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тачно према тој тачки.</a:t>
                </a:r>
                <a:endParaRPr lang="sr-Latn-BA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sr-Cyrl-BA" sz="2400" dirty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sz="2400" dirty="0" smtClean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BA" sz="2400" dirty="0" smtClean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Дакле, дуж </a:t>
                </a:r>
                <a14:m>
                  <m:oMath xmlns:m="http://schemas.openxmlformats.org/officeDocument/2006/math">
                    <m:r>
                      <a:rPr lang="sr-Latn-BA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𝐶𝐷</m:t>
                    </m:r>
                  </m:oMath>
                </a14:m>
                <a:r>
                  <a:rPr lang="sr-Latn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је усмјерена и назива се </a:t>
                </a:r>
                <a:r>
                  <a:rPr lang="sr-Cyrl-BA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вектор!</a:t>
                </a:r>
                <a:endParaRPr lang="sr-Latn-BA" sz="24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sr-Cyrl-BA" sz="2400" dirty="0" smtClean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</a:t>
                </a:r>
                <a:r>
                  <a:rPr lang="sr-Cyrl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Да ли је трећа дуж на слици вектор </a:t>
                </a:r>
                <a14:m>
                  <m:oMath xmlns:m="http://schemas.openxmlformats.org/officeDocument/2006/math">
                    <m:r>
                      <a:rPr lang="sr-Latn-BA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𝐸𝐹</m:t>
                    </m:r>
                  </m:oMath>
                </a14:m>
                <a:r>
                  <a:rPr lang="sr-Cyrl-BA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sr-Cyrl-BA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Није! То је вектор </a:t>
                </a:r>
                <a14:m>
                  <m:oMath xmlns:m="http://schemas.openxmlformats.org/officeDocument/2006/math">
                    <m:r>
                      <a:rPr lang="sr-Latn-BA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𝐹𝐸</m:t>
                    </m:r>
                  </m:oMath>
                </a14:m>
                <a:r>
                  <a:rPr lang="sr-Cyrl-BA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јер је почетна тачка </a:t>
                </a:r>
                <a:r>
                  <a:rPr lang="sr-Latn-BA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F, </a:t>
                </a:r>
                <a:r>
                  <a:rPr lang="sr-Cyrl-BA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завршна </a:t>
                </a:r>
                <a:r>
                  <a:rPr lang="sr-Latn-BA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</a:t>
                </a:r>
                <a:endParaRPr lang="sr-Cyrl-BA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sr-Cyrl-BA" sz="2400" dirty="0" smtClean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968" y="3290789"/>
                <a:ext cx="10808293" cy="3893374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l="-902" t="-12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51638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79912" y="315350"/>
            <a:ext cx="10998556" cy="954107"/>
          </a:xfrm>
          <a:prstGeom prst="rect">
            <a:avLst/>
          </a:prstGeom>
          <a:solidFill>
            <a:srgbClr val="FFFFCC"/>
          </a:solidFill>
          <a:ln w="190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Cyrl-BA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sr-Cyrl-B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смјерена дуж 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sr-Cyrl-B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вектор 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је дуж чија је једна крајња тачка истакнута као почетна, а друга као завршна.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0353" y="2266000"/>
            <a:ext cx="3082527" cy="163254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9912" y="5479247"/>
            <a:ext cx="108581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i="1" u="sng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Важно: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Приликом обиљежавања вектора увијек изнад слова које се користи за обиљежавање тог вектора мора стајати стрелица. </a:t>
            </a:r>
            <a:endParaRPr lang="en-US" sz="2400" b="1" i="1" u="sng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9692" y="4350909"/>
            <a:ext cx="10998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Вектор је одређен </a:t>
            </a:r>
            <a:r>
              <a:rPr lang="sr-Cyrl-B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интензитетом, правцем и смјером.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4276604" y="2292869"/>
                <a:ext cx="7301864" cy="13007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Cyrl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Векторе можемо означавати и са малим латиничним словима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sr-Cyrl-BA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, </m:t>
                    </m:r>
                    <m:acc>
                      <m:accPr>
                        <m:chr m:val="⃗"/>
                        <m:ctrlPr>
                          <a:rPr lang="sr-Latn-BA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, </m:t>
                    </m:r>
                    <m:acc>
                      <m:accPr>
                        <m:chr m:val="⃗"/>
                        <m:ctrlPr>
                          <a:rPr lang="sr-Latn-BA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sr-Latn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sr-Latn-BA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𝑨𝑩</m:t>
                          </m:r>
                        </m:e>
                      </m:acc>
                      <m:r>
                        <a:rPr lang="sr-Latn-BA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sr-Latn-BA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sr-Latn-BA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6604" y="2292869"/>
                <a:ext cx="7301864" cy="1300741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l="-1337" t="-3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Box 11"/>
              <p:cNvSpPr txBox="1"/>
              <p:nvPr/>
            </p:nvSpPr>
            <p:spPr>
              <a:xfrm rot="20443046">
                <a:off x="1650591" y="2430346"/>
                <a:ext cx="53838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sr-Latn-BA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443046">
                <a:off x="1650591" y="2430346"/>
                <a:ext cx="538385" cy="523220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579912" y="1517899"/>
                <a:ext cx="10998556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Вектор којем је почетна тачка </a:t>
                </a:r>
                <a14:m>
                  <m:oMath xmlns:m="http://schemas.openxmlformats.org/officeDocument/2006/math">
                    <m:r>
                      <a:rPr lang="sr-Latn-BA" sz="2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sr-Latn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 завршна тачка </a:t>
                </a:r>
                <a14:m>
                  <m:oMath xmlns:m="http://schemas.openxmlformats.org/officeDocument/2006/math">
                    <m:r>
                      <a:rPr lang="sr-Latn-BA" sz="2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означавамо са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sr-Cyrl-BA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r-Latn-BA" sz="2400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sr-Latn-BA" sz="24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912" y="1517899"/>
                <a:ext cx="10998556" cy="508857"/>
              </a:xfrm>
              <a:prstGeom prst="rect">
                <a:avLst/>
              </a:prstGeom>
              <a:blipFill rotWithShape="0">
                <a:blip r:embed="rId5" cstate="print"/>
                <a:stretch>
                  <a:fillRect l="-831" b="-277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26602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274" y="-112616"/>
            <a:ext cx="10515600" cy="882561"/>
          </a:xfrm>
        </p:spPr>
        <p:txBody>
          <a:bodyPr>
            <a:normAutofit/>
          </a:bodyPr>
          <a:lstStyle/>
          <a:p>
            <a:pPr algn="ctr"/>
            <a:r>
              <a:rPr lang="sr-Cyrl-BA" sz="3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 вектора</a:t>
            </a:r>
            <a:endParaRPr lang="en-US" sz="36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15895" y="3862617"/>
                <a:ext cx="11776105" cy="1187436"/>
              </a:xfrm>
            </p:spPr>
            <p:txBody>
              <a:bodyPr>
                <a:normAutofit/>
              </a:bodyPr>
              <a:lstStyle/>
              <a:p>
                <a:pPr marL="0" indent="0">
                  <a:buClr>
                    <a:schemeClr val="accent5">
                      <a:lumMod val="75000"/>
                    </a:schemeClr>
                  </a:buClr>
                  <a:buNone/>
                </a:pPr>
                <a:r>
                  <a:rPr lang="sr-Cyrl-BA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 </a:t>
                </a:r>
                <a:r>
                  <a:rPr lang="sr-Cyrl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 </a:t>
                </a:r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векторе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sr-Cyrl-BA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sr-Latn-BA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sr-Latn-BA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sr-Cyrl-BA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и </m:t>
                    </m:r>
                    <m:acc>
                      <m:accPr>
                        <m:chr m:val="⃗"/>
                        <m:ctrlPr>
                          <a:rPr lang="sr-Cyrl-BA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sr-Latn-BA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sr-Latn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који припадају истом правцу или паралелним правцима </a:t>
                </a:r>
                <a:r>
                  <a:rPr lang="sr-Cyrl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кажемо </a:t>
                </a:r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да су </a:t>
                </a:r>
                <a:r>
                  <a:rPr lang="sr-Cyrl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				</a:t>
                </a:r>
                <a:r>
                  <a:rPr lang="sr-Cyrl-BA" sz="2400" b="1" dirty="0" err="1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колинеарни</a:t>
                </a:r>
                <a:r>
                  <a:rPr lang="sr-Cyrl-BA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5895" y="3862617"/>
                <a:ext cx="11776105" cy="1187436"/>
              </a:xfrm>
              <a:blipFill rotWithShape="0">
                <a:blip r:embed="rId2" cstate="print"/>
                <a:stretch>
                  <a:fillRect l="-776" t="-30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46119" y="2709711"/>
            <a:ext cx="7649910" cy="118786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7973223" y="3071957"/>
            <a:ext cx="1709161" cy="2685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337845" y="3029597"/>
            <a:ext cx="1256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правац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5477" y="5043678"/>
            <a:ext cx="5819686" cy="176476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34917" y="5115863"/>
            <a:ext cx="3064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sr-Cyrl-BA" b="1" i="1" dirty="0" smtClean="0">
              <a:solidFill>
                <a:srgbClr val="FF0000"/>
              </a:solidFill>
            </a:endParaRPr>
          </a:p>
          <a:p>
            <a:r>
              <a:rPr lang="sr-Latn-BA" b="1" i="1" dirty="0" smtClean="0">
                <a:solidFill>
                  <a:srgbClr val="FF0000"/>
                </a:solidFill>
              </a:rPr>
              <a:t>a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34917" y="5991204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b="1" i="1" dirty="0">
                <a:solidFill>
                  <a:srgbClr val="FF0000"/>
                </a:solidFill>
              </a:rPr>
              <a:t>b</a:t>
            </a:r>
            <a:endParaRPr lang="en-US" b="1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Rectangle 10"/>
              <p:cNvSpPr/>
              <p:nvPr/>
            </p:nvSpPr>
            <p:spPr>
              <a:xfrm>
                <a:off x="3539154" y="6487034"/>
                <a:ext cx="7553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sr-Latn-BA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∥</m:t>
                      </m:r>
                      <m:r>
                        <a:rPr lang="sr-Latn-BA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9154" y="6487034"/>
                <a:ext cx="755335" cy="369332"/>
              </a:xfrm>
              <a:prstGeom prst="rect">
                <a:avLst/>
              </a:prstGeom>
              <a:blipFill rotWithShape="0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637310">
            <a:off x="6268901" y="5230894"/>
            <a:ext cx="5751624" cy="123651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TextBox 12"/>
              <p:cNvSpPr txBox="1"/>
              <p:nvPr/>
            </p:nvSpPr>
            <p:spPr>
              <a:xfrm>
                <a:off x="478565" y="926771"/>
                <a:ext cx="10850309" cy="538481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buClr>
                    <a:schemeClr val="accent5">
                      <a:lumMod val="75000"/>
                    </a:schemeClr>
                  </a:buClr>
                </a:pPr>
                <a:r>
                  <a:rPr lang="sr-Cyrl-BA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Интензитет</a:t>
                </a:r>
                <a:r>
                  <a:rPr lang="sr-Latn-BA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sr-Cyrl-BA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sr-Latn-BA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sr-Cyrl-BA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једнак је дужини дужи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sr-Cyrl-BA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sr-Latn-BA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d>
                  </m:oMath>
                </a14:m>
                <a:r>
                  <a:rPr lang="sr-Latn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Пишемо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sr-Cyrl-BA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sr-Cyrl-BA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sr-Latn-BA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𝐴𝐵</m:t>
                            </m:r>
                          </m:e>
                        </m:acc>
                      </m:e>
                    </m:d>
                    <m:r>
                      <a:rPr lang="sr-Cyrl-BA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sr-Cyrl-BA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sr-Latn-BA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d>
                  </m:oMath>
                </a14:m>
                <a:r>
                  <a:rPr lang="sr-Latn-B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sr-Cyrl-BA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565" y="926771"/>
                <a:ext cx="10850309" cy="538481"/>
              </a:xfrm>
              <a:prstGeom prst="rect">
                <a:avLst/>
              </a:prstGeom>
              <a:blipFill rotWithShape="0">
                <a:blip r:embed="rId7" cstate="print"/>
                <a:stretch>
                  <a:fillRect l="-842" b="-18681"/>
                </a:stretch>
              </a:blipFill>
              <a:ln w="19050"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TextBox 13"/>
              <p:cNvSpPr txBox="1"/>
              <p:nvPr/>
            </p:nvSpPr>
            <p:spPr>
              <a:xfrm>
                <a:off x="478564" y="1922804"/>
                <a:ext cx="10850309" cy="538481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Праву на којој лежи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sr-Cyrl-BA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sr-Latn-BA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називамо </a:t>
                </a:r>
                <a:r>
                  <a:rPr lang="sr-Cyrl-BA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правцем</a:t>
                </a:r>
                <a:r>
                  <a:rPr lang="sr-Cyrl-BA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вектора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sr-Cyrl-BA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sr-Cyrl-BA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sr-Latn-BA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𝐴𝐵</m:t>
                            </m:r>
                          </m:e>
                        </m:acc>
                      </m:e>
                    </m:d>
                  </m:oMath>
                </a14:m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564" y="1922804"/>
                <a:ext cx="10850309" cy="538481"/>
              </a:xfrm>
              <a:prstGeom prst="rect">
                <a:avLst/>
              </a:prstGeom>
              <a:blipFill rotWithShape="0">
                <a:blip r:embed="rId8" cstate="print"/>
                <a:stretch>
                  <a:fillRect l="-842" b="-17391"/>
                </a:stretch>
              </a:blipFill>
              <a:ln w="19050"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71767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381" y="37408"/>
            <a:ext cx="11160809" cy="651888"/>
          </a:xfrm>
          <a:solidFill>
            <a:srgbClr val="FFFFCC"/>
          </a:solidFill>
          <a:ln w="19050">
            <a:solidFill>
              <a:schemeClr val="accent5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>
              <a:buClr>
                <a:schemeClr val="accent5">
                  <a:lumMod val="75000"/>
                </a:schemeClr>
              </a:buClr>
            </a:pPr>
            <a:r>
              <a:rPr lang="sr-Cyrl-BA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Смјер вектора </a:t>
            </a:r>
            <a:r>
              <a:rPr lang="sr-Cyrl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је одређен избором почетне тачке, 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приказујемо га стрелицом.</a:t>
            </a:r>
            <a:endParaRPr lang="en-US" sz="28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4381" y="748365"/>
            <a:ext cx="11297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 су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стрелице,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 вектора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истог правца, усмјерене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исту страну, кажемо да су вектори  </a:t>
            </a:r>
            <a:r>
              <a:rPr lang="sr-Cyrl-BA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истог </a:t>
            </a:r>
            <a:r>
              <a:rPr lang="sr-Cyrl-BA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смјера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62220" y="1518324"/>
            <a:ext cx="4661862" cy="192690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58781" y="434126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44381" y="3354162"/>
            <a:ext cx="11297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 су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стрелице,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 вектора истог правца,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усмјерене на различите стране стране, кажемо да су вектори </a:t>
            </a:r>
            <a:r>
              <a:rPr lang="sr-Cyrl-BA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супротног </a:t>
            </a:r>
            <a:r>
              <a:rPr lang="sr-Cyrl-BA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смјера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57875" y="4154147"/>
            <a:ext cx="4105661" cy="196085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09006" y="5964716"/>
            <a:ext cx="116183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истим или супротним смјеровима вектора можемо говорити само ако су ти вектори </a:t>
            </a:r>
            <a:r>
              <a:rPr lang="sr-Cyrl-BA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колинеарни</a:t>
            </a:r>
            <a:r>
              <a:rPr lang="sr-Cyrl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Cyrl-BA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425786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752" y="94549"/>
            <a:ext cx="10515600" cy="1348856"/>
          </a:xfrm>
        </p:spPr>
        <p:txBody>
          <a:bodyPr/>
          <a:lstStyle/>
          <a:p>
            <a:r>
              <a:rPr lang="sr-Cyrl-BA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Једнаки и супротни вектори</a:t>
            </a:r>
            <a:endParaRPr lang="en-US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6752" y="1443405"/>
            <a:ext cx="10747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Два су вектора једнака ако су истог интензитета, правца и смјера.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6752" y="2041884"/>
            <a:ext cx="10058400" cy="150075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6753" y="3542638"/>
            <a:ext cx="107470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Два </a:t>
            </a:r>
            <a:r>
              <a:rPr lang="sr-Cyrl-B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колинарна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вектора једнаког интензитета али супротног смјера називамо </a:t>
            </a:r>
            <a:r>
              <a:rPr lang="sr-Cyrl-BA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супротним векторима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5352" y="4496745"/>
            <a:ext cx="10058400" cy="129544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606752" y="5898259"/>
                <a:ext cx="107470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Cyrl-BA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Ако је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sr-Cyrl-BA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r-Latn-BA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sr-Latn-BA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вектор, његов супротни вектор обиљежавамо са </a:t>
                </a:r>
                <a14:m>
                  <m:oMath xmlns:m="http://schemas.openxmlformats.org/officeDocument/2006/math">
                    <m:r>
                      <a:rPr lang="sr-Latn-BA" sz="2800" b="0" i="0" smtClean="0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sr-Cyrl-BA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r-Latn-BA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sr-Cyrl-BA" dirty="0" smtClean="0"/>
                  <a:t>. </a:t>
                </a:r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752" y="5898259"/>
                <a:ext cx="10747047" cy="523220"/>
              </a:xfrm>
              <a:prstGeom prst="rect">
                <a:avLst/>
              </a:prstGeom>
              <a:blipFill rotWithShape="0">
                <a:blip r:embed="rId4" cstate="print"/>
                <a:stretch>
                  <a:fillRect t="-12941" b="-3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19484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5387" y="221138"/>
            <a:ext cx="3705685" cy="27792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77086" y="221138"/>
            <a:ext cx="4168896" cy="27792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92811" y="3646733"/>
            <a:ext cx="3734511" cy="24896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30594" y="3367043"/>
            <a:ext cx="1122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85387" y="3043877"/>
            <a:ext cx="3705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Вектори сила којима пси вуку санка имају исти правац и смјер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54169" y="3000402"/>
            <a:ext cx="4614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dirty="0" smtClean="0">
                <a:solidFill>
                  <a:schemeClr val="accent5">
                    <a:lumMod val="75000"/>
                  </a:schemeClr>
                </a:solidFill>
              </a:rPr>
              <a:t>Вектори сила којима конопац вуку два пса са слике имају исти правац, али супротан смјер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24314" y="6136407"/>
            <a:ext cx="4896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dirty="0" smtClean="0">
                <a:solidFill>
                  <a:schemeClr val="accent5">
                    <a:lumMod val="75000"/>
                  </a:schemeClr>
                </a:solidFill>
              </a:rPr>
              <a:t>Вектори сила којима рибари вуку мрежу имају паралелне правце и исти смјер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261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 flipH="1">
                <a:off x="290557" y="178999"/>
                <a:ext cx="9064098" cy="508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Cyrl-BA" sz="2400" b="1" i="1" u="sng" dirty="0" smtClean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Примјер 1:</a:t>
                </a:r>
                <a:r>
                  <a:rPr lang="sr-Cyrl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Који су вектори једнаки вектору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sr-Cyrl-BA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sr-Latn-BA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sr-Latn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90557" y="178999"/>
                <a:ext cx="9064098" cy="508857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l="-1076" b="-26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4466" y="687856"/>
            <a:ext cx="3816035" cy="34534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67658" y="687856"/>
            <a:ext cx="3717419" cy="393081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290557" y="4106104"/>
                <a:ext cx="11665009" cy="2662908"/>
              </a:xfrm>
              <a:prstGeom prst="rect">
                <a:avLst/>
              </a:prstGeom>
              <a:ln w="19050">
                <a:solidFill>
                  <a:schemeClr val="accent5">
                    <a:lumMod val="75000"/>
                  </a:schemeClr>
                </a:solidFill>
                <a:prstDash val="sys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sr-Cyrl-BA" sz="2400" b="1" i="1" dirty="0" smtClean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Задаћа:     </a:t>
                </a:r>
                <a:endParaRPr lang="sr-Latn-BA" sz="2400" b="1" i="1" dirty="0" smtClean="0">
                  <a:solidFill>
                    <a:schemeClr val="accent5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sr-Cyrl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Нацртај шестоугао као на првој слици, а затим црвеном бојом означи: </a:t>
                </a:r>
                <a:endParaRPr lang="sr-Latn-BA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Clr>
                    <a:schemeClr val="accent5">
                      <a:lumMod val="75000"/>
                    </a:schemeClr>
                  </a:buClr>
                  <a:buFont typeface="+mj-lt"/>
                  <a:buAutoNum type="arabicPeriod"/>
                </a:pPr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векторе који </a:t>
                </a:r>
                <a:r>
                  <a:rPr lang="sr-Cyrl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су</a:t>
                </a:r>
                <a:r>
                  <a:rPr lang="sr-Latn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супротни вектору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sr-Cyrl-BA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𝑆𝐷</m:t>
                        </m:r>
                      </m:e>
                    </m:acc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sr-Cyrl-BA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Clr>
                    <a:schemeClr val="accent5">
                      <a:lumMod val="75000"/>
                    </a:schemeClr>
                  </a:buClr>
                  <a:buFont typeface="+mj-lt"/>
                  <a:buAutoNum type="arabicPeriod"/>
                </a:pPr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</a:t>
                </a:r>
                <a:r>
                  <a:rPr lang="sr-Cyrl-BA" sz="24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ектор који има исти правац и смјер као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sr-Cyrl-BA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𝐹𝐴</m:t>
                        </m:r>
                      </m:e>
                    </m:acc>
                  </m:oMath>
                </a14:m>
                <a:r>
                  <a:rPr lang="sr-Latn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sr-Cyrl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али два пута већи интензитет;</a:t>
                </a:r>
              </a:p>
              <a:p>
                <a:pPr marL="342900" indent="-342900">
                  <a:buClr>
                    <a:schemeClr val="accent5">
                      <a:lumMod val="75000"/>
                    </a:schemeClr>
                  </a:buClr>
                  <a:buFont typeface="+mj-lt"/>
                  <a:buAutoNum type="arabicPeriod"/>
                </a:pPr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</a:t>
                </a:r>
                <a:r>
                  <a:rPr lang="sr-Cyrl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екторе који су </a:t>
                </a:r>
                <a:r>
                  <a:rPr lang="sr-Cyrl-BA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колинеарни</a:t>
                </a:r>
                <a:r>
                  <a:rPr lang="sr-Cyrl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са вектором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sr-Cyrl-BA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𝐹𝐵</m:t>
                        </m:r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.</m:t>
                        </m:r>
                      </m:e>
                    </m:acc>
                  </m:oMath>
                </a14:m>
                <a:endParaRPr lang="sr-Latn-BA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sr-Cyrl-BA" sz="20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	За сваки задатак нацртај нови шестоугао!</a:t>
                </a:r>
              </a:p>
              <a:p>
                <a:pPr marL="342900" indent="-342900">
                  <a:buFont typeface="+mj-lt"/>
                  <a:buAutoNum type="arabicPeriod"/>
                </a:pPr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557" y="4106104"/>
                <a:ext cx="11665009" cy="2662908"/>
              </a:xfrm>
              <a:prstGeom prst="rect">
                <a:avLst/>
              </a:prstGeom>
              <a:blipFill rotWithShape="0">
                <a:blip r:embed="rId5" cstate="print"/>
                <a:stretch>
                  <a:fillRect l="-783" t="-1595"/>
                </a:stretch>
              </a:blipFill>
              <a:ln w="19050">
                <a:solidFill>
                  <a:schemeClr val="accent5">
                    <a:lumMod val="75000"/>
                  </a:schemeClr>
                </a:solidFill>
                <a:prstDash val="sys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 flipH="1">
                <a:off x="9276800" y="1668954"/>
                <a:ext cx="2187042" cy="12475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Cyrl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То су вектори:</a:t>
                </a:r>
              </a:p>
              <a:p>
                <a:endParaRPr lang="sr-Cyrl-BA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sr-Latn-BA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𝐹𝑆</m:t>
                          </m:r>
                        </m:e>
                      </m:acc>
                      <m:r>
                        <a:rPr lang="sr-Latn-BA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acc>
                        <m:accPr>
                          <m:chr m:val="⃗"/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sr-Latn-BA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𝑆𝐶</m:t>
                          </m:r>
                        </m:e>
                      </m:acc>
                      <m:r>
                        <a:rPr lang="sr-Cyrl-BA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и </m:t>
                      </m:r>
                      <m:acc>
                        <m:accPr>
                          <m:chr m:val="⃗"/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sr-Latn-BA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𝐸𝐷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276800" y="1668954"/>
                <a:ext cx="2187042" cy="1247521"/>
              </a:xfrm>
              <a:prstGeom prst="rect">
                <a:avLst/>
              </a:prstGeom>
              <a:blipFill rotWithShape="0">
                <a:blip r:embed="rId6" cstate="print"/>
                <a:stretch>
                  <a:fillRect l="-4457" t="-39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44838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206</Words>
  <Application>Microsoft Office PowerPoint</Application>
  <PresentationFormat>Custom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Вектори</vt:lpstr>
      <vt:lpstr>Slide 2</vt:lpstr>
      <vt:lpstr>Slide 3</vt:lpstr>
      <vt:lpstr>Елементи вектора</vt:lpstr>
      <vt:lpstr>Смјер вектора је одређен избором почетне тачке, а приказујемо га стрелицом.</vt:lpstr>
      <vt:lpstr>Једнаки и супротни вектори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Вектори</dc:title>
  <dc:creator>Vladana Blagojević</dc:creator>
  <cp:lastModifiedBy>Milisav Knezevic</cp:lastModifiedBy>
  <cp:revision>46</cp:revision>
  <dcterms:created xsi:type="dcterms:W3CDTF">2020-05-22T11:57:46Z</dcterms:created>
  <dcterms:modified xsi:type="dcterms:W3CDTF">2020-05-25T06:12:16Z</dcterms:modified>
</cp:coreProperties>
</file>