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40000"/>
    <a:srgbClr val="00003C"/>
    <a:srgbClr val="000036"/>
    <a:srgbClr val="000066"/>
    <a:srgbClr val="CCFFFF"/>
    <a:srgbClr val="01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79" autoAdjust="0"/>
    <p:restoredTop sz="90929"/>
  </p:normalViewPr>
  <p:slideViewPr>
    <p:cSldViewPr snapToGrid="0">
      <p:cViewPr varScale="1">
        <p:scale>
          <a:sx n="71" d="100"/>
          <a:sy n="71" d="100"/>
        </p:scale>
        <p:origin x="10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D09B8-A8D6-4742-8DDC-D3313792E875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459586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08C75-0DEC-4839-9346-1C3E81C47599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046362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08C75-0DEC-4839-9346-1C3E81C47599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696354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08C75-0DEC-4839-9346-1C3E81C47599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36598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08C75-0DEC-4839-9346-1C3E81C47599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3894460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sr-Latn-R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08C75-0DEC-4839-9346-1C3E81C47599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3557810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sr-Latn-R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08C75-0DEC-4839-9346-1C3E81C47599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2192949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EC333-2874-44E3-AF7E-4DA569AB83C7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8956418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B4762-E6AB-4EB2-840C-1997EB3C9A3E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42780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6937A-4F7F-4327-869E-E11C738CF628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138972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6966-11F6-431D-93C1-02834349AE89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628666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82387-9786-4602-A391-1B7A4D684320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915916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6272A-294C-4171-868C-28BD8390B118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328535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sr-Latn-R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sr-Latn-R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8D32F-47D4-4DEB-9BA3-D55B8E22575D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864191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sr-Latn-R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sr-Latn-R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8218F-8A1A-4969-9BAB-FB395A1E585D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930298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sr-Latn-R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sr-Latn-R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B9C8-7340-4127-AC2C-4964E37525A0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5770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0F9B7-5D38-45FB-B35D-35D786CFDD37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37933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08C75-0DEC-4839-9346-1C3E81C47599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8829111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>
            <a:extLst>
              <a:ext uri="{FF2B5EF4-FFF2-40B4-BE49-F238E27FC236}">
                <a16:creationId xmlns="" xmlns:a16="http://schemas.microsoft.com/office/drawing/2014/main" id="{69663AFC-8E9F-4348-BE47-667FE04796D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953312"/>
          </a:xfrm>
        </p:spPr>
        <p:txBody>
          <a:bodyPr anchor="ctr"/>
          <a:lstStyle/>
          <a:p>
            <a:r>
              <a:rPr lang="sr-Cyrl-R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ИЗРАЗИ СА ПРОМЈЕНЉИВОМ</a:t>
            </a:r>
            <a:endParaRPr lang="en-US" altLang="sr-Latn-R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AE64E6D6-E13C-F64E-86D2-E15D6E7127BA}"/>
              </a:ext>
            </a:extLst>
          </p:cNvPr>
          <p:cNvSpPr txBox="1"/>
          <p:nvPr/>
        </p:nvSpPr>
        <p:spPr>
          <a:xfrm>
            <a:off x="7448146" y="5894962"/>
            <a:ext cx="3103122" cy="2970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lang="en-US" sz="1400" dirty="0">
                <a:latin typeface="Times New Roman" charset="0"/>
                <a:ea typeface="Times New Roman" charset="0"/>
                <a:cs typeface="Times New Roman" charset="0"/>
              </a:rPr>
              <a:t>МАТЕМАТИКА ЗА 4.РАЗРЕД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E91BAD5F-9660-C04B-9136-60F6EB489F41}"/>
              </a:ext>
            </a:extLst>
          </p:cNvPr>
          <p:cNvSpPr txBox="1"/>
          <p:nvPr/>
        </p:nvSpPr>
        <p:spPr>
          <a:xfrm>
            <a:off x="2613498" y="3346316"/>
            <a:ext cx="70817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Задаци, које ћемо данас </a:t>
            </a:r>
            <a:r>
              <a:rPr lang="sr-Cyrl-RS" dirty="0" err="1"/>
              <a:t>вјежбати</a:t>
            </a:r>
            <a:r>
              <a:rPr lang="sr-Cyrl-RS" dirty="0"/>
              <a:t>, налазе се у Радним листовима, на страни 72.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="" xmlns:a16="http://schemas.microsoft.com/office/drawing/2014/main" id="{FE19B7F7-9680-4D0E-9E40-C1949E15D7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24391" y="1021403"/>
            <a:ext cx="7772401" cy="3005848"/>
          </a:xfrm>
        </p:spPr>
        <p:txBody>
          <a:bodyPr/>
          <a:lstStyle/>
          <a:p>
            <a:r>
              <a:rPr lang="sr-Cyrl-RS" sz="2400" dirty="0">
                <a:latin typeface="Times New Roman" charset="0"/>
                <a:ea typeface="Times New Roman" charset="0"/>
                <a:cs typeface="Times New Roman" charset="0"/>
              </a:rPr>
              <a:t>1.</a:t>
            </a:r>
            <a:r>
              <a:rPr lang="sr-Latn-RS" sz="24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sr-Cyrl-RS" sz="2400" dirty="0">
                <a:latin typeface="Times New Roman" charset="0"/>
                <a:ea typeface="Times New Roman" charset="0"/>
                <a:cs typeface="Times New Roman" charset="0"/>
              </a:rPr>
              <a:t>(3. задатак у Радним листовима на страни </a:t>
            </a:r>
            <a:r>
              <a:rPr lang="sr-Cyrl-RS" sz="2400" dirty="0" smtClean="0">
                <a:latin typeface="Times New Roman" charset="0"/>
                <a:ea typeface="Times New Roman" charset="0"/>
                <a:cs typeface="Times New Roman" charset="0"/>
              </a:rPr>
              <a:t>72) </a:t>
            </a:r>
            <a:r>
              <a:rPr lang="sr-Cyrl-RS" sz="2400" dirty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sr-Cyrl-RS" sz="2400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sr-Cyrl-RS" sz="2400" dirty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sr-Cyrl-RS" sz="2400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sr-Cyrl-RS" sz="2400" dirty="0">
                <a:latin typeface="Times New Roman" charset="0"/>
                <a:ea typeface="Times New Roman" charset="0"/>
                <a:cs typeface="Times New Roman" charset="0"/>
              </a:rPr>
              <a:t>Међу бројевима 1, </a:t>
            </a:r>
            <a:r>
              <a:rPr lang="en-US" sz="2400" dirty="0">
                <a:latin typeface="Times New Roman" charset="0"/>
                <a:ea typeface="Times New Roman" charset="0"/>
                <a:cs typeface="Times New Roman" charset="0"/>
              </a:rPr>
              <a:t>3</a:t>
            </a:r>
            <a:r>
              <a:rPr lang="sr-Cyrl-RS" sz="2400" dirty="0">
                <a:latin typeface="Times New Roman" charset="0"/>
                <a:ea typeface="Times New Roman" charset="0"/>
                <a:cs typeface="Times New Roman" charset="0"/>
              </a:rPr>
              <a:t>, 6, 8, 12, одреди оне </a:t>
            </a:r>
            <a:r>
              <a:rPr lang="sr-Cyrl-RS" sz="2400" dirty="0" err="1">
                <a:latin typeface="Times New Roman" charset="0"/>
                <a:ea typeface="Times New Roman" charset="0"/>
                <a:cs typeface="Times New Roman" charset="0"/>
              </a:rPr>
              <a:t>вриједности</a:t>
            </a:r>
            <a:r>
              <a:rPr lang="sr-Cyrl-RS" sz="24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sr-Cyrl-RS" sz="2400" dirty="0" err="1">
                <a:latin typeface="Times New Roman" charset="0"/>
                <a:ea typeface="Times New Roman" charset="0"/>
                <a:cs typeface="Times New Roman" charset="0"/>
              </a:rPr>
              <a:t>промјенљивих</a:t>
            </a:r>
            <a:r>
              <a:rPr lang="sr-Cyrl-RS" sz="24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sr-Latn-RS" sz="2400" b="1" dirty="0">
                <a:latin typeface="Times New Roman" charset="0"/>
                <a:ea typeface="Times New Roman" charset="0"/>
                <a:cs typeface="Times New Roman" charset="0"/>
              </a:rPr>
              <a:t>c, </a:t>
            </a:r>
            <a:r>
              <a:rPr lang="sr-Latn-RS" sz="2400" b="1" dirty="0" err="1">
                <a:latin typeface="Times New Roman" charset="0"/>
                <a:ea typeface="Times New Roman" charset="0"/>
                <a:cs typeface="Times New Roman" charset="0"/>
              </a:rPr>
              <a:t>b</a:t>
            </a:r>
            <a:r>
              <a:rPr lang="sr-Latn-RS" sz="2400" b="1" dirty="0">
                <a:latin typeface="Times New Roman" charset="0"/>
                <a:ea typeface="Times New Roman" charset="0"/>
                <a:cs typeface="Times New Roman" charset="0"/>
              </a:rPr>
              <a:t>, a </a:t>
            </a:r>
            <a:r>
              <a:rPr lang="sr-Cyrl-RS" sz="2400" dirty="0">
                <a:latin typeface="Times New Roman" charset="0"/>
                <a:ea typeface="Times New Roman" charset="0"/>
                <a:cs typeface="Times New Roman" charset="0"/>
              </a:rPr>
              <a:t>за које се добијају тачне неједнакости:</a:t>
            </a:r>
            <a:br>
              <a:rPr lang="sr-Cyrl-RS" sz="2400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sr-Cyrl-RS" sz="2400" dirty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sr-Cyrl-RS" sz="2400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sr-Cyrl-RS" sz="2400" dirty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sr-Cyrl-RS" sz="2400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sr-Cyrl-RS" sz="2400" dirty="0">
                <a:latin typeface="Times New Roman" charset="0"/>
                <a:ea typeface="Times New Roman" charset="0"/>
                <a:cs typeface="Times New Roman" charset="0"/>
              </a:rPr>
              <a:t>1) </a:t>
            </a:r>
            <a:r>
              <a:rPr lang="sr-Cyrl-RS" sz="2400" dirty="0" smtClean="0">
                <a:latin typeface="Times New Roman" charset="0"/>
                <a:ea typeface="Times New Roman" charset="0"/>
                <a:cs typeface="Times New Roman" charset="0"/>
              </a:rPr>
              <a:t>240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sr-Cyrl-RS" sz="2400" dirty="0" smtClean="0">
                <a:latin typeface="Times New Roman" charset="0"/>
                <a:ea typeface="Times New Roman" charset="0"/>
                <a:cs typeface="Times New Roman" charset="0"/>
              </a:rPr>
              <a:t>: </a:t>
            </a:r>
            <a:r>
              <a:rPr lang="sr-Latn-RS" sz="2400" dirty="0">
                <a:latin typeface="Times New Roman" charset="0"/>
                <a:ea typeface="Times New Roman" charset="0"/>
                <a:cs typeface="Times New Roman" charset="0"/>
              </a:rPr>
              <a:t>c &gt; 30,             2) 24 - b &lt; 18,         3) </a:t>
            </a:r>
            <a:r>
              <a:rPr lang="sr-Latn-RS" sz="2400" dirty="0" smtClean="0">
                <a:latin typeface="Times New Roman" charset="0"/>
                <a:ea typeface="Times New Roman" charset="0"/>
                <a:cs typeface="Times New Roman" charset="0"/>
              </a:rPr>
              <a:t>12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sr-Latn-RS" sz="2400" dirty="0" smtClean="0">
                <a:latin typeface="Times New Roman" charset="0"/>
                <a:ea typeface="Times New Roman" charset="0"/>
                <a:cs typeface="Times New Roman" charset="0"/>
              </a:rPr>
              <a:t>+ </a:t>
            </a:r>
            <a:r>
              <a:rPr lang="sr-Latn-RS" sz="2400" dirty="0">
                <a:latin typeface="Times New Roman" charset="0"/>
                <a:ea typeface="Times New Roman" charset="0"/>
                <a:cs typeface="Times New Roman" charset="0"/>
              </a:rPr>
              <a:t>a &gt; 17,</a:t>
            </a:r>
            <a:br>
              <a:rPr lang="sr-Latn-RS" sz="2400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sr-Latn-RS" sz="2400" dirty="0">
                <a:latin typeface="Times New Roman" charset="0"/>
                <a:ea typeface="Times New Roman" charset="0"/>
                <a:cs typeface="Times New Roman" charset="0"/>
              </a:rPr>
              <a:t>   </a:t>
            </a:r>
            <a:br>
              <a:rPr lang="sr-Latn-RS" sz="2400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sr-Latn-RS" sz="2400" dirty="0">
                <a:latin typeface="Times New Roman" charset="0"/>
                <a:ea typeface="Times New Roman" charset="0"/>
                <a:cs typeface="Times New Roman" charset="0"/>
              </a:rPr>
              <a:t>     c </a:t>
            </a:r>
            <a:r>
              <a:rPr lang="sr-Latn-BA" sz="2400" b="1" dirty="0">
                <a:solidFill>
                  <a:schemeClr val="tx1"/>
                </a:solidFill>
              </a:rPr>
              <a:t>∈</a:t>
            </a:r>
            <a:r>
              <a:rPr lang="sr-Latn-RS" sz="2400" dirty="0" smtClean="0">
                <a:latin typeface="Times New Roman" charset="0"/>
                <a:ea typeface="Times New Roman" charset="0"/>
                <a:cs typeface="Times New Roman" charset="0"/>
              </a:rPr>
              <a:t>{      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   </a:t>
            </a:r>
            <a:r>
              <a:rPr lang="sr-Latn-RS" sz="2400" dirty="0" smtClean="0">
                <a:latin typeface="Times New Roman" charset="0"/>
                <a:ea typeface="Times New Roman" charset="0"/>
                <a:cs typeface="Times New Roman" charset="0"/>
              </a:rPr>
              <a:t>}               </a:t>
            </a:r>
            <a:r>
              <a:rPr lang="sr-Latn-RS" sz="2400" dirty="0">
                <a:latin typeface="Times New Roman" charset="0"/>
                <a:ea typeface="Times New Roman" charset="0"/>
                <a:cs typeface="Times New Roman" charset="0"/>
              </a:rPr>
              <a:t>b </a:t>
            </a:r>
            <a:r>
              <a:rPr lang="sr-Latn-BA" sz="2400" b="1" dirty="0">
                <a:solidFill>
                  <a:schemeClr val="tx1"/>
                </a:solidFill>
              </a:rPr>
              <a:t>∈</a:t>
            </a:r>
            <a:r>
              <a:rPr lang="sr-Latn-RS" sz="2400" dirty="0" smtClean="0">
                <a:latin typeface="Times New Roman" charset="0"/>
                <a:ea typeface="Times New Roman" charset="0"/>
                <a:cs typeface="Times New Roman" charset="0"/>
              </a:rPr>
              <a:t>{        </a:t>
            </a:r>
            <a:r>
              <a:rPr lang="sr-Latn-RS" sz="2400" dirty="0">
                <a:latin typeface="Times New Roman" charset="0"/>
                <a:ea typeface="Times New Roman" charset="0"/>
                <a:cs typeface="Times New Roman" charset="0"/>
              </a:rPr>
              <a:t>}                a </a:t>
            </a:r>
            <a:r>
              <a:rPr lang="sr-Latn-BA" sz="2400" b="1" dirty="0">
                <a:solidFill>
                  <a:schemeClr val="tx1"/>
                </a:solidFill>
              </a:rPr>
              <a:t>∈</a:t>
            </a:r>
            <a:r>
              <a:rPr lang="sr-Latn-RS" sz="2400" dirty="0" smtClean="0">
                <a:latin typeface="Times New Roman" charset="0"/>
                <a:ea typeface="Times New Roman" charset="0"/>
                <a:cs typeface="Times New Roman" charset="0"/>
              </a:rPr>
              <a:t>{</a:t>
            </a:r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    </a:t>
            </a:r>
            <a:r>
              <a:rPr lang="sr-Latn-RS" sz="2400" dirty="0" smtClean="0">
                <a:latin typeface="Times New Roman" charset="0"/>
                <a:ea typeface="Times New Roman" charset="0"/>
                <a:cs typeface="Times New Roman" charset="0"/>
              </a:rPr>
              <a:t>        </a:t>
            </a:r>
            <a:r>
              <a:rPr lang="sr-Latn-RS" sz="2400" dirty="0">
                <a:latin typeface="Times New Roman" charset="0"/>
                <a:ea typeface="Times New Roman" charset="0"/>
                <a:cs typeface="Times New Roman" charset="0"/>
              </a:rPr>
              <a:t>}</a:t>
            </a:r>
            <a:r>
              <a:rPr lang="sr-Cyrl-RS" sz="2400" dirty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sr-Cyrl-RS" sz="2400" dirty="0">
                <a:latin typeface="Times New Roman" charset="0"/>
                <a:ea typeface="Times New Roman" charset="0"/>
                <a:cs typeface="Times New Roman" charset="0"/>
              </a:rPr>
            </a:br>
            <a:endParaRPr lang="sr-Latn-RS" alt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E213B5C7-8B83-6442-9720-DC60F4B05503}"/>
              </a:ext>
            </a:extLst>
          </p:cNvPr>
          <p:cNvSpPr/>
          <p:nvPr/>
        </p:nvSpPr>
        <p:spPr>
          <a:xfrm>
            <a:off x="3111612" y="4351983"/>
            <a:ext cx="12183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dirty="0">
                <a:latin typeface="Times New Roman" charset="0"/>
                <a:ea typeface="Times New Roman" charset="0"/>
                <a:cs typeface="Times New Roman" charset="0"/>
              </a:rPr>
              <a:t>1, 3, 6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4C17EFA6-D6FE-F845-A901-53ACDC6590DA}"/>
              </a:ext>
            </a:extLst>
          </p:cNvPr>
          <p:cNvSpPr/>
          <p:nvPr/>
        </p:nvSpPr>
        <p:spPr>
          <a:xfrm>
            <a:off x="5755246" y="4351982"/>
            <a:ext cx="9279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dirty="0" smtClean="0">
                <a:latin typeface="Times New Roman" charset="0"/>
                <a:ea typeface="Times New Roman" charset="0"/>
                <a:cs typeface="Times New Roman" charset="0"/>
              </a:rPr>
              <a:t>8</a:t>
            </a:r>
            <a:r>
              <a:rPr lang="sr-Latn-RS" dirty="0">
                <a:latin typeface="Times New Roman" charset="0"/>
                <a:ea typeface="Times New Roman" charset="0"/>
                <a:cs typeface="Times New Roman" charset="0"/>
              </a:rPr>
              <a:t>, 12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5D080875-8DD1-B746-A3EE-9838B0F48BAE}"/>
              </a:ext>
            </a:extLst>
          </p:cNvPr>
          <p:cNvSpPr/>
          <p:nvPr/>
        </p:nvSpPr>
        <p:spPr>
          <a:xfrm>
            <a:off x="8334507" y="4351981"/>
            <a:ext cx="11187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6, </a:t>
            </a:r>
            <a:r>
              <a:rPr lang="sr-Latn-RS" dirty="0" smtClean="0">
                <a:latin typeface="Times New Roman" charset="0"/>
                <a:ea typeface="Times New Roman" charset="0"/>
                <a:cs typeface="Times New Roman" charset="0"/>
              </a:rPr>
              <a:t>8</a:t>
            </a:r>
            <a:r>
              <a:rPr lang="sr-Latn-RS" dirty="0">
                <a:latin typeface="Times New Roman" charset="0"/>
                <a:ea typeface="Times New Roman" charset="0"/>
                <a:cs typeface="Times New Roman" charset="0"/>
              </a:rPr>
              <a:t>, 12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128326A-E3B9-8B4A-9D9D-EFDB98DC71E7}"/>
              </a:ext>
            </a:extLst>
          </p:cNvPr>
          <p:cNvSpPr txBox="1"/>
          <p:nvPr/>
        </p:nvSpPr>
        <p:spPr>
          <a:xfrm>
            <a:off x="7321686" y="5797685"/>
            <a:ext cx="4023650" cy="2970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lang="en-US" sz="1400" dirty="0">
                <a:latin typeface="Times New Roman" charset="0"/>
                <a:ea typeface="Times New Roman" charset="0"/>
                <a:cs typeface="Times New Roman" charset="0"/>
              </a:rPr>
              <a:t>МАТЕМАТИКА ЗА 4.РАЗРЕД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E5A2925F-6597-3145-9114-7B5BCD0FEC84}"/>
              </a:ext>
            </a:extLst>
          </p:cNvPr>
          <p:cNvSpPr txBox="1"/>
          <p:nvPr/>
        </p:nvSpPr>
        <p:spPr>
          <a:xfrm>
            <a:off x="7350869" y="5836596"/>
            <a:ext cx="306421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charset="0"/>
                <a:ea typeface="Times New Roman" charset="0"/>
                <a:cs typeface="Times New Roman" charset="0"/>
              </a:rPr>
              <a:t>МАТЕМАТИКА ЗА 4.РАЗРЕД</a:t>
            </a:r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6824275F-346F-FC48-9F25-9D8793859FDB}"/>
              </a:ext>
            </a:extLst>
          </p:cNvPr>
          <p:cNvSpPr txBox="1"/>
          <p:nvPr/>
        </p:nvSpPr>
        <p:spPr>
          <a:xfrm>
            <a:off x="979252" y="951353"/>
            <a:ext cx="762648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sr-Cyrl-RS" dirty="0">
                <a:latin typeface="Times New Roman" charset="0"/>
                <a:ea typeface="Times New Roman" charset="0"/>
                <a:cs typeface="Times New Roman" charset="0"/>
              </a:rPr>
              <a:t>2</a:t>
            </a:r>
            <a:r>
              <a:rPr lang="sr-Cyrl-RS" dirty="0" smtClean="0">
                <a:latin typeface="Times New Roman" charset="0"/>
                <a:ea typeface="Times New Roman" charset="0"/>
                <a:cs typeface="Times New Roman" charset="0"/>
              </a:rPr>
              <a:t>.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sr-Cyrl-RS" dirty="0" smtClean="0">
                <a:latin typeface="Times New Roman" charset="0"/>
                <a:ea typeface="Times New Roman" charset="0"/>
                <a:cs typeface="Times New Roman" charset="0"/>
              </a:rPr>
              <a:t>(</a:t>
            </a:r>
            <a:r>
              <a:rPr lang="sr-Latn-RS" dirty="0" smtClean="0">
                <a:latin typeface="Times New Roman" charset="0"/>
                <a:ea typeface="Times New Roman" charset="0"/>
                <a:cs typeface="Times New Roman" charset="0"/>
              </a:rPr>
              <a:t>4.</a:t>
            </a:r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sr-Cyrl-RS" dirty="0" smtClean="0">
                <a:latin typeface="Times New Roman" charset="0"/>
                <a:ea typeface="Times New Roman" charset="0"/>
                <a:cs typeface="Times New Roman" charset="0"/>
              </a:rPr>
              <a:t>задатак </a:t>
            </a:r>
            <a:r>
              <a:rPr lang="sr-Cyrl-RS" dirty="0">
                <a:latin typeface="Times New Roman" charset="0"/>
                <a:ea typeface="Times New Roman" charset="0"/>
                <a:cs typeface="Times New Roman" charset="0"/>
              </a:rPr>
              <a:t>у </a:t>
            </a:r>
            <a:r>
              <a:rPr lang="sr-Cyrl-RS" dirty="0">
                <a:latin typeface="Times New Roman" charset="0"/>
                <a:ea typeface="Times New Roman" charset="0"/>
                <a:cs typeface="Times New Roman" charset="0"/>
              </a:rPr>
              <a:t>Р</a:t>
            </a:r>
            <a:r>
              <a:rPr lang="sr-Cyrl-RS" dirty="0" smtClean="0">
                <a:latin typeface="Times New Roman" charset="0"/>
                <a:ea typeface="Times New Roman" charset="0"/>
                <a:cs typeface="Times New Roman" charset="0"/>
              </a:rPr>
              <a:t>адн</a:t>
            </a:r>
            <a:r>
              <a:rPr lang="sr-Cyrl-RS" dirty="0" smtClean="0">
                <a:latin typeface="Times New Roman" charset="0"/>
                <a:ea typeface="Times New Roman" charset="0"/>
                <a:cs typeface="Times New Roman" charset="0"/>
              </a:rPr>
              <a:t>и</a:t>
            </a:r>
            <a:r>
              <a:rPr lang="sr-Cyrl-RS" dirty="0" smtClean="0">
                <a:latin typeface="Times New Roman" charset="0"/>
                <a:ea typeface="Times New Roman" charset="0"/>
                <a:cs typeface="Times New Roman" charset="0"/>
              </a:rPr>
              <a:t>м листовима </a:t>
            </a:r>
            <a:r>
              <a:rPr lang="sr-Cyrl-RS" dirty="0">
                <a:latin typeface="Times New Roman" charset="0"/>
                <a:ea typeface="Times New Roman" charset="0"/>
                <a:cs typeface="Times New Roman" charset="0"/>
              </a:rPr>
              <a:t>на страни </a:t>
            </a:r>
            <a:r>
              <a:rPr lang="sr-Latn-RS" dirty="0">
                <a:latin typeface="Times New Roman" charset="0"/>
                <a:ea typeface="Times New Roman" charset="0"/>
                <a:cs typeface="Times New Roman" charset="0"/>
              </a:rPr>
              <a:t>72</a:t>
            </a:r>
            <a:r>
              <a:rPr lang="sr-Cyrl-RS" dirty="0">
                <a:latin typeface="Times New Roman" charset="0"/>
                <a:ea typeface="Times New Roman" charset="0"/>
                <a:cs typeface="Times New Roman" charset="0"/>
              </a:rPr>
              <a:t>) 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buNone/>
            </a:pPr>
            <a:r>
              <a:rPr lang="sr-Cyrl-BA" dirty="0">
                <a:latin typeface="Times New Roman" charset="0"/>
                <a:ea typeface="Times New Roman" charset="0"/>
                <a:cs typeface="Times New Roman" charset="0"/>
              </a:rPr>
              <a:t>Д</a:t>
            </a:r>
            <a:r>
              <a:rPr lang="sr-Cyrl-RS" dirty="0" smtClean="0">
                <a:latin typeface="Times New Roman" charset="0"/>
                <a:ea typeface="Times New Roman" charset="0"/>
                <a:cs typeface="Times New Roman" charset="0"/>
              </a:rPr>
              <a:t>ан </a:t>
            </a:r>
            <a:r>
              <a:rPr lang="sr-Cyrl-RS" dirty="0">
                <a:latin typeface="Times New Roman" charset="0"/>
                <a:ea typeface="Times New Roman" charset="0"/>
                <a:cs typeface="Times New Roman" charset="0"/>
              </a:rPr>
              <a:t>траје </a:t>
            </a:r>
            <a:r>
              <a:rPr lang="sr-Cyrl-RS" b="1" dirty="0">
                <a:latin typeface="Times New Roman" charset="0"/>
                <a:ea typeface="Times New Roman" charset="0"/>
                <a:cs typeface="Times New Roman" charset="0"/>
              </a:rPr>
              <a:t>а </a:t>
            </a:r>
            <a:r>
              <a:rPr lang="sr-Cyrl-RS" dirty="0">
                <a:latin typeface="Times New Roman" charset="0"/>
                <a:ea typeface="Times New Roman" charset="0"/>
                <a:cs typeface="Times New Roman" charset="0"/>
              </a:rPr>
              <a:t>часова. Колико траје ноћ ? Састави израз. </a:t>
            </a:r>
            <a:r>
              <a:rPr lang="sr-Cyrl-BA" dirty="0">
                <a:latin typeface="Times New Roman" charset="0"/>
                <a:ea typeface="Times New Roman" charset="0"/>
                <a:cs typeface="Times New Roman" charset="0"/>
              </a:rPr>
              <a:t>О</a:t>
            </a:r>
            <a:r>
              <a:rPr lang="sr-Cyrl-RS" dirty="0">
                <a:latin typeface="Times New Roman" charset="0"/>
                <a:ea typeface="Times New Roman" charset="0"/>
                <a:cs typeface="Times New Roman" charset="0"/>
              </a:rPr>
              <a:t>дговори на питање у задатку ако је </a:t>
            </a:r>
            <a:r>
              <a:rPr lang="sr-Cyrl-RS" b="1" dirty="0">
                <a:latin typeface="Times New Roman" charset="0"/>
                <a:ea typeface="Times New Roman" charset="0"/>
                <a:cs typeface="Times New Roman" charset="0"/>
              </a:rPr>
              <a:t>а</a:t>
            </a:r>
            <a:r>
              <a:rPr lang="sr-Cyrl-RS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sr-Latn-BA" b="1" dirty="0"/>
              <a:t>∈ </a:t>
            </a:r>
            <a:r>
              <a:rPr lang="sr-Cyrl-RS" dirty="0" smtClean="0">
                <a:latin typeface="Times New Roman" charset="0"/>
                <a:ea typeface="Times New Roman" charset="0"/>
                <a:cs typeface="Times New Roman" charset="0"/>
              </a:rPr>
              <a:t>8</a:t>
            </a:r>
            <a:r>
              <a:rPr lang="sr-Cyrl-RS" dirty="0">
                <a:latin typeface="Times New Roman" charset="0"/>
                <a:ea typeface="Times New Roman" charset="0"/>
                <a:cs typeface="Times New Roman" charset="0"/>
              </a:rPr>
              <a:t>, 10, </a:t>
            </a:r>
            <a:r>
              <a:rPr lang="sr-Cyrl-RS" dirty="0" smtClean="0">
                <a:latin typeface="Times New Roman" charset="0"/>
                <a:ea typeface="Times New Roman" charset="0"/>
                <a:cs typeface="Times New Roman" charset="0"/>
              </a:rPr>
              <a:t>12.</a:t>
            </a:r>
            <a:endParaRPr lang="sr-Latn-RS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buNone/>
            </a:pPr>
            <a:endParaRPr lang="sr-Cyrl-RS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buNone/>
            </a:pPr>
            <a:endParaRPr lang="sr-Latn-RS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0F32C08F-6BBE-314B-88F1-054E59CDAFC8}"/>
              </a:ext>
            </a:extLst>
          </p:cNvPr>
          <p:cNvSpPr txBox="1"/>
          <p:nvPr/>
        </p:nvSpPr>
        <p:spPr>
          <a:xfrm>
            <a:off x="1114295" y="2733471"/>
            <a:ext cx="24221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>
                <a:latin typeface="Times New Roman" charset="0"/>
                <a:cs typeface="Times New Roman" charset="0"/>
              </a:rPr>
              <a:t>a </a:t>
            </a:r>
            <a:r>
              <a:rPr lang="sr-Latn-RS" dirty="0">
                <a:latin typeface="Times New Roman" charset="0"/>
                <a:cs typeface="Times New Roman" charset="0"/>
              </a:rPr>
              <a:t>= 8</a:t>
            </a:r>
          </a:p>
          <a:p>
            <a:r>
              <a:rPr lang="sr-Latn-RS" dirty="0">
                <a:latin typeface="Times New Roman" charset="0"/>
                <a:cs typeface="Times New Roman" charset="0"/>
              </a:rPr>
              <a:t>8 + x = 24</a:t>
            </a:r>
          </a:p>
          <a:p>
            <a:r>
              <a:rPr lang="sr-Latn-RS" dirty="0">
                <a:latin typeface="Times New Roman" charset="0"/>
                <a:cs typeface="Times New Roman" charset="0"/>
              </a:rPr>
              <a:t>x = </a:t>
            </a:r>
            <a:r>
              <a:rPr lang="sr-Latn-RS" dirty="0" smtClean="0">
                <a:latin typeface="Times New Roman" charset="0"/>
                <a:cs typeface="Times New Roman" charset="0"/>
              </a:rPr>
              <a:t>16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F161874E-ACB6-2B43-AF51-DE45F9704775}"/>
              </a:ext>
            </a:extLst>
          </p:cNvPr>
          <p:cNvSpPr/>
          <p:nvPr/>
        </p:nvSpPr>
        <p:spPr>
          <a:xfrm>
            <a:off x="4800650" y="2733471"/>
            <a:ext cx="321012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dirty="0">
                <a:latin typeface="Times New Roman" charset="0"/>
                <a:ea typeface="Times New Roman" charset="0"/>
                <a:cs typeface="Times New Roman" charset="0"/>
              </a:rPr>
              <a:t>а = </a:t>
            </a:r>
            <a:r>
              <a:rPr lang="sr-Latn-RS" dirty="0">
                <a:latin typeface="Times New Roman" charset="0"/>
                <a:ea typeface="Times New Roman" charset="0"/>
                <a:cs typeface="Times New Roman" charset="0"/>
              </a:rPr>
              <a:t>10</a:t>
            </a:r>
          </a:p>
          <a:p>
            <a:r>
              <a:rPr lang="sr-Latn-RS" dirty="0">
                <a:latin typeface="Times New Roman" charset="0"/>
                <a:cs typeface="Times New Roman" charset="0"/>
              </a:rPr>
              <a:t>x = 24 </a:t>
            </a:r>
            <a:r>
              <a:rPr lang="sr-Latn-RS" dirty="0" smtClean="0">
                <a:latin typeface="Times New Roman" charset="0"/>
                <a:cs typeface="Times New Roman" charset="0"/>
              </a:rPr>
              <a:t>–</a:t>
            </a:r>
            <a:r>
              <a:rPr lang="sr-Cyrl-RS" dirty="0" smtClean="0">
                <a:latin typeface="Times New Roman" charset="0"/>
                <a:cs typeface="Times New Roman" charset="0"/>
              </a:rPr>
              <a:t> </a:t>
            </a:r>
            <a:r>
              <a:rPr lang="sr-Latn-RS" dirty="0" smtClean="0">
                <a:latin typeface="Times New Roman" charset="0"/>
                <a:cs typeface="Times New Roman" charset="0"/>
              </a:rPr>
              <a:t>10 </a:t>
            </a:r>
            <a:endParaRPr lang="sr-Cyrl-RS" dirty="0" smtClean="0">
              <a:latin typeface="Times New Roman" charset="0"/>
              <a:cs typeface="Times New Roman" charset="0"/>
            </a:endParaRPr>
          </a:p>
          <a:p>
            <a:r>
              <a:rPr lang="sr-Cyrl-RS" dirty="0" smtClean="0">
                <a:latin typeface="Times New Roman" charset="0"/>
                <a:cs typeface="Times New Roman" charset="0"/>
              </a:rPr>
              <a:t>х </a:t>
            </a:r>
            <a:r>
              <a:rPr lang="sr-Latn-RS" dirty="0" smtClean="0">
                <a:latin typeface="Times New Roman" charset="0"/>
                <a:cs typeface="Times New Roman" charset="0"/>
              </a:rPr>
              <a:t>= 14</a:t>
            </a:r>
            <a:endParaRPr lang="sr-Latn-RS" dirty="0">
              <a:latin typeface="Times New Roman" charset="0"/>
              <a:cs typeface="Times New Roma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4295" y="4820381"/>
            <a:ext cx="43702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Ако је а = 8, ноћ траје 16 часова. 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F161874E-ACB6-2B43-AF51-DE45F9704775}"/>
              </a:ext>
            </a:extLst>
          </p:cNvPr>
          <p:cNvSpPr/>
          <p:nvPr/>
        </p:nvSpPr>
        <p:spPr>
          <a:xfrm>
            <a:off x="8229934" y="2736191"/>
            <a:ext cx="321012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dirty="0" smtClean="0">
                <a:latin typeface="Times New Roman" charset="0"/>
                <a:cs typeface="Times New Roman" charset="0"/>
              </a:rPr>
              <a:t>а </a:t>
            </a:r>
            <a:r>
              <a:rPr lang="sr-Cyrl-RS" dirty="0">
                <a:latin typeface="Times New Roman" charset="0"/>
                <a:cs typeface="Times New Roman" charset="0"/>
              </a:rPr>
              <a:t>= 12</a:t>
            </a:r>
            <a:endParaRPr lang="sr-Latn-RS" dirty="0">
              <a:latin typeface="Times New Roman" charset="0"/>
              <a:cs typeface="Times New Roman" charset="0"/>
            </a:endParaRPr>
          </a:p>
          <a:p>
            <a:r>
              <a:rPr lang="sr-Latn-RS" dirty="0">
                <a:latin typeface="Times New Roman" charset="0"/>
                <a:cs typeface="Times New Roman" charset="0"/>
              </a:rPr>
              <a:t>x = 24 – 12 </a:t>
            </a:r>
            <a:endParaRPr lang="sr-Cyrl-RS" dirty="0" smtClean="0">
              <a:latin typeface="Times New Roman" charset="0"/>
              <a:cs typeface="Times New Roman" charset="0"/>
            </a:endParaRPr>
          </a:p>
          <a:p>
            <a:r>
              <a:rPr lang="sr-Cyrl-RS" dirty="0">
                <a:latin typeface="Times New Roman" charset="0"/>
                <a:cs typeface="Times New Roman" charset="0"/>
              </a:rPr>
              <a:t>х</a:t>
            </a:r>
            <a:r>
              <a:rPr lang="sr-Cyrl-RS" dirty="0" smtClean="0">
                <a:latin typeface="Times New Roman" charset="0"/>
                <a:cs typeface="Times New Roman" charset="0"/>
              </a:rPr>
              <a:t> </a:t>
            </a:r>
            <a:r>
              <a:rPr lang="sr-Latn-RS" dirty="0" smtClean="0">
                <a:latin typeface="Times New Roman" charset="0"/>
                <a:cs typeface="Times New Roman" charset="0"/>
              </a:rPr>
              <a:t>= 12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84923" y="4820381"/>
            <a:ext cx="43702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Ако је а = 10, ноћ траје 14 часова.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229934" y="4813268"/>
            <a:ext cx="43702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Ако је а = 12, ноћ траје 12 часова.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605737" y="1612940"/>
            <a:ext cx="2125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>
                <a:latin typeface="Times New Roman" charset="0"/>
                <a:ea typeface="Times New Roman" charset="0"/>
                <a:cs typeface="Times New Roman" charset="0"/>
              </a:rPr>
              <a:t>а + </a:t>
            </a:r>
            <a:r>
              <a:rPr lang="sr-Latn-RS" dirty="0">
                <a:latin typeface="Times New Roman" charset="0"/>
                <a:ea typeface="Times New Roman" charset="0"/>
                <a:cs typeface="Times New Roman" charset="0"/>
              </a:rPr>
              <a:t>x = 24</a:t>
            </a:r>
            <a:endParaRPr lang="sr-Latn-R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8909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4" grpId="0"/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D99437DF-1B74-B94D-9AD2-07A3E4D624A4}"/>
              </a:ext>
            </a:extLst>
          </p:cNvPr>
          <p:cNvSpPr txBox="1"/>
          <p:nvPr/>
        </p:nvSpPr>
        <p:spPr>
          <a:xfrm>
            <a:off x="7243865" y="5836597"/>
            <a:ext cx="35603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charset="0"/>
                <a:ea typeface="Times New Roman" charset="0"/>
                <a:cs typeface="Times New Roman" charset="0"/>
              </a:rPr>
              <a:t>МАТЕМАТИКА ЗА 4.РАЗРЕД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C9EA51B5-5E28-5B45-A6B0-90A5580EBA96}"/>
              </a:ext>
            </a:extLst>
          </p:cNvPr>
          <p:cNvSpPr/>
          <p:nvPr/>
        </p:nvSpPr>
        <p:spPr>
          <a:xfrm>
            <a:off x="457201" y="612846"/>
            <a:ext cx="1161825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sr-Cyrl-RS" dirty="0">
                <a:latin typeface="Times New Roman" charset="0"/>
                <a:ea typeface="Times New Roman" charset="0"/>
                <a:cs typeface="Times New Roman" charset="0"/>
              </a:rPr>
              <a:t>3. (5. задатак у </a:t>
            </a:r>
            <a:r>
              <a:rPr lang="sr-Cyrl-RS" dirty="0" smtClean="0">
                <a:latin typeface="Times New Roman" charset="0"/>
                <a:ea typeface="Times New Roman" charset="0"/>
                <a:cs typeface="Times New Roman" charset="0"/>
              </a:rPr>
              <a:t>Радним листовима </a:t>
            </a:r>
            <a:r>
              <a:rPr lang="sr-Cyrl-RS" dirty="0">
                <a:latin typeface="Times New Roman" charset="0"/>
                <a:ea typeface="Times New Roman" charset="0"/>
                <a:cs typeface="Times New Roman" charset="0"/>
              </a:rPr>
              <a:t>на стр. 72)</a:t>
            </a:r>
          </a:p>
          <a:p>
            <a:pPr>
              <a:buNone/>
            </a:pPr>
            <a:r>
              <a:rPr lang="sr-Cyrl-BA" dirty="0">
                <a:latin typeface="Times New Roman" charset="0"/>
                <a:cs typeface="Times New Roman" charset="0"/>
              </a:rPr>
              <a:t>З</a:t>
            </a:r>
            <a:r>
              <a:rPr lang="sr-Cyrl-RS" dirty="0">
                <a:latin typeface="Times New Roman" charset="0"/>
                <a:cs typeface="Times New Roman" charset="0"/>
              </a:rPr>
              <a:t>а изразе 25 • </a:t>
            </a:r>
            <a:r>
              <a:rPr lang="sr-Latn-RS" dirty="0">
                <a:latin typeface="Times New Roman" charset="0"/>
                <a:cs typeface="Times New Roman" charset="0"/>
              </a:rPr>
              <a:t>x + 1 </a:t>
            </a:r>
            <a:r>
              <a:rPr lang="sr-Cyrl-RS" dirty="0">
                <a:latin typeface="Times New Roman" charset="0"/>
                <a:cs typeface="Times New Roman" charset="0"/>
              </a:rPr>
              <a:t>и 800 : </a:t>
            </a:r>
            <a:r>
              <a:rPr lang="sr-Latn-RS" dirty="0">
                <a:latin typeface="Times New Roman" charset="0"/>
                <a:cs typeface="Times New Roman" charset="0"/>
              </a:rPr>
              <a:t>x – 99</a:t>
            </a:r>
            <a:r>
              <a:rPr lang="sr-Cyrl-RS" dirty="0">
                <a:latin typeface="Times New Roman" charset="0"/>
                <a:cs typeface="Times New Roman" charset="0"/>
              </a:rPr>
              <a:t> састави таблицу </a:t>
            </a:r>
            <a:r>
              <a:rPr lang="sr-Cyrl-RS" dirty="0" err="1">
                <a:latin typeface="Times New Roman" charset="0"/>
                <a:cs typeface="Times New Roman" charset="0"/>
              </a:rPr>
              <a:t>вриједности</a:t>
            </a:r>
            <a:r>
              <a:rPr lang="sr-Cyrl-RS" dirty="0">
                <a:latin typeface="Times New Roman" charset="0"/>
                <a:cs typeface="Times New Roman" charset="0"/>
              </a:rPr>
              <a:t> ако је </a:t>
            </a:r>
            <a:r>
              <a:rPr lang="sr-Latn-RS" dirty="0">
                <a:latin typeface="Times New Roman" charset="0"/>
                <a:cs typeface="Times New Roman" charset="0"/>
              </a:rPr>
              <a:t>x ⍷{ 1, 2, 4, 5, 8}. </a:t>
            </a:r>
            <a:r>
              <a:rPr lang="sr-Cyrl-RS" dirty="0">
                <a:latin typeface="Times New Roman" charset="0"/>
                <a:cs typeface="Times New Roman" charset="0"/>
              </a:rPr>
              <a:t>За које </a:t>
            </a:r>
            <a:r>
              <a:rPr lang="sr-Cyrl-RS" dirty="0" err="1">
                <a:latin typeface="Times New Roman" charset="0"/>
                <a:cs typeface="Times New Roman" charset="0"/>
              </a:rPr>
              <a:t>вриједности</a:t>
            </a:r>
            <a:r>
              <a:rPr lang="sr-Cyrl-RS" dirty="0">
                <a:latin typeface="Times New Roman" charset="0"/>
                <a:cs typeface="Times New Roman" charset="0"/>
              </a:rPr>
              <a:t> </a:t>
            </a:r>
            <a:r>
              <a:rPr lang="sr-Latn-RS" dirty="0">
                <a:latin typeface="Times New Roman" charset="0"/>
                <a:cs typeface="Times New Roman" charset="0"/>
              </a:rPr>
              <a:t>x je</a:t>
            </a:r>
            <a:r>
              <a:rPr lang="sr-Cyrl-RS" dirty="0">
                <a:latin typeface="Times New Roman" charset="0"/>
                <a:cs typeface="Times New Roman" charset="0"/>
              </a:rPr>
              <a:t>:</a:t>
            </a:r>
          </a:p>
          <a:p>
            <a:pPr marL="514350" indent="-514350"/>
            <a:r>
              <a:rPr lang="sr-Cyrl-BA" dirty="0">
                <a:latin typeface="Times New Roman" charset="0"/>
                <a:cs typeface="Times New Roman" charset="0"/>
              </a:rPr>
              <a:t>1) п</a:t>
            </a:r>
            <a:r>
              <a:rPr lang="sr-Cyrl-RS" dirty="0">
                <a:latin typeface="Times New Roman" charset="0"/>
                <a:cs typeface="Times New Roman" charset="0"/>
              </a:rPr>
              <a:t>рви израз мањи од другог;        2) први израз једнак другом;</a:t>
            </a:r>
            <a:endParaRPr lang="sr-Cyrl-BA" dirty="0"/>
          </a:p>
          <a:p>
            <a:pPr marL="514350" indent="-514350"/>
            <a:r>
              <a:rPr lang="sr-Cyrl-RS" dirty="0">
                <a:latin typeface="Times New Roman" charset="0"/>
                <a:cs typeface="Times New Roman" charset="0"/>
              </a:rPr>
              <a:t>3) </a:t>
            </a:r>
            <a:r>
              <a:rPr lang="sr-Cyrl-BA" dirty="0">
                <a:latin typeface="Times New Roman" charset="0"/>
                <a:cs typeface="Times New Roman" charset="0"/>
              </a:rPr>
              <a:t>п</a:t>
            </a:r>
            <a:r>
              <a:rPr lang="sr-Cyrl-RS" dirty="0">
                <a:latin typeface="Times New Roman" charset="0"/>
                <a:cs typeface="Times New Roman" charset="0"/>
              </a:rPr>
              <a:t>рви израз већи од другог ?</a:t>
            </a:r>
          </a:p>
          <a:p>
            <a:pPr marL="514350" indent="-514350"/>
            <a:r>
              <a:rPr lang="en-US" dirty="0">
                <a:latin typeface="Times New Roman" charset="0"/>
                <a:cs typeface="Times New Roman" charset="0"/>
              </a:rPr>
              <a:t>					</a:t>
            </a:r>
            <a:r>
              <a:rPr lang="sr-Latn-RS" dirty="0">
                <a:latin typeface="Times New Roman" charset="0"/>
                <a:cs typeface="Times New Roman" charset="0"/>
              </a:rPr>
              <a:t>             </a:t>
            </a:r>
            <a:r>
              <a:rPr lang="en-US" dirty="0">
                <a:latin typeface="Times New Roman" charset="0"/>
                <a:cs typeface="Times New Roman" charset="0"/>
              </a:rPr>
              <a:t>                   </a:t>
            </a:r>
            <a:r>
              <a:rPr lang="sr-Cyrl-RS" dirty="0" smtClean="0">
                <a:latin typeface="Times New Roman" charset="0"/>
                <a:cs typeface="Times New Roman" charset="0"/>
              </a:rPr>
              <a:t>   </a:t>
            </a:r>
          </a:p>
          <a:p>
            <a:pPr marL="514350" indent="-514350"/>
            <a:endParaRPr lang="sr-Cyrl-RS" dirty="0">
              <a:latin typeface="Times New Roman" charset="0"/>
              <a:cs typeface="Times New Roman" charset="0"/>
            </a:endParaRPr>
          </a:p>
          <a:p>
            <a:pPr marL="514350" indent="-514350"/>
            <a:endParaRPr lang="sr-Cyrl-RS" dirty="0" smtClean="0">
              <a:latin typeface="Times New Roman" charset="0"/>
              <a:cs typeface="Times New Roman" charset="0"/>
            </a:endParaRPr>
          </a:p>
          <a:p>
            <a:pPr marL="514350" indent="-514350"/>
            <a:r>
              <a:rPr lang="sr-Cyrl-RS" dirty="0">
                <a:latin typeface="Times New Roman" charset="0"/>
                <a:cs typeface="Times New Roman" charset="0"/>
              </a:rPr>
              <a:t>	</a:t>
            </a:r>
            <a:r>
              <a:rPr lang="sr-Cyrl-RS" dirty="0" smtClean="0">
                <a:latin typeface="Times New Roman" charset="0"/>
                <a:cs typeface="Times New Roman" charset="0"/>
              </a:rPr>
              <a:t>							      </a:t>
            </a:r>
            <a:r>
              <a:rPr lang="sr-Latn-RS" dirty="0" smtClean="0">
                <a:latin typeface="Times New Roman" charset="0"/>
                <a:cs typeface="Times New Roman" charset="0"/>
              </a:rPr>
              <a:t>1</a:t>
            </a:r>
            <a:r>
              <a:rPr lang="sr-Latn-RS" dirty="0">
                <a:latin typeface="Times New Roman" charset="0"/>
                <a:cs typeface="Times New Roman" charset="0"/>
              </a:rPr>
              <a:t>)</a:t>
            </a:r>
            <a:r>
              <a:rPr lang="sr-Latn-RS" u="sng" dirty="0">
                <a:latin typeface="Times New Roman" charset="0"/>
                <a:cs typeface="Times New Roman" charset="0"/>
              </a:rPr>
              <a:t> ___________</a:t>
            </a:r>
          </a:p>
          <a:p>
            <a:pPr marL="514350" indent="-514350"/>
            <a:r>
              <a:rPr lang="sr-Latn-RS" dirty="0">
                <a:latin typeface="Times New Roman" charset="0"/>
                <a:cs typeface="Times New Roman" charset="0"/>
              </a:rPr>
              <a:t>                                                                                   </a:t>
            </a:r>
            <a:r>
              <a:rPr lang="en-US" dirty="0">
                <a:latin typeface="Times New Roman" charset="0"/>
                <a:cs typeface="Times New Roman" charset="0"/>
              </a:rPr>
              <a:t>       </a:t>
            </a:r>
            <a:r>
              <a:rPr lang="sr-Latn-RS" dirty="0">
                <a:latin typeface="Times New Roman" charset="0"/>
                <a:cs typeface="Times New Roman" charset="0"/>
              </a:rPr>
              <a:t>2)</a:t>
            </a:r>
            <a:r>
              <a:rPr lang="sr-Latn-RS" u="sng" dirty="0">
                <a:latin typeface="Times New Roman" charset="0"/>
                <a:cs typeface="Times New Roman" charset="0"/>
              </a:rPr>
              <a:t> ___________</a:t>
            </a:r>
          </a:p>
          <a:p>
            <a:pPr marL="514350" indent="-514350"/>
            <a:r>
              <a:rPr lang="sr-Latn-RS" dirty="0">
                <a:latin typeface="Times New Roman" charset="0"/>
                <a:cs typeface="Times New Roman" charset="0"/>
              </a:rPr>
              <a:t>                                                                                  </a:t>
            </a:r>
            <a:r>
              <a:rPr lang="en-US" dirty="0">
                <a:latin typeface="Times New Roman" charset="0"/>
                <a:cs typeface="Times New Roman" charset="0"/>
              </a:rPr>
              <a:t>        </a:t>
            </a:r>
            <a:r>
              <a:rPr lang="sr-Latn-RS" dirty="0">
                <a:latin typeface="Times New Roman" charset="0"/>
                <a:cs typeface="Times New Roman" charset="0"/>
              </a:rPr>
              <a:t>3)</a:t>
            </a:r>
            <a:r>
              <a:rPr lang="sr-Latn-RS" u="sng" dirty="0">
                <a:latin typeface="Times New Roman" charset="0"/>
                <a:cs typeface="Times New Roman" charset="0"/>
              </a:rPr>
              <a:t> ___________</a:t>
            </a:r>
            <a:endParaRPr lang="sr-Cyrl-RS" u="sng" dirty="0">
              <a:latin typeface="Times New Roman" charset="0"/>
              <a:cs typeface="Times New Roman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="" xmlns:a16="http://schemas.microsoft.com/office/drawing/2014/main" id="{3BDEF057-6A87-A342-A714-737E6771EC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4772313"/>
              </p:ext>
            </p:extLst>
          </p:nvPr>
        </p:nvGraphicFramePr>
        <p:xfrm>
          <a:off x="1723960" y="3525882"/>
          <a:ext cx="3970103" cy="1827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1454">
                  <a:extLst>
                    <a:ext uri="{9D8B030D-6E8A-4147-A177-3AD203B41FA5}">
                      <a16:colId xmlns="" xmlns:a16="http://schemas.microsoft.com/office/drawing/2014/main" val="1724152347"/>
                    </a:ext>
                  </a:extLst>
                </a:gridCol>
                <a:gridCol w="658104">
                  <a:extLst>
                    <a:ext uri="{9D8B030D-6E8A-4147-A177-3AD203B41FA5}">
                      <a16:colId xmlns="" xmlns:a16="http://schemas.microsoft.com/office/drawing/2014/main" val="3662147110"/>
                    </a:ext>
                  </a:extLst>
                </a:gridCol>
                <a:gridCol w="717534">
                  <a:extLst>
                    <a:ext uri="{9D8B030D-6E8A-4147-A177-3AD203B41FA5}">
                      <a16:colId xmlns="" xmlns:a16="http://schemas.microsoft.com/office/drawing/2014/main" val="2984977265"/>
                    </a:ext>
                  </a:extLst>
                </a:gridCol>
                <a:gridCol w="816433">
                  <a:extLst>
                    <a:ext uri="{9D8B030D-6E8A-4147-A177-3AD203B41FA5}">
                      <a16:colId xmlns="" xmlns:a16="http://schemas.microsoft.com/office/drawing/2014/main" val="2874594467"/>
                    </a:ext>
                  </a:extLst>
                </a:gridCol>
                <a:gridCol w="836578">
                  <a:extLst>
                    <a:ext uri="{9D8B030D-6E8A-4147-A177-3AD203B41FA5}">
                      <a16:colId xmlns="" xmlns:a16="http://schemas.microsoft.com/office/drawing/2014/main" val="835851211"/>
                    </a:ext>
                  </a:extLst>
                </a:gridCol>
              </a:tblGrid>
              <a:tr h="57775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73970973"/>
                  </a:ext>
                </a:extLst>
              </a:tr>
              <a:tr h="576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b="0" dirty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25•</a:t>
                      </a:r>
                      <a:r>
                        <a:rPr lang="sr-Latn-RS" b="0" dirty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x+1</a:t>
                      </a:r>
                      <a:endParaRPr lang="sr-Cyrl-BA" b="0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58078996"/>
                  </a:ext>
                </a:extLst>
              </a:tr>
              <a:tr h="5960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b="0" dirty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800:x-99</a:t>
                      </a:r>
                      <a:endParaRPr lang="sr-Cyrl-BA" sz="1600" b="0" dirty="0">
                        <a:solidFill>
                          <a:schemeClr val="bg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93043828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D48C6F03-A3D0-0B44-9981-F4BD6AAC5EC0}"/>
              </a:ext>
            </a:extLst>
          </p:cNvPr>
          <p:cNvSpPr/>
          <p:nvPr/>
        </p:nvSpPr>
        <p:spPr>
          <a:xfrm>
            <a:off x="7714560" y="3554781"/>
            <a:ext cx="19552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sr-Latn-RS" dirty="0">
                <a:latin typeface="Times New Roman" charset="0"/>
                <a:cs typeface="Times New Roman" charset="0"/>
              </a:rPr>
              <a:t>x = 1, x = 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920AA2FD-3CE5-BF4E-B2ED-4F585F808DAF}"/>
              </a:ext>
            </a:extLst>
          </p:cNvPr>
          <p:cNvSpPr/>
          <p:nvPr/>
        </p:nvSpPr>
        <p:spPr>
          <a:xfrm>
            <a:off x="7850747" y="3856338"/>
            <a:ext cx="11867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sr-Latn-RS" dirty="0">
                <a:latin typeface="Times New Roman" charset="0"/>
                <a:cs typeface="Times New Roman" charset="0"/>
              </a:rPr>
              <a:t>x = 4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BF061FD9-FD63-2A42-A6F0-4A9DF77A215E}"/>
              </a:ext>
            </a:extLst>
          </p:cNvPr>
          <p:cNvSpPr/>
          <p:nvPr/>
        </p:nvSpPr>
        <p:spPr>
          <a:xfrm>
            <a:off x="7714560" y="4196807"/>
            <a:ext cx="19552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charset="0"/>
                <a:cs typeface="Times New Roman" charset="0"/>
              </a:rPr>
              <a:t>x </a:t>
            </a:r>
            <a:r>
              <a:rPr lang="sr-Latn-RS" dirty="0" smtClean="0">
                <a:latin typeface="Times New Roman" charset="0"/>
                <a:cs typeface="Times New Roman" charset="0"/>
              </a:rPr>
              <a:t>= </a:t>
            </a:r>
            <a:r>
              <a:rPr lang="sr-Latn-RS" dirty="0">
                <a:latin typeface="Times New Roman" charset="0"/>
                <a:cs typeface="Times New Roman" charset="0"/>
              </a:rPr>
              <a:t>5, </a:t>
            </a:r>
            <a:r>
              <a:rPr lang="sr-Latn-RS" dirty="0" smtClean="0">
                <a:latin typeface="Times New Roman" charset="0"/>
                <a:cs typeface="Times New Roman" charset="0"/>
              </a:rPr>
              <a:t>x</a:t>
            </a:r>
            <a:r>
              <a:rPr lang="en-US" dirty="0" smtClean="0">
                <a:latin typeface="Times New Roman" charset="0"/>
                <a:cs typeface="Times New Roman" charset="0"/>
              </a:rPr>
              <a:t> </a:t>
            </a:r>
            <a:r>
              <a:rPr lang="sr-Latn-RS" dirty="0" smtClean="0">
                <a:latin typeface="Times New Roman" charset="0"/>
                <a:cs typeface="Times New Roman" charset="0"/>
              </a:rPr>
              <a:t>= </a:t>
            </a:r>
            <a:r>
              <a:rPr lang="sr-Latn-RS" dirty="0">
                <a:latin typeface="Times New Roman" charset="0"/>
                <a:cs typeface="Times New Roman" charset="0"/>
              </a:rPr>
              <a:t>8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559CC2B8-DB2F-E340-9590-8AD429152E3D}"/>
              </a:ext>
            </a:extLst>
          </p:cNvPr>
          <p:cNvSpPr txBox="1"/>
          <p:nvPr/>
        </p:nvSpPr>
        <p:spPr>
          <a:xfrm>
            <a:off x="2798609" y="4196807"/>
            <a:ext cx="525294" cy="466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26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A0CE9723-1C82-2A4F-AB06-2393E97030A1}"/>
              </a:ext>
            </a:extLst>
          </p:cNvPr>
          <p:cNvSpPr txBox="1"/>
          <p:nvPr/>
        </p:nvSpPr>
        <p:spPr>
          <a:xfrm>
            <a:off x="3489273" y="4196807"/>
            <a:ext cx="525295" cy="466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51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F7DD7C54-B5C9-BC45-9853-F0C5D695B949}"/>
              </a:ext>
            </a:extLst>
          </p:cNvPr>
          <p:cNvSpPr txBox="1"/>
          <p:nvPr/>
        </p:nvSpPr>
        <p:spPr>
          <a:xfrm>
            <a:off x="4179937" y="4196808"/>
            <a:ext cx="6712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101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78FED4AE-AE92-9B41-AD54-F1A7E3F3E750}"/>
              </a:ext>
            </a:extLst>
          </p:cNvPr>
          <p:cNvSpPr txBox="1"/>
          <p:nvPr/>
        </p:nvSpPr>
        <p:spPr>
          <a:xfrm>
            <a:off x="5016515" y="4196808"/>
            <a:ext cx="6420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126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5C05A891-A242-ED42-A83B-2D0EABC4F95A}"/>
              </a:ext>
            </a:extLst>
          </p:cNvPr>
          <p:cNvSpPr txBox="1"/>
          <p:nvPr/>
        </p:nvSpPr>
        <p:spPr>
          <a:xfrm>
            <a:off x="2720789" y="4829103"/>
            <a:ext cx="6031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2"/>
                </a:solidFill>
              </a:rPr>
              <a:t>701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EB3F09E9-FF13-904B-870D-E87BB712AD16}"/>
              </a:ext>
            </a:extLst>
          </p:cNvPr>
          <p:cNvSpPr txBox="1"/>
          <p:nvPr/>
        </p:nvSpPr>
        <p:spPr>
          <a:xfrm>
            <a:off x="3411453" y="4829103"/>
            <a:ext cx="6031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2"/>
                </a:solidFill>
              </a:rPr>
              <a:t>301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7C549412-E217-6045-93B8-7B29A9FEF0AF}"/>
              </a:ext>
            </a:extLst>
          </p:cNvPr>
          <p:cNvSpPr txBox="1"/>
          <p:nvPr/>
        </p:nvSpPr>
        <p:spPr>
          <a:xfrm>
            <a:off x="4178719" y="4829105"/>
            <a:ext cx="672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101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A6AC6F7B-2EB6-5048-A943-9179B7A25C29}"/>
              </a:ext>
            </a:extLst>
          </p:cNvPr>
          <p:cNvSpPr txBox="1"/>
          <p:nvPr/>
        </p:nvSpPr>
        <p:spPr>
          <a:xfrm>
            <a:off x="5015297" y="4829105"/>
            <a:ext cx="555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61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="" xmlns:a16="http://schemas.microsoft.com/office/drawing/2014/main" id="{2C72BE87-1874-7841-BF7D-31EB22EF1C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4628139"/>
              </p:ext>
            </p:extLst>
          </p:nvPr>
        </p:nvGraphicFramePr>
        <p:xfrm>
          <a:off x="5710803" y="3525882"/>
          <a:ext cx="759977" cy="18304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9977">
                  <a:extLst>
                    <a:ext uri="{9D8B030D-6E8A-4147-A177-3AD203B41FA5}">
                      <a16:colId xmlns="" xmlns:a16="http://schemas.microsoft.com/office/drawing/2014/main" val="2328166939"/>
                    </a:ext>
                  </a:extLst>
                </a:gridCol>
              </a:tblGrid>
              <a:tr h="58458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61833598"/>
                  </a:ext>
                </a:extLst>
              </a:tr>
              <a:tr h="63970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6296261"/>
                  </a:ext>
                </a:extLst>
              </a:tr>
              <a:tr h="60611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72396111"/>
                  </a:ext>
                </a:extLst>
              </a:tr>
            </a:tbl>
          </a:graphicData>
        </a:graphic>
      </p:graphicFrame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4602C3D1-8912-A54D-84C5-5F31FE4E34CE}"/>
              </a:ext>
            </a:extLst>
          </p:cNvPr>
          <p:cNvSpPr txBox="1"/>
          <p:nvPr/>
        </p:nvSpPr>
        <p:spPr>
          <a:xfrm>
            <a:off x="5735144" y="4196807"/>
            <a:ext cx="759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201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3D7E0016-CD8B-9B40-A64C-52B4C51A799B}"/>
              </a:ext>
            </a:extLst>
          </p:cNvPr>
          <p:cNvSpPr txBox="1"/>
          <p:nvPr/>
        </p:nvSpPr>
        <p:spPr>
          <a:xfrm>
            <a:off x="5901730" y="4829103"/>
            <a:ext cx="5532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1788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7" grpId="0"/>
      <p:bldP spid="2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295</TotalTime>
  <Words>284</Words>
  <Application>Microsoft Office PowerPoint</Application>
  <PresentationFormat>Widescreen</PresentationFormat>
  <Paragraphs>57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Century Gothic</vt:lpstr>
      <vt:lpstr>Times New Roman</vt:lpstr>
      <vt:lpstr>Wingdings 3</vt:lpstr>
      <vt:lpstr>Ion</vt:lpstr>
      <vt:lpstr>ИЗРАЗИ СА ПРОМЈЕНЉИВОМ</vt:lpstr>
      <vt:lpstr>1. (3. задатак у Радним листовима на страни 72)   Међу бројевима 1, 3, 6, 8, 12, одреди оне вриједности промјенљивих c, b, a за које се добијају тачне неједнакости:   1) 240 : c &gt; 30,             2) 24 - b &lt; 18,         3) 12 + a &gt; 17,          c ∈{          }               b ∈{        }                a ∈{             } </vt:lpstr>
      <vt:lpstr>PowerPoint Presentation</vt:lpstr>
      <vt:lpstr>PowerPoint Presentation</vt:lpstr>
    </vt:vector>
  </TitlesOfParts>
  <Company>Honeywell Project Operations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E-Chalkboard</dc:title>
  <dc:creator>Vitez</dc:creator>
  <cp:lastModifiedBy>marina_uciteljica@yahoo.com</cp:lastModifiedBy>
  <cp:revision>28</cp:revision>
  <dcterms:created xsi:type="dcterms:W3CDTF">2020-05-25T12:45:15Z</dcterms:created>
  <dcterms:modified xsi:type="dcterms:W3CDTF">2020-05-30T17:11:00Z</dcterms:modified>
</cp:coreProperties>
</file>