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FAAADE-8DCD-4BDD-B6E0-5C4ED009FF7F}" v="3" dt="2020-11-13T14:16:03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5" autoAdjust="0"/>
    <p:restoredTop sz="94291" autoAdjust="0"/>
  </p:normalViewPr>
  <p:slideViewPr>
    <p:cSldViewPr>
      <p:cViewPr varScale="1">
        <p:scale>
          <a:sx n="109" d="100"/>
          <a:sy n="109" d="100"/>
        </p:scale>
        <p:origin x="-7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A6CBF-DD89-457F-A83C-6965F677F5AD}" type="datetimeFigureOut">
              <a:rPr lang="bs-Latn-BA" smtClean="0"/>
              <a:pPr/>
              <a:t>18.11.2020</a:t>
            </a:fld>
            <a:endParaRPr lang="bs-Latn-BA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stilove teksta mastera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bs-Latn-BA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11F9B-E203-4656-A168-92B5C4C733B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11F9B-E203-4656-A168-92B5C4C733B8}" type="slidenum">
              <a:rPr lang="bs-Latn-BA" smtClean="0"/>
              <a:pPr/>
              <a:t>2</a:t>
            </a:fld>
            <a:endParaRPr lang="bs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18.11.2020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1462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18.11.2020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2942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18.11.2020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3525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18.11.2020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1564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18.11.2020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0101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18.11.2020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62936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18.11.2020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070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18.11.2020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27441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18.11.2020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147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2FF1D1F-3422-4DE7-B9C9-4BDD07F3BF74}" type="datetimeFigureOut">
              <a:rPr lang="sr-Latn-CS" smtClean="0"/>
              <a:pPr/>
              <a:t>18.11.2020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36575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1D1F-3422-4DE7-B9C9-4BDD07F3BF74}" type="datetimeFigureOut">
              <a:rPr lang="sr-Latn-CS" smtClean="0"/>
              <a:pPr/>
              <a:t>18.11.2020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0166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2FF1D1F-3422-4DE7-B9C9-4BDD07F3BF74}" type="datetimeFigureOut">
              <a:rPr lang="sr-Latn-CS" smtClean="0"/>
              <a:pPr/>
              <a:t>18.11.2020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CB4A02-EDEE-4E40-97B6-B9C373CD5399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480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851648" cy="1656184"/>
          </a:xfrm>
        </p:spPr>
        <p:txBody>
          <a:bodyPr>
            <a:normAutofit/>
          </a:bodyPr>
          <a:lstStyle/>
          <a:p>
            <a:pPr algn="l"/>
            <a:r>
              <a:rPr lang="sr-Cyrl-RS" sz="2400" dirty="0">
                <a:solidFill>
                  <a:schemeClr val="tx1"/>
                </a:solidFill>
              </a:rPr>
              <a:t>            САБИРАЊЕ И ОДУЗИМАЊЕ БРОЈЕВА ПРВЕ ДЕСЕТИЦЕ</a:t>
            </a:r>
            <a:endParaRPr lang="bs-Latn-BA" sz="2400" dirty="0">
              <a:solidFill>
                <a:schemeClr val="tx1"/>
              </a:solidFill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251520" y="620688"/>
            <a:ext cx="2877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       </a:t>
            </a:r>
            <a:r>
              <a:rPr lang="sr-Latn-RS" sz="2400" dirty="0"/>
              <a:t>MATEMAT</a:t>
            </a:r>
            <a:r>
              <a:rPr lang="sr-Cyrl-RS" sz="2400" dirty="0"/>
              <a:t>ИКА</a:t>
            </a:r>
          </a:p>
          <a:p>
            <a:r>
              <a:rPr lang="sr-Cyrl-RS" sz="2400" dirty="0"/>
              <a:t>       ДРУГИ РАЗРЕД</a:t>
            </a:r>
            <a:endParaRPr lang="sr-Latn-RS" sz="2400" dirty="0"/>
          </a:p>
        </p:txBody>
      </p:sp>
      <p:pic>
        <p:nvPicPr>
          <p:cNvPr id="6" name="Slika 5" descr="Maths is cool too!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01850"/>
            <a:ext cx="6840760" cy="4495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3">
            <a:extLst>
              <a:ext uri="{FF2B5EF4-FFF2-40B4-BE49-F238E27FC236}">
                <a16:creationId xmlns:a16="http://schemas.microsoft.com/office/drawing/2014/main" xmlns="" id="{5558DDB7-EBDD-4BA1-8D64-97A53346D3C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4536504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24A79911-B8E3-4EA6-82B3-E5C89581AB0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7" y="1124744"/>
            <a:ext cx="3024336" cy="10001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167E2C2-C7B9-47B0-A743-0480AB907FA4}"/>
              </a:ext>
            </a:extLst>
          </p:cNvPr>
          <p:cNvSpPr txBox="1"/>
          <p:nvPr/>
        </p:nvSpPr>
        <p:spPr>
          <a:xfrm>
            <a:off x="867205" y="3429000"/>
            <a:ext cx="3843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Шта је приказано на слици?</a:t>
            </a:r>
            <a:endParaRPr lang="sr-Latn-BA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65A35F0-3E52-44E6-9E22-FF4692CD92A6}"/>
              </a:ext>
            </a:extLst>
          </p:cNvPr>
          <p:cNvSpPr txBox="1"/>
          <p:nvPr/>
        </p:nvSpPr>
        <p:spPr>
          <a:xfrm>
            <a:off x="874574" y="3873511"/>
            <a:ext cx="4214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Зашто се зове бројевна права?</a:t>
            </a:r>
            <a:endParaRPr lang="sr-Latn-B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10B9246-A3B0-44C1-A6BA-178CD68BC1A0}"/>
              </a:ext>
            </a:extLst>
          </p:cNvPr>
          <p:cNvSpPr txBox="1"/>
          <p:nvPr/>
        </p:nvSpPr>
        <p:spPr>
          <a:xfrm>
            <a:off x="867205" y="4291051"/>
            <a:ext cx="56787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Хајде заједно да бројимо од најмањег до </a:t>
            </a:r>
          </a:p>
          <a:p>
            <a:r>
              <a:rPr lang="sr-Cyrl-RS" sz="2400" dirty="0"/>
              <a:t>највећег броја.</a:t>
            </a:r>
            <a:endParaRPr lang="sr-Latn-BA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15B4557-DE23-4305-8D87-50A246FAEBE4}"/>
              </a:ext>
            </a:extLst>
          </p:cNvPr>
          <p:cNvSpPr txBox="1"/>
          <p:nvPr/>
        </p:nvSpPr>
        <p:spPr>
          <a:xfrm>
            <a:off x="867205" y="5135088"/>
            <a:ext cx="62159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Сада ћемо да</a:t>
            </a:r>
            <a:r>
              <a:rPr lang="sr-Latn-RS" sz="2400" dirty="0"/>
              <a:t> </a:t>
            </a:r>
            <a:r>
              <a:rPr lang="sr-Cyrl-RS" sz="2400" dirty="0"/>
              <a:t>поновимо бројеве од најмањег </a:t>
            </a:r>
          </a:p>
          <a:p>
            <a:r>
              <a:rPr lang="sr-Cyrl-RS" sz="2400" dirty="0"/>
              <a:t>до највећег броја.</a:t>
            </a:r>
            <a:endParaRPr lang="sr-Latn-BA" sz="2400" dirty="0"/>
          </a:p>
        </p:txBody>
      </p:sp>
      <p:pic>
        <p:nvPicPr>
          <p:cNvPr id="10" name="Slika 25" descr="Numero 1 Com Coroa, HD Png Download , Transparent Png Image - PNGitem">
            <a:extLst>
              <a:ext uri="{FF2B5EF4-FFF2-40B4-BE49-F238E27FC236}">
                <a16:creationId xmlns:a16="http://schemas.microsoft.com/office/drawing/2014/main" xmlns="" id="{89F4B04A-1E53-4D79-B250-23FEB45FFDB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8211" y="364078"/>
            <a:ext cx="546100" cy="61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lika 85" descr="Dibujo de Número 2 pintado por en Dibujos.net el día 30-12-15 a las  02:47:55. Imprime, pinta o colorea tus propios dibujos!">
            <a:extLst>
              <a:ext uri="{FF2B5EF4-FFF2-40B4-BE49-F238E27FC236}">
                <a16:creationId xmlns:a16="http://schemas.microsoft.com/office/drawing/2014/main" xmlns="" id="{32098270-E560-4A5E-B997-B9EEFF35104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4311" y="423265"/>
            <a:ext cx="779780" cy="610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lika 82" descr="Clipart Numbers Mickey Mouse - Mickey Mouse Numero 3 - Free Transparent PNG  Download - PNGkey">
            <a:extLst>
              <a:ext uri="{FF2B5EF4-FFF2-40B4-BE49-F238E27FC236}">
                <a16:creationId xmlns:a16="http://schemas.microsoft.com/office/drawing/2014/main" xmlns="" id="{6D4C7DB2-8E47-4D8F-991E-A1B1190D5F2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4091" y="369547"/>
            <a:ext cx="395605" cy="612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lika 78" descr="Illustration Featuring The Number 4 Stock Photo, Picture And Royalty Free  Image. Image 14039334.">
            <a:extLst>
              <a:ext uri="{FF2B5EF4-FFF2-40B4-BE49-F238E27FC236}">
                <a16:creationId xmlns:a16="http://schemas.microsoft.com/office/drawing/2014/main" xmlns="" id="{0F175C8A-15CF-432F-AD17-CC2A888B53A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0704" y="402574"/>
            <a:ext cx="450850" cy="588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lika 23" descr="90+ Skaičiai ideas in 2020 | numbers preschool, alphabet and numbers,  number crafts">
            <a:extLst>
              <a:ext uri="{FF2B5EF4-FFF2-40B4-BE49-F238E27FC236}">
                <a16:creationId xmlns:a16="http://schemas.microsoft.com/office/drawing/2014/main" xmlns="" id="{DBADCFD7-AEB9-49C8-BE2A-C83D4AF777DB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61617" y="1202255"/>
            <a:ext cx="425450" cy="624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Slika 22" descr="Jirafa en el numero seis - Descargar Vectores Gratis, Illustrator Graficos,  Plantillas Diseño">
            <a:extLst>
              <a:ext uri="{FF2B5EF4-FFF2-40B4-BE49-F238E27FC236}">
                <a16:creationId xmlns:a16="http://schemas.microsoft.com/office/drawing/2014/main" xmlns="" id="{0AB7668B-5B0F-48BE-80CC-194EFA7D5CB8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0301" y="1192687"/>
            <a:ext cx="489585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lika 21" descr="Número 7 Fotografias, Número 7 Imagens Royalty Free | Depositphotos®">
            <a:extLst>
              <a:ext uri="{FF2B5EF4-FFF2-40B4-BE49-F238E27FC236}">
                <a16:creationId xmlns:a16="http://schemas.microsoft.com/office/drawing/2014/main" xmlns="" id="{42804C1C-581C-4453-AC43-6877C69C4822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3120" y="1222852"/>
            <a:ext cx="527050" cy="655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lika 20" descr="Dibujo de Número 8 pintado por en Dibujos.net el día 15-09-18 a las  21:32:29. Imprime, pinta o colorea tus propios dibujos!">
            <a:extLst>
              <a:ext uri="{FF2B5EF4-FFF2-40B4-BE49-F238E27FC236}">
                <a16:creationId xmlns:a16="http://schemas.microsoft.com/office/drawing/2014/main" xmlns="" id="{48C51202-6B38-4CF1-ABE2-72FA0D811AE2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3404" y="1192356"/>
            <a:ext cx="690880" cy="675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826148A1-DE83-4315-9A06-AC5CF2AF3F84}"/>
              </a:ext>
            </a:extLst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111414" y="1248690"/>
            <a:ext cx="704850" cy="657225"/>
          </a:xfrm>
          <a:prstGeom prst="rect">
            <a:avLst/>
          </a:prstGeom>
        </p:spPr>
      </p:pic>
      <p:pic>
        <p:nvPicPr>
          <p:cNvPr id="19" name="Slika 2" descr="Número Diez De Dibujos Animados Ilustraciones Vectoriales, Clip Art  Vectorizado Libre De Derechos. Image 13299032.">
            <a:extLst>
              <a:ext uri="{FF2B5EF4-FFF2-40B4-BE49-F238E27FC236}">
                <a16:creationId xmlns:a16="http://schemas.microsoft.com/office/drawing/2014/main" xmlns="" id="{5FC60DE7-62A6-4E5B-BC82-4BE78E3A44BB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272786"/>
            <a:ext cx="1099965" cy="696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A34F52E-23BC-4695-9D9F-671A42DC1B2F}"/>
              </a:ext>
            </a:extLst>
          </p:cNvPr>
          <p:cNvSpPr txBox="1"/>
          <p:nvPr/>
        </p:nvSpPr>
        <p:spPr>
          <a:xfrm>
            <a:off x="1115616" y="1268761"/>
            <a:ext cx="5075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Који је најмањи број прве десетице?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26C7D4C-6FC8-4B9A-BE7A-95D214392546}"/>
              </a:ext>
            </a:extLst>
          </p:cNvPr>
          <p:cNvSpPr txBox="1"/>
          <p:nvPr/>
        </p:nvSpPr>
        <p:spPr>
          <a:xfrm>
            <a:off x="1115616" y="3068961"/>
            <a:ext cx="5997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Који је највећи број прве десетице?</a:t>
            </a:r>
            <a:endParaRPr lang="sr-Latn-BA" sz="2400" dirty="0"/>
          </a:p>
        </p:txBody>
      </p:sp>
      <p:pic>
        <p:nvPicPr>
          <p:cNvPr id="4" name="Slika 25" descr="Numero 1 Com Coroa, HD Png Download , Transparent Png Image - PNGitem">
            <a:extLst>
              <a:ext uri="{FF2B5EF4-FFF2-40B4-BE49-F238E27FC236}">
                <a16:creationId xmlns:a16="http://schemas.microsoft.com/office/drawing/2014/main" xmlns="" id="{F19ECFA4-77C3-414E-8F65-DD02E9D83F2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88840"/>
            <a:ext cx="546100" cy="617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2" descr="Número Diez De Dibujos Animados Ilustraciones Vectoriales, Clip Art  Vectorizado Libre De Derechos. Image 13299032.">
            <a:extLst>
              <a:ext uri="{FF2B5EF4-FFF2-40B4-BE49-F238E27FC236}">
                <a16:creationId xmlns:a16="http://schemas.microsoft.com/office/drawing/2014/main" xmlns="" id="{62923FC2-7FD1-47DA-8908-8CC8863E17B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717032"/>
            <a:ext cx="836295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78A76A0-F994-4147-8627-9AD534E2DAB3}"/>
              </a:ext>
            </a:extLst>
          </p:cNvPr>
          <p:cNvSpPr txBox="1"/>
          <p:nvPr/>
        </p:nvSpPr>
        <p:spPr>
          <a:xfrm>
            <a:off x="611560" y="908720"/>
            <a:ext cx="1572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Израчунај:</a:t>
            </a:r>
            <a:endParaRPr lang="sr-Latn-BA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B5E167A-7380-4700-987E-CB0BA1F9AAC3}"/>
              </a:ext>
            </a:extLst>
          </p:cNvPr>
          <p:cNvSpPr txBox="1"/>
          <p:nvPr/>
        </p:nvSpPr>
        <p:spPr>
          <a:xfrm>
            <a:off x="611560" y="1882600"/>
            <a:ext cx="872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2+4</a:t>
            </a:r>
            <a:r>
              <a:rPr lang="sr-Latn-BA" sz="2400" dirty="0"/>
              <a:t> </a:t>
            </a:r>
            <a:r>
              <a:rPr lang="sr-Cyrl-RS" sz="2400" dirty="0"/>
              <a:t>=</a:t>
            </a:r>
            <a:endParaRPr lang="sr-Latn-BA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6B864AA-C58D-4E80-BDE0-925CFC4869B6}"/>
              </a:ext>
            </a:extLst>
          </p:cNvPr>
          <p:cNvSpPr txBox="1"/>
          <p:nvPr/>
        </p:nvSpPr>
        <p:spPr>
          <a:xfrm>
            <a:off x="644014" y="2967335"/>
            <a:ext cx="909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5+4</a:t>
            </a:r>
            <a:r>
              <a:rPr lang="sr-Latn-BA" sz="2400" dirty="0"/>
              <a:t> </a:t>
            </a:r>
            <a:r>
              <a:rPr lang="sr-Cyrl-RS" sz="2400" dirty="0"/>
              <a:t>=</a:t>
            </a:r>
            <a:endParaRPr lang="sr-Latn-BA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85B134E-7EDA-48EA-8423-75BC6B6A4D73}"/>
              </a:ext>
            </a:extLst>
          </p:cNvPr>
          <p:cNvSpPr txBox="1"/>
          <p:nvPr/>
        </p:nvSpPr>
        <p:spPr>
          <a:xfrm>
            <a:off x="645163" y="4052070"/>
            <a:ext cx="872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7+3</a:t>
            </a:r>
            <a:r>
              <a:rPr lang="sr-Latn-BA" sz="2400" dirty="0"/>
              <a:t> </a:t>
            </a:r>
            <a:r>
              <a:rPr lang="sr-Cyrl-RS" sz="2400" dirty="0"/>
              <a:t>=</a:t>
            </a:r>
            <a:endParaRPr lang="sr-Latn-BA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B1C5999-5258-44C9-B9E6-40C7D9B22B1E}"/>
              </a:ext>
            </a:extLst>
          </p:cNvPr>
          <p:cNvSpPr txBox="1"/>
          <p:nvPr/>
        </p:nvSpPr>
        <p:spPr>
          <a:xfrm>
            <a:off x="3256492" y="18826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6-4</a:t>
            </a:r>
            <a:r>
              <a:rPr lang="sr-Latn-BA" sz="2400" dirty="0"/>
              <a:t> </a:t>
            </a:r>
            <a:r>
              <a:rPr lang="sr-Cyrl-RS" sz="2400" dirty="0"/>
              <a:t>=</a:t>
            </a:r>
            <a:endParaRPr lang="sr-Latn-BA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46CF93F-E67E-453A-9B56-369C334129A1}"/>
              </a:ext>
            </a:extLst>
          </p:cNvPr>
          <p:cNvSpPr txBox="1"/>
          <p:nvPr/>
        </p:nvSpPr>
        <p:spPr>
          <a:xfrm>
            <a:off x="3262640" y="2939543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9-5</a:t>
            </a:r>
            <a:r>
              <a:rPr lang="sr-Latn-BA" sz="2400" dirty="0"/>
              <a:t> </a:t>
            </a:r>
            <a:r>
              <a:rPr lang="sr-Cyrl-RS" sz="2400" dirty="0"/>
              <a:t>=</a:t>
            </a:r>
            <a:endParaRPr lang="sr-Latn-BA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FC992C9-0C52-4DC5-B0ED-0DF476421C03}"/>
              </a:ext>
            </a:extLst>
          </p:cNvPr>
          <p:cNvSpPr txBox="1"/>
          <p:nvPr/>
        </p:nvSpPr>
        <p:spPr>
          <a:xfrm>
            <a:off x="3256492" y="4078899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10-7</a:t>
            </a:r>
            <a:r>
              <a:rPr lang="sr-Latn-BA" sz="2400" dirty="0"/>
              <a:t> </a:t>
            </a:r>
            <a:r>
              <a:rPr lang="sr-Cyrl-RS" sz="2400" dirty="0"/>
              <a:t>=</a:t>
            </a:r>
            <a:endParaRPr lang="sr-Latn-BA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D8FEB4D-5F97-43CD-86C4-F90395E649C0}"/>
              </a:ext>
            </a:extLst>
          </p:cNvPr>
          <p:cNvSpPr txBox="1"/>
          <p:nvPr/>
        </p:nvSpPr>
        <p:spPr>
          <a:xfrm>
            <a:off x="1344132" y="18826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6</a:t>
            </a:r>
            <a:endParaRPr lang="sr-Latn-BA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26FEDDA-2A6A-4B5C-A200-B10149C06C2A}"/>
              </a:ext>
            </a:extLst>
          </p:cNvPr>
          <p:cNvSpPr txBox="1"/>
          <p:nvPr/>
        </p:nvSpPr>
        <p:spPr>
          <a:xfrm>
            <a:off x="1344132" y="294236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9</a:t>
            </a:r>
            <a:endParaRPr lang="sr-Latn-BA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093E711-60B4-430E-98A7-8B277575EACC}"/>
              </a:ext>
            </a:extLst>
          </p:cNvPr>
          <p:cNvSpPr txBox="1"/>
          <p:nvPr/>
        </p:nvSpPr>
        <p:spPr>
          <a:xfrm>
            <a:off x="1305412" y="402709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/>
              <a:t>10</a:t>
            </a:r>
            <a:endParaRPr lang="sr-Latn-BA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70030F7-313C-4CA4-874E-05D02902CB24}"/>
              </a:ext>
            </a:extLst>
          </p:cNvPr>
          <p:cNvSpPr txBox="1"/>
          <p:nvPr/>
        </p:nvSpPr>
        <p:spPr>
          <a:xfrm>
            <a:off x="3986018" y="186071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2</a:t>
            </a:r>
            <a:endParaRPr lang="sr-Latn-BA" sz="2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F53C1010-E940-40CA-89E6-CAF4577567EC}"/>
              </a:ext>
            </a:extLst>
          </p:cNvPr>
          <p:cNvSpPr txBox="1"/>
          <p:nvPr/>
        </p:nvSpPr>
        <p:spPr>
          <a:xfrm>
            <a:off x="3928539" y="293954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4</a:t>
            </a:r>
            <a:endParaRPr lang="sr-Latn-BA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DCD68B18-0564-4A30-A7F2-3F52CDF2D96B}"/>
              </a:ext>
            </a:extLst>
          </p:cNvPr>
          <p:cNvSpPr txBox="1"/>
          <p:nvPr/>
        </p:nvSpPr>
        <p:spPr>
          <a:xfrm>
            <a:off x="4098618" y="407889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3</a:t>
            </a: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xmlns="" val="259910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10" grpId="0"/>
      <p:bldP spid="12" grpId="0"/>
      <p:bldP spid="14" grpId="0"/>
      <p:bldP spid="16" grpId="0"/>
      <p:bldP spid="17" grpId="0"/>
      <p:bldP spid="19" grpId="0"/>
      <p:bldP spid="21" grpId="0"/>
      <p:bldP spid="23" grpId="0"/>
      <p:bldP spid="2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B795FA-43EF-4379-A297-F82EFEDFF95F}"/>
              </a:ext>
            </a:extLst>
          </p:cNvPr>
          <p:cNvSpPr txBox="1"/>
          <p:nvPr/>
        </p:nvSpPr>
        <p:spPr>
          <a:xfrm>
            <a:off x="755576" y="980728"/>
            <a:ext cx="5314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У квадратић упиши одговарајући број</a:t>
            </a:r>
            <a:r>
              <a:rPr lang="sr-Latn-RS" sz="2400" dirty="0"/>
              <a:t> !</a:t>
            </a:r>
            <a:endParaRPr lang="sr-Latn-BA" sz="24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F93677A6-A459-437D-92E0-F42A97996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3295793"/>
              </p:ext>
            </p:extLst>
          </p:nvPr>
        </p:nvGraphicFramePr>
        <p:xfrm>
          <a:off x="755576" y="2263780"/>
          <a:ext cx="2085481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225">
                  <a:extLst>
                    <a:ext uri="{9D8B030D-6E8A-4147-A177-3AD203B41FA5}">
                      <a16:colId xmlns:a16="http://schemas.microsoft.com/office/drawing/2014/main" xmlns="" val="385201577"/>
                    </a:ext>
                  </a:extLst>
                </a:gridCol>
                <a:gridCol w="409366">
                  <a:extLst>
                    <a:ext uri="{9D8B030D-6E8A-4147-A177-3AD203B41FA5}">
                      <a16:colId xmlns:a16="http://schemas.microsoft.com/office/drawing/2014/main" xmlns="" val="1598219007"/>
                    </a:ext>
                  </a:extLst>
                </a:gridCol>
                <a:gridCol w="444299">
                  <a:extLst>
                    <a:ext uri="{9D8B030D-6E8A-4147-A177-3AD203B41FA5}">
                      <a16:colId xmlns:a16="http://schemas.microsoft.com/office/drawing/2014/main" xmlns="" val="2808833747"/>
                    </a:ext>
                  </a:extLst>
                </a:gridCol>
                <a:gridCol w="409366">
                  <a:extLst>
                    <a:ext uri="{9D8B030D-6E8A-4147-A177-3AD203B41FA5}">
                      <a16:colId xmlns:a16="http://schemas.microsoft.com/office/drawing/2014/main" xmlns="" val="1005709092"/>
                    </a:ext>
                  </a:extLst>
                </a:gridCol>
                <a:gridCol w="411225">
                  <a:extLst>
                    <a:ext uri="{9D8B030D-6E8A-4147-A177-3AD203B41FA5}">
                      <a16:colId xmlns:a16="http://schemas.microsoft.com/office/drawing/2014/main" xmlns="" val="1433096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sz="2400" dirty="0"/>
                        <a:t>3</a:t>
                      </a:r>
                      <a:endParaRPr lang="sr-Latn-BA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/>
                        <a:t>+</a:t>
                      </a:r>
                      <a:endParaRPr lang="sr-Latn-BA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r-Latn-BA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/>
                        <a:t>=</a:t>
                      </a:r>
                      <a:endParaRPr lang="sr-Latn-BA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/>
                        <a:t>9</a:t>
                      </a:r>
                      <a:endParaRPr lang="sr-Latn-BA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16444392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xmlns="" id="{5B304F5A-EC15-43A7-89B0-C2C2CAD71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3337568"/>
              </p:ext>
            </p:extLst>
          </p:nvPr>
        </p:nvGraphicFramePr>
        <p:xfrm>
          <a:off x="826038" y="3372505"/>
          <a:ext cx="2233795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0470">
                  <a:extLst>
                    <a:ext uri="{9D8B030D-6E8A-4147-A177-3AD203B41FA5}">
                      <a16:colId xmlns:a16="http://schemas.microsoft.com/office/drawing/2014/main" xmlns="" val="385201577"/>
                    </a:ext>
                  </a:extLst>
                </a:gridCol>
                <a:gridCol w="438479">
                  <a:extLst>
                    <a:ext uri="{9D8B030D-6E8A-4147-A177-3AD203B41FA5}">
                      <a16:colId xmlns:a16="http://schemas.microsoft.com/office/drawing/2014/main" xmlns="" val="1598219007"/>
                    </a:ext>
                  </a:extLst>
                </a:gridCol>
                <a:gridCol w="475897">
                  <a:extLst>
                    <a:ext uri="{9D8B030D-6E8A-4147-A177-3AD203B41FA5}">
                      <a16:colId xmlns:a16="http://schemas.microsoft.com/office/drawing/2014/main" xmlns="" val="2808833747"/>
                    </a:ext>
                  </a:extLst>
                </a:gridCol>
                <a:gridCol w="438479">
                  <a:extLst>
                    <a:ext uri="{9D8B030D-6E8A-4147-A177-3AD203B41FA5}">
                      <a16:colId xmlns:a16="http://schemas.microsoft.com/office/drawing/2014/main" xmlns="" val="1005709092"/>
                    </a:ext>
                  </a:extLst>
                </a:gridCol>
                <a:gridCol w="440470">
                  <a:extLst>
                    <a:ext uri="{9D8B030D-6E8A-4147-A177-3AD203B41FA5}">
                      <a16:colId xmlns:a16="http://schemas.microsoft.com/office/drawing/2014/main" xmlns="" val="143309666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/>
                        <a:t>+</a:t>
                      </a:r>
                      <a:endParaRPr lang="sr-Latn-BA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/>
                        <a:t>2</a:t>
                      </a:r>
                      <a:endParaRPr lang="sr-Latn-BA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/>
                        <a:t>=</a:t>
                      </a:r>
                      <a:endParaRPr lang="sr-Latn-BA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/>
                        <a:t>7</a:t>
                      </a:r>
                      <a:endParaRPr lang="sr-Latn-BA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16444392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xmlns="" id="{AF07B5C7-FE4C-444E-B29D-DB03AAE6A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4036539"/>
              </p:ext>
            </p:extLst>
          </p:nvPr>
        </p:nvGraphicFramePr>
        <p:xfrm>
          <a:off x="4644008" y="2127796"/>
          <a:ext cx="2016223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447">
                  <a:extLst>
                    <a:ext uri="{9D8B030D-6E8A-4147-A177-3AD203B41FA5}">
                      <a16:colId xmlns:a16="http://schemas.microsoft.com/office/drawing/2014/main" xmlns="" val="385201577"/>
                    </a:ext>
                  </a:extLst>
                </a:gridCol>
                <a:gridCol w="375996">
                  <a:extLst>
                    <a:ext uri="{9D8B030D-6E8A-4147-A177-3AD203B41FA5}">
                      <a16:colId xmlns:a16="http://schemas.microsoft.com/office/drawing/2014/main" xmlns="" val="1598219007"/>
                    </a:ext>
                  </a:extLst>
                </a:gridCol>
                <a:gridCol w="408081">
                  <a:extLst>
                    <a:ext uri="{9D8B030D-6E8A-4147-A177-3AD203B41FA5}">
                      <a16:colId xmlns:a16="http://schemas.microsoft.com/office/drawing/2014/main" xmlns="" val="2808833747"/>
                    </a:ext>
                  </a:extLst>
                </a:gridCol>
                <a:gridCol w="375996">
                  <a:extLst>
                    <a:ext uri="{9D8B030D-6E8A-4147-A177-3AD203B41FA5}">
                      <a16:colId xmlns:a16="http://schemas.microsoft.com/office/drawing/2014/main" xmlns="" val="1005709092"/>
                    </a:ext>
                  </a:extLst>
                </a:gridCol>
                <a:gridCol w="377703">
                  <a:extLst>
                    <a:ext uri="{9D8B030D-6E8A-4147-A177-3AD203B41FA5}">
                      <a16:colId xmlns:a16="http://schemas.microsoft.com/office/drawing/2014/main" xmlns="" val="1433096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sz="2400" dirty="0"/>
                        <a:t>8</a:t>
                      </a:r>
                      <a:endParaRPr lang="sr-Latn-BA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/>
                        <a:t>-</a:t>
                      </a:r>
                      <a:endParaRPr lang="sr-Latn-BA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r-Latn-BA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/>
                        <a:t>=</a:t>
                      </a:r>
                      <a:endParaRPr lang="sr-Latn-BA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/>
                        <a:t>3</a:t>
                      </a:r>
                      <a:endParaRPr lang="sr-Latn-BA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16444392"/>
                  </a:ext>
                </a:extLst>
              </a:tr>
            </a:tbl>
          </a:graphicData>
        </a:graphic>
      </p:graphicFrame>
      <p:graphicFrame>
        <p:nvGraphicFramePr>
          <p:cNvPr id="14" name="Table 6">
            <a:extLst>
              <a:ext uri="{FF2B5EF4-FFF2-40B4-BE49-F238E27FC236}">
                <a16:creationId xmlns:a16="http://schemas.microsoft.com/office/drawing/2014/main" xmlns="" id="{2A1086DE-DD2D-4C9E-BF26-63E5AE3BA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3393376"/>
              </p:ext>
            </p:extLst>
          </p:nvPr>
        </p:nvGraphicFramePr>
        <p:xfrm>
          <a:off x="4796595" y="3372505"/>
          <a:ext cx="1780844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700">
                  <a:extLst>
                    <a:ext uri="{9D8B030D-6E8A-4147-A177-3AD203B41FA5}">
                      <a16:colId xmlns:a16="http://schemas.microsoft.com/office/drawing/2014/main" xmlns="" val="385201577"/>
                    </a:ext>
                  </a:extLst>
                </a:gridCol>
                <a:gridCol w="216023">
                  <a:extLst>
                    <a:ext uri="{9D8B030D-6E8A-4147-A177-3AD203B41FA5}">
                      <a16:colId xmlns:a16="http://schemas.microsoft.com/office/drawing/2014/main" xmlns="" val="1598219007"/>
                    </a:ext>
                  </a:extLst>
                </a:gridCol>
                <a:gridCol w="298818">
                  <a:extLst>
                    <a:ext uri="{9D8B030D-6E8A-4147-A177-3AD203B41FA5}">
                      <a16:colId xmlns:a16="http://schemas.microsoft.com/office/drawing/2014/main" xmlns="" val="2808833747"/>
                    </a:ext>
                  </a:extLst>
                </a:gridCol>
                <a:gridCol w="430148">
                  <a:extLst>
                    <a:ext uri="{9D8B030D-6E8A-4147-A177-3AD203B41FA5}">
                      <a16:colId xmlns:a16="http://schemas.microsoft.com/office/drawing/2014/main" xmlns="" val="1005709092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xmlns="" val="1433096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sz="2800" dirty="0"/>
                        <a:t>  </a:t>
                      </a:r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/>
                        <a:t>-</a:t>
                      </a:r>
                      <a:endParaRPr lang="sr-Latn-BA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/>
                        <a:t>5</a:t>
                      </a:r>
                      <a:endParaRPr lang="sr-Latn-BA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800" dirty="0"/>
                        <a:t>=</a:t>
                      </a:r>
                      <a:endParaRPr lang="sr-Latn-BA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400" dirty="0"/>
                        <a:t>5</a:t>
                      </a:r>
                      <a:endParaRPr lang="sr-Latn-BA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16444392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A232789-B801-4F22-A60B-F1B65F1BF9F1}"/>
              </a:ext>
            </a:extLst>
          </p:cNvPr>
          <p:cNvSpPr txBox="1"/>
          <p:nvPr/>
        </p:nvSpPr>
        <p:spPr>
          <a:xfrm>
            <a:off x="1629443" y="2259315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6</a:t>
            </a:r>
            <a:endParaRPr lang="sr-Latn-BA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2188880-3F44-4E41-8D16-9669F601F4D2}"/>
              </a:ext>
            </a:extLst>
          </p:cNvPr>
          <p:cNvSpPr txBox="1"/>
          <p:nvPr/>
        </p:nvSpPr>
        <p:spPr>
          <a:xfrm>
            <a:off x="826038" y="3429000"/>
            <a:ext cx="409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/>
              <a:t> </a:t>
            </a:r>
            <a:r>
              <a:rPr lang="sr-Cyrl-RS" sz="2400" dirty="0"/>
              <a:t>5</a:t>
            </a:r>
            <a:r>
              <a:rPr lang="en-US" sz="2400" dirty="0"/>
              <a:t> </a:t>
            </a:r>
            <a:endParaRPr lang="sr-Latn-BA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697BC2B-062A-4DFF-B28F-1CDE98DCFDB5}"/>
              </a:ext>
            </a:extLst>
          </p:cNvPr>
          <p:cNvSpPr txBox="1"/>
          <p:nvPr/>
        </p:nvSpPr>
        <p:spPr>
          <a:xfrm>
            <a:off x="5521904" y="212779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5</a:t>
            </a:r>
            <a:endParaRPr lang="sr-Latn-BA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1F4B553-62E9-46A8-A085-64D9FF8DE57C}"/>
              </a:ext>
            </a:extLst>
          </p:cNvPr>
          <p:cNvSpPr txBox="1"/>
          <p:nvPr/>
        </p:nvSpPr>
        <p:spPr>
          <a:xfrm>
            <a:off x="4764747" y="3429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10</a:t>
            </a:r>
            <a:endParaRPr lang="sr-Latn-BA" sz="2400" dirty="0"/>
          </a:p>
        </p:txBody>
      </p:sp>
    </p:spTree>
    <p:extLst>
      <p:ext uri="{BB962C8B-B14F-4D97-AF65-F5344CB8AC3E}">
        <p14:creationId xmlns:p14="http://schemas.microsoft.com/office/powerpoint/2010/main" xmlns="" val="239829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5058648-EDC9-4FB1-8DB5-CC96F1412A3A}"/>
              </a:ext>
            </a:extLst>
          </p:cNvPr>
          <p:cNvSpPr txBox="1"/>
          <p:nvPr/>
        </p:nvSpPr>
        <p:spPr>
          <a:xfrm>
            <a:off x="899592" y="980728"/>
            <a:ext cx="4726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/>
              <a:t>У кружић упиши знак + или - </a:t>
            </a:r>
            <a:r>
              <a:rPr lang="sr-Latn-RS" sz="2800" dirty="0"/>
              <a:t>!</a:t>
            </a:r>
            <a:endParaRPr lang="sr-Latn-BA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8FE2335-6C62-4F47-B7C1-6FBDD5EAEA70}"/>
              </a:ext>
            </a:extLst>
          </p:cNvPr>
          <p:cNvSpPr txBox="1"/>
          <p:nvPr/>
        </p:nvSpPr>
        <p:spPr>
          <a:xfrm>
            <a:off x="896278" y="2060848"/>
            <a:ext cx="167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/>
              <a:t>1 ⃝  8 = 9</a:t>
            </a:r>
            <a:endParaRPr lang="sr-Latn-BA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20B223E-9B93-464D-ADD0-498AE483F721}"/>
              </a:ext>
            </a:extLst>
          </p:cNvPr>
          <p:cNvSpPr txBox="1"/>
          <p:nvPr/>
        </p:nvSpPr>
        <p:spPr>
          <a:xfrm>
            <a:off x="931850" y="3140968"/>
            <a:ext cx="167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/>
              <a:t>4 ⃝  2 = 6</a:t>
            </a:r>
            <a:endParaRPr lang="sr-Latn-BA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96BF55C-7D82-428F-96C4-64EBDFF0E02C}"/>
              </a:ext>
            </a:extLst>
          </p:cNvPr>
          <p:cNvSpPr txBox="1"/>
          <p:nvPr/>
        </p:nvSpPr>
        <p:spPr>
          <a:xfrm>
            <a:off x="4634026" y="2060848"/>
            <a:ext cx="15969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/>
              <a:t>8 ⃝ 5 = 3</a:t>
            </a:r>
            <a:endParaRPr lang="sr-Latn-BA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301E9C-CCF3-4457-B867-BD8F905A0EBA}"/>
              </a:ext>
            </a:extLst>
          </p:cNvPr>
          <p:cNvSpPr txBox="1"/>
          <p:nvPr/>
        </p:nvSpPr>
        <p:spPr>
          <a:xfrm>
            <a:off x="4542655" y="3167390"/>
            <a:ext cx="177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/>
              <a:t>10 ⃝ 8 = 2</a:t>
            </a:r>
            <a:endParaRPr lang="sr-Latn-BA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EE3584D-C8E9-4C16-83FE-26C85CA5A24D}"/>
              </a:ext>
            </a:extLst>
          </p:cNvPr>
          <p:cNvSpPr txBox="1"/>
          <p:nvPr/>
        </p:nvSpPr>
        <p:spPr>
          <a:xfrm>
            <a:off x="1262233" y="316739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/>
              <a:t>+</a:t>
            </a:r>
            <a:endParaRPr lang="sr-Latn-BA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41C2EC8-8D07-4CEE-A804-D30416729F26}"/>
              </a:ext>
            </a:extLst>
          </p:cNvPr>
          <p:cNvSpPr txBox="1"/>
          <p:nvPr/>
        </p:nvSpPr>
        <p:spPr>
          <a:xfrm>
            <a:off x="1222324" y="204793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/>
              <a:t>+</a:t>
            </a:r>
            <a:endParaRPr lang="sr-Latn-BA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F590831-50F3-4623-B693-806689DE91A2}"/>
              </a:ext>
            </a:extLst>
          </p:cNvPr>
          <p:cNvSpPr txBox="1"/>
          <p:nvPr/>
        </p:nvSpPr>
        <p:spPr>
          <a:xfrm>
            <a:off x="5004048" y="2047934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/>
              <a:t>-</a:t>
            </a:r>
            <a:endParaRPr lang="sr-Latn-BA" sz="2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8DEFEEE-C07B-429A-83AB-AB885C15436E}"/>
              </a:ext>
            </a:extLst>
          </p:cNvPr>
          <p:cNvSpPr txBox="1"/>
          <p:nvPr/>
        </p:nvSpPr>
        <p:spPr>
          <a:xfrm>
            <a:off x="5082652" y="3154476"/>
            <a:ext cx="295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/>
              <a:t>-</a:t>
            </a:r>
            <a:endParaRPr lang="sr-Latn-BA" sz="2800" dirty="0"/>
          </a:p>
        </p:txBody>
      </p:sp>
    </p:spTree>
    <p:extLst>
      <p:ext uri="{BB962C8B-B14F-4D97-AF65-F5344CB8AC3E}">
        <p14:creationId xmlns:p14="http://schemas.microsoft.com/office/powerpoint/2010/main" xmlns="" val="238226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xmlns="" id="{197C2432-830E-4ADA-89DC-40BC36FE1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2599221"/>
              </p:ext>
            </p:extLst>
          </p:nvPr>
        </p:nvGraphicFramePr>
        <p:xfrm>
          <a:off x="1193930" y="2121199"/>
          <a:ext cx="2456787" cy="523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0921">
                  <a:extLst>
                    <a:ext uri="{9D8B030D-6E8A-4147-A177-3AD203B41FA5}">
                      <a16:colId xmlns:a16="http://schemas.microsoft.com/office/drawing/2014/main" xmlns="" val="385201577"/>
                    </a:ext>
                  </a:extLst>
                </a:gridCol>
                <a:gridCol w="500885">
                  <a:extLst>
                    <a:ext uri="{9D8B030D-6E8A-4147-A177-3AD203B41FA5}">
                      <a16:colId xmlns:a16="http://schemas.microsoft.com/office/drawing/2014/main" xmlns="" val="1598219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808833747"/>
                    </a:ext>
                  </a:extLst>
                </a:gridCol>
                <a:gridCol w="742645">
                  <a:extLst>
                    <a:ext uri="{9D8B030D-6E8A-4147-A177-3AD203B41FA5}">
                      <a16:colId xmlns:a16="http://schemas.microsoft.com/office/drawing/2014/main" xmlns="" val="1005709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433096667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800" dirty="0"/>
                        <a:t>⃝</a:t>
                      </a:r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r-Latn-BA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1644439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7A2673C-3B9E-4D89-812C-FC1D5B9C8150}"/>
              </a:ext>
            </a:extLst>
          </p:cNvPr>
          <p:cNvSpPr txBox="1"/>
          <p:nvPr/>
        </p:nvSpPr>
        <p:spPr>
          <a:xfrm>
            <a:off x="901164" y="863089"/>
            <a:ext cx="6107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Упореди дате бројеве и у </a:t>
            </a:r>
            <a:r>
              <a:rPr lang="sr-Cyrl-BA" sz="2400" dirty="0"/>
              <a:t>кружић</a:t>
            </a:r>
            <a:r>
              <a:rPr lang="sr-Cyrl-RS" sz="2400" dirty="0"/>
              <a:t> упиши знак</a:t>
            </a:r>
          </a:p>
          <a:p>
            <a:r>
              <a:rPr lang="sr-Cyrl-RS" sz="2400" dirty="0"/>
              <a:t> &lt;, &gt; или = </a:t>
            </a:r>
            <a:r>
              <a:rPr lang="sr-Latn-RS" sz="2400" dirty="0"/>
              <a:t>!</a:t>
            </a:r>
            <a:endParaRPr lang="sr-Latn-BA" sz="24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D9926C6A-2CCF-42E5-89F6-5F67593C3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9901177"/>
              </p:ext>
            </p:extLst>
          </p:nvPr>
        </p:nvGraphicFramePr>
        <p:xfrm>
          <a:off x="1146401" y="3973841"/>
          <a:ext cx="2456787" cy="523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367">
                  <a:extLst>
                    <a:ext uri="{9D8B030D-6E8A-4147-A177-3AD203B41FA5}">
                      <a16:colId xmlns:a16="http://schemas.microsoft.com/office/drawing/2014/main" xmlns="" val="38520157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1598219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808833747"/>
                    </a:ext>
                  </a:extLst>
                </a:gridCol>
                <a:gridCol w="686020">
                  <a:extLst>
                    <a:ext uri="{9D8B030D-6E8A-4147-A177-3AD203B41FA5}">
                      <a16:colId xmlns:a16="http://schemas.microsoft.com/office/drawing/2014/main" xmlns="" val="1005709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433096667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800" dirty="0"/>
                        <a:t>⃝</a:t>
                      </a:r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r-Latn-BA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16444392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xmlns="" id="{0C397937-5B07-4EE0-99C4-AB584665A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6750928"/>
              </p:ext>
            </p:extLst>
          </p:nvPr>
        </p:nvGraphicFramePr>
        <p:xfrm>
          <a:off x="4783766" y="3083249"/>
          <a:ext cx="2456787" cy="523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3518">
                  <a:extLst>
                    <a:ext uri="{9D8B030D-6E8A-4147-A177-3AD203B41FA5}">
                      <a16:colId xmlns:a16="http://schemas.microsoft.com/office/drawing/2014/main" xmlns="" val="38520157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1598219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808833747"/>
                    </a:ext>
                  </a:extLst>
                </a:gridCol>
                <a:gridCol w="684869">
                  <a:extLst>
                    <a:ext uri="{9D8B030D-6E8A-4147-A177-3AD203B41FA5}">
                      <a16:colId xmlns:a16="http://schemas.microsoft.com/office/drawing/2014/main" xmlns="" val="10057090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433096667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800" dirty="0"/>
                        <a:t>⃝</a:t>
                      </a:r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r-Latn-BA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r-Latn-BA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1644439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8C64DBE-5DAD-4291-B040-F1644AB87118}"/>
              </a:ext>
            </a:extLst>
          </p:cNvPr>
          <p:cNvSpPr txBox="1"/>
          <p:nvPr/>
        </p:nvSpPr>
        <p:spPr>
          <a:xfrm>
            <a:off x="1164291" y="2651316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/>
              <a:t>7-5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B0264B5-C04A-48C2-B200-3CF877B03F85}"/>
              </a:ext>
            </a:extLst>
          </p:cNvPr>
          <p:cNvSpPr txBox="1"/>
          <p:nvPr/>
        </p:nvSpPr>
        <p:spPr>
          <a:xfrm>
            <a:off x="2106268" y="2629968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/>
              <a:t>4+3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D7421D7-D0CB-442F-AD98-662F63C31B85}"/>
              </a:ext>
            </a:extLst>
          </p:cNvPr>
          <p:cNvSpPr txBox="1"/>
          <p:nvPr/>
        </p:nvSpPr>
        <p:spPr>
          <a:xfrm>
            <a:off x="1039240" y="4461078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/>
              <a:t>2+7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5AD98F0-E33E-43F2-9BD9-2A72BA6F6B71}"/>
              </a:ext>
            </a:extLst>
          </p:cNvPr>
          <p:cNvSpPr txBox="1"/>
          <p:nvPr/>
        </p:nvSpPr>
        <p:spPr>
          <a:xfrm>
            <a:off x="2159557" y="4460925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/>
              <a:t>3+1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19AA0E6-ABD3-4E58-BF8F-F6CF9345744C}"/>
              </a:ext>
            </a:extLst>
          </p:cNvPr>
          <p:cNvSpPr txBox="1"/>
          <p:nvPr/>
        </p:nvSpPr>
        <p:spPr>
          <a:xfrm>
            <a:off x="4749754" y="3606468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/>
              <a:t>8-6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E450AA4-2060-4988-A41B-00B1E7824FA8}"/>
              </a:ext>
            </a:extLst>
          </p:cNvPr>
          <p:cNvSpPr txBox="1"/>
          <p:nvPr/>
        </p:nvSpPr>
        <p:spPr>
          <a:xfrm>
            <a:off x="5774558" y="3606468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/>
              <a:t>6+4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348C9DD-2AE0-4882-9D59-11897F727D3F}"/>
              </a:ext>
            </a:extLst>
          </p:cNvPr>
          <p:cNvSpPr txBox="1"/>
          <p:nvPr/>
        </p:nvSpPr>
        <p:spPr>
          <a:xfrm>
            <a:off x="1263572" y="212809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/>
              <a:t>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A1D6F2DB-D59A-40D5-A66B-2B36E371395F}"/>
              </a:ext>
            </a:extLst>
          </p:cNvPr>
          <p:cNvSpPr txBox="1"/>
          <p:nvPr/>
        </p:nvSpPr>
        <p:spPr>
          <a:xfrm>
            <a:off x="2277428" y="216493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/>
              <a:t>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0AE91D7-96EA-402D-9F75-B7428D947157}"/>
              </a:ext>
            </a:extLst>
          </p:cNvPr>
          <p:cNvSpPr txBox="1"/>
          <p:nvPr/>
        </p:nvSpPr>
        <p:spPr>
          <a:xfrm>
            <a:off x="1786368" y="216493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/>
              <a:t>&lt;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22F02A3-0E04-4582-AD6F-0D39363D26D8}"/>
              </a:ext>
            </a:extLst>
          </p:cNvPr>
          <p:cNvSpPr txBox="1"/>
          <p:nvPr/>
        </p:nvSpPr>
        <p:spPr>
          <a:xfrm>
            <a:off x="1193930" y="4004618"/>
            <a:ext cx="340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/>
              <a:t>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D3F96F9-4BCF-42BB-A79A-A3E4AD452504}"/>
              </a:ext>
            </a:extLst>
          </p:cNvPr>
          <p:cNvSpPr txBox="1"/>
          <p:nvPr/>
        </p:nvSpPr>
        <p:spPr>
          <a:xfrm>
            <a:off x="2263645" y="401740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/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79FCD88-4526-49FC-90BE-54798ADF5FD1}"/>
              </a:ext>
            </a:extLst>
          </p:cNvPr>
          <p:cNvSpPr txBox="1"/>
          <p:nvPr/>
        </p:nvSpPr>
        <p:spPr>
          <a:xfrm>
            <a:off x="1742066" y="397764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800" dirty="0"/>
              <a:t>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B1ECF7E-0BB1-441D-83C9-02EDE4209C5C}"/>
              </a:ext>
            </a:extLst>
          </p:cNvPr>
          <p:cNvSpPr txBox="1"/>
          <p:nvPr/>
        </p:nvSpPr>
        <p:spPr>
          <a:xfrm>
            <a:off x="4874788" y="311402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C0A8FF1-AC3F-41E3-B42B-B0F5D4DA9283}"/>
              </a:ext>
            </a:extLst>
          </p:cNvPr>
          <p:cNvSpPr txBox="1"/>
          <p:nvPr/>
        </p:nvSpPr>
        <p:spPr>
          <a:xfrm>
            <a:off x="5830417" y="312067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/>
              <a:t>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FE77334F-E0A8-4EFD-B8F0-01600BA3F530}"/>
              </a:ext>
            </a:extLst>
          </p:cNvPr>
          <p:cNvSpPr txBox="1"/>
          <p:nvPr/>
        </p:nvSpPr>
        <p:spPr>
          <a:xfrm>
            <a:off x="5339980" y="31140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/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xmlns="" val="40257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FA2E3C5-9DAF-4A27-AACC-04459F3B1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439" y="687179"/>
            <a:ext cx="6984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Бојан је добио 5 звjездица за домаћи рад из математике и 4 звjездице за домаћи рад из српског језика.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Колико звjездица је укупно Бојан добио?</a:t>
            </a:r>
            <a:endParaRPr kumimoji="0" lang="sr-Latn-RS" altLang="sr-Latn-R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RS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Slika 48" descr="Bojan je dobio 5 zvezdica za domaći rad iz matematike i 4 zvezdice za domaći rad iz srpskog jezika. Koliko zvezdica je ukupno Bojan dobio?">
            <a:extLst>
              <a:ext uri="{FF2B5EF4-FFF2-40B4-BE49-F238E27FC236}">
                <a16:creationId xmlns:a16="http://schemas.microsoft.com/office/drawing/2014/main" xmlns="" id="{5FF70E3A-6AD3-4B4F-9BDA-409CCA682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398" y="1561584"/>
            <a:ext cx="3744416" cy="168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80A2C0D-340D-44F1-86B9-19C08A739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413843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B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2590A21-BF15-41B9-B5E1-5DE9F9636A3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63878" y="1875783"/>
            <a:ext cx="1152128" cy="107428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6988F45-D2C2-4494-9A49-60F5BAB97116}"/>
              </a:ext>
            </a:extLst>
          </p:cNvPr>
          <p:cNvSpPr txBox="1"/>
          <p:nvPr/>
        </p:nvSpPr>
        <p:spPr>
          <a:xfrm>
            <a:off x="488926" y="3613023"/>
            <a:ext cx="6984774" cy="669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Јефта има 6 колача. Дао је 4 колача сестри. Колико сада Јефта има колача?</a:t>
            </a:r>
            <a:endParaRPr lang="sr-Latn-BA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Slika 49" descr="Jefta ima 6 kolača. Dao je 4 kolača sestri. Koliko sada Jefta ima kolača?">
            <a:extLst>
              <a:ext uri="{FF2B5EF4-FFF2-40B4-BE49-F238E27FC236}">
                <a16:creationId xmlns:a16="http://schemas.microsoft.com/office/drawing/2014/main" xmlns="" id="{0CEB4AD1-191A-4444-86AA-5B74888416B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398" y="4172086"/>
            <a:ext cx="4178734" cy="19088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2FB7842-4CE8-4B7F-ABA3-BECE69B8CDB5}"/>
              </a:ext>
            </a:extLst>
          </p:cNvPr>
          <p:cNvSpPr txBox="1"/>
          <p:nvPr/>
        </p:nvSpPr>
        <p:spPr>
          <a:xfrm>
            <a:off x="459192" y="3229863"/>
            <a:ext cx="698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Рачунамо: ___</a:t>
            </a:r>
            <a:r>
              <a:rPr lang="sr-Latn-BA" dirty="0"/>
              <a:t>+</a:t>
            </a:r>
            <a:r>
              <a:rPr lang="sr-Cyrl-BA" dirty="0"/>
              <a:t>___=___  Одговор: Бојан је добио ___ звјездица</a:t>
            </a:r>
            <a:r>
              <a:rPr lang="sr-Latn-RS" dirty="0"/>
              <a:t>.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A24399E-CEE4-4EED-8151-5F326FF75701}"/>
              </a:ext>
            </a:extLst>
          </p:cNvPr>
          <p:cNvSpPr txBox="1"/>
          <p:nvPr/>
        </p:nvSpPr>
        <p:spPr>
          <a:xfrm>
            <a:off x="4155662" y="6036081"/>
            <a:ext cx="3999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Одговор: Јефта сада има ____ колача.</a:t>
            </a:r>
            <a:endParaRPr lang="en-US" dirty="0"/>
          </a:p>
        </p:txBody>
      </p:sp>
      <p:pic>
        <p:nvPicPr>
          <p:cNvPr id="14" name="Slika 85" descr="Dibujo de Número 2 pintado por en Dibujos.net el día 30-12-15 a las  02:47:55. Imprime, pinta o colorea tus propios dibujos!">
            <a:extLst>
              <a:ext uri="{FF2B5EF4-FFF2-40B4-BE49-F238E27FC236}">
                <a16:creationId xmlns:a16="http://schemas.microsoft.com/office/drawing/2014/main" xmlns="" id="{9F76C4BA-EE92-4BE7-A4C3-FD85ADFF178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36469" y="4622384"/>
            <a:ext cx="1486451" cy="10973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A58EC25-BFF8-4D03-9023-0F1B81E8EE1C}"/>
              </a:ext>
            </a:extLst>
          </p:cNvPr>
          <p:cNvSpPr txBox="1"/>
          <p:nvPr/>
        </p:nvSpPr>
        <p:spPr>
          <a:xfrm>
            <a:off x="2140167" y="212053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/>
              <a:t>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0B830AC-AF76-479B-931D-AF520713ED6B}"/>
              </a:ext>
            </a:extLst>
          </p:cNvPr>
          <p:cNvSpPr txBox="1"/>
          <p:nvPr/>
        </p:nvSpPr>
        <p:spPr>
          <a:xfrm>
            <a:off x="1660786" y="3221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/>
              <a:t>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0D24A5E-CB0E-43E8-B74C-D30A2164AF40}"/>
              </a:ext>
            </a:extLst>
          </p:cNvPr>
          <p:cNvSpPr txBox="1"/>
          <p:nvPr/>
        </p:nvSpPr>
        <p:spPr>
          <a:xfrm>
            <a:off x="2044893" y="32250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/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6E4A9AA-D57A-47A1-A93F-690263A4F624}"/>
              </a:ext>
            </a:extLst>
          </p:cNvPr>
          <p:cNvSpPr txBox="1"/>
          <p:nvPr/>
        </p:nvSpPr>
        <p:spPr>
          <a:xfrm>
            <a:off x="2530606" y="32279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/>
              <a:t>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82CCA76-DEFA-4A0D-8F29-391F24C4D3CB}"/>
              </a:ext>
            </a:extLst>
          </p:cNvPr>
          <p:cNvSpPr txBox="1"/>
          <p:nvPr/>
        </p:nvSpPr>
        <p:spPr>
          <a:xfrm>
            <a:off x="5405202" y="32210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/>
              <a:t>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1D793EB-F0A4-4745-84DD-9D30DFD8F3A2}"/>
              </a:ext>
            </a:extLst>
          </p:cNvPr>
          <p:cNvSpPr txBox="1"/>
          <p:nvPr/>
        </p:nvSpPr>
        <p:spPr>
          <a:xfrm>
            <a:off x="2246076" y="4800831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3200" dirty="0"/>
              <a:t>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08421ED-378B-45A2-8810-0D0F8B3DDD9F}"/>
              </a:ext>
            </a:extLst>
          </p:cNvPr>
          <p:cNvSpPr txBox="1"/>
          <p:nvPr/>
        </p:nvSpPr>
        <p:spPr>
          <a:xfrm>
            <a:off x="6741176" y="6045335"/>
            <a:ext cx="250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2E1D5B3-CD00-4AA7-A911-7D0320D73483}"/>
              </a:ext>
            </a:extLst>
          </p:cNvPr>
          <p:cNvSpPr txBox="1"/>
          <p:nvPr/>
        </p:nvSpPr>
        <p:spPr>
          <a:xfrm>
            <a:off x="658398" y="6045335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Рачунамо: ___-___=___ </a:t>
            </a:r>
            <a:endParaRPr lang="sr-Latn-BA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337E12C-0010-4179-9C39-AA12503049DF}"/>
              </a:ext>
            </a:extLst>
          </p:cNvPr>
          <p:cNvSpPr txBox="1"/>
          <p:nvPr/>
        </p:nvSpPr>
        <p:spPr>
          <a:xfrm>
            <a:off x="1838481" y="60308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6</a:t>
            </a:r>
            <a:endParaRPr lang="sr-Latn-BA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48E2759-D642-4A3F-B54D-01A14DEB071D}"/>
              </a:ext>
            </a:extLst>
          </p:cNvPr>
          <p:cNvSpPr txBox="1"/>
          <p:nvPr/>
        </p:nvSpPr>
        <p:spPr>
          <a:xfrm>
            <a:off x="2254090" y="60281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4</a:t>
            </a:r>
            <a:endParaRPr lang="sr-Latn-B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A10B9DC-CF5D-4BE3-99A7-141294F4EE81}"/>
              </a:ext>
            </a:extLst>
          </p:cNvPr>
          <p:cNvSpPr txBox="1"/>
          <p:nvPr/>
        </p:nvSpPr>
        <p:spPr>
          <a:xfrm>
            <a:off x="2681449" y="60443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2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369032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2" grpId="0"/>
      <p:bldP spid="3" grpId="0"/>
      <p:bldP spid="4" grpId="0"/>
      <p:bldP spid="7" grpId="0"/>
      <p:bldP spid="8" grpId="0"/>
      <p:bldP spid="10" grpId="0"/>
      <p:bldP spid="15" grpId="0"/>
      <p:bldP spid="18" grpId="0"/>
      <p:bldP spid="19" grpId="0"/>
      <p:bldP spid="13" grpId="0"/>
      <p:bldP spid="16" grpId="0"/>
      <p:bldP spid="17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6EC2FD7-5580-48B7-B9C8-94DDB384E3F4}"/>
              </a:ext>
            </a:extLst>
          </p:cNvPr>
          <p:cNvSpPr txBox="1"/>
          <p:nvPr/>
        </p:nvSpPr>
        <p:spPr>
          <a:xfrm>
            <a:off x="827584" y="908720"/>
            <a:ext cx="57019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dirty="0"/>
              <a:t>Задаци за самостални рад:</a:t>
            </a:r>
          </a:p>
          <a:p>
            <a:endParaRPr lang="sr-Cyrl-BA" sz="2400" dirty="0"/>
          </a:p>
          <a:p>
            <a:r>
              <a:rPr lang="sr-Cyrl-RS" sz="2400" dirty="0"/>
              <a:t>Урадити први, други и трећи задатак</a:t>
            </a:r>
            <a:r>
              <a:rPr lang="sr-Latn-RS" sz="2400" dirty="0"/>
              <a:t> </a:t>
            </a:r>
            <a:endParaRPr lang="sr-Cyrl-RS" sz="2400" dirty="0"/>
          </a:p>
          <a:p>
            <a:r>
              <a:rPr lang="sr-Cyrl-RS" sz="2400"/>
              <a:t>у </a:t>
            </a:r>
            <a:r>
              <a:rPr lang="sr-Cyrl-RS" sz="2400" smtClean="0"/>
              <a:t>радној </a:t>
            </a:r>
            <a:r>
              <a:rPr lang="sr-Cyrl-RS" sz="2400" dirty="0"/>
              <a:t>свесци из математике, страна 44.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794205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306</TotalTime>
  <Words>272</Words>
  <Application>Microsoft Office PowerPoint</Application>
  <PresentationFormat>Projekcija na ekranu (4:3)</PresentationFormat>
  <Paragraphs>96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Retrospect</vt:lpstr>
      <vt:lpstr>            САБИРАЊЕ И ОДУЗИМАЊЕ БРОЈЕВА ПРВЕ ДЕСЕТИЦЕ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САБИРАЊЕ И ОДУЗИМАЊЕ БРОЈЕВА ПРВЕ ДЕСЕТИЦЕ</dc:title>
  <dc:creator>PC-Admin</dc:creator>
  <cp:lastModifiedBy>PC-Admin</cp:lastModifiedBy>
  <cp:revision>46</cp:revision>
  <dcterms:created xsi:type="dcterms:W3CDTF">2020-11-11T19:51:23Z</dcterms:created>
  <dcterms:modified xsi:type="dcterms:W3CDTF">2020-11-18T06:04:22Z</dcterms:modified>
</cp:coreProperties>
</file>