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E567-3211-4EE3-90DD-B3CD0970C93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D2A9-5E8A-4E13-AE55-06A55F96E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6" y="431074"/>
            <a:ext cx="9413965" cy="5995852"/>
          </a:xfrm>
        </p:spPr>
        <p:txBody>
          <a:bodyPr/>
          <a:lstStyle/>
          <a:p>
            <a:endParaRPr lang="sr-Cyrl-BA" dirty="0" smtClean="0">
              <a:solidFill>
                <a:schemeClr val="bg1"/>
              </a:solidFill>
            </a:endParaRP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sz="3600" dirty="0" smtClean="0">
                <a:solidFill>
                  <a:schemeClr val="bg1"/>
                </a:solidFill>
              </a:rPr>
              <a:t>ПОЗНАВАЊЕ ДРУШТВА</a:t>
            </a:r>
          </a:p>
          <a:p>
            <a:endParaRPr lang="sr-Cyrl-BA" sz="3600" dirty="0" smtClean="0">
              <a:solidFill>
                <a:schemeClr val="bg1"/>
              </a:solidFill>
            </a:endParaRPr>
          </a:p>
          <a:p>
            <a:endParaRPr lang="sr-Cyrl-BA" sz="3600" dirty="0" smtClean="0">
              <a:solidFill>
                <a:schemeClr val="bg1"/>
              </a:solidFill>
            </a:endParaRPr>
          </a:p>
          <a:p>
            <a:r>
              <a:rPr lang="sr-Cyrl-BA" sz="3600" dirty="0" smtClean="0">
                <a:solidFill>
                  <a:schemeClr val="bg1"/>
                </a:solidFill>
              </a:rPr>
              <a:t>НАСЕЉА, ОПШТИНЕ И ГРАДОВИ У БОСНИ И ХЕРЦЕГОВИНИ</a:t>
            </a:r>
          </a:p>
          <a:p>
            <a:endParaRPr lang="sr-Cyrl-BA" sz="2800" dirty="0" smtClean="0">
              <a:solidFill>
                <a:schemeClr val="bg1"/>
              </a:solidFill>
            </a:endParaRPr>
          </a:p>
          <a:p>
            <a:endParaRPr lang="sr-Cyrl-BA" dirty="0" smtClean="0">
              <a:solidFill>
                <a:schemeClr val="bg1"/>
              </a:solidFill>
            </a:endParaRPr>
          </a:p>
          <a:p>
            <a:endParaRPr lang="sr-Cyrl-B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949"/>
            <a:ext cx="10896600" cy="5772014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Под насељем се подразумјева свако стално или привремено насељено мјесто које има своје им</a:t>
            </a:r>
            <a:r>
              <a:rPr lang="bs-Cyrl-BA" dirty="0" smtClean="0">
                <a:solidFill>
                  <a:schemeClr val="bg1"/>
                </a:solidFill>
              </a:rPr>
              <a:t>е, </a:t>
            </a:r>
            <a:r>
              <a:rPr lang="sr-Cyrl-BA" dirty="0" smtClean="0">
                <a:solidFill>
                  <a:schemeClr val="bg1"/>
                </a:solidFill>
              </a:rPr>
              <a:t>без обзира на број кућа.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Према величини, постоје два типа насеља: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                        сеоска</a:t>
            </a:r>
          </a:p>
          <a:p>
            <a:pPr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bg1"/>
                </a:solidFill>
              </a:rPr>
              <a:t>                                                                               градска.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naselje sarov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33" y="2871990"/>
            <a:ext cx="5081857" cy="3443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342003"/>
            <a:ext cx="4572000" cy="36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dirty="0" smtClean="0">
                <a:solidFill>
                  <a:schemeClr val="bg1"/>
                </a:solidFill>
              </a:rPr>
              <a:t>Осим </a:t>
            </a:r>
            <a:r>
              <a:rPr lang="sr-Cyrl-BA" sz="2800" dirty="0">
                <a:solidFill>
                  <a:schemeClr val="bg1"/>
                </a:solidFill>
              </a:rPr>
              <a:t>г</a:t>
            </a:r>
            <a:r>
              <a:rPr lang="bs-Cyrl-BA" sz="2800" dirty="0" smtClean="0">
                <a:solidFill>
                  <a:schemeClr val="bg1"/>
                </a:solidFill>
              </a:rPr>
              <a:t>радски</a:t>
            </a:r>
            <a:r>
              <a:rPr lang="sr-Cyrl-BA" sz="2800" dirty="0">
                <a:solidFill>
                  <a:schemeClr val="bg1"/>
                </a:solidFill>
              </a:rPr>
              <a:t>х</a:t>
            </a:r>
            <a:r>
              <a:rPr lang="bs-Cyrl-BA" sz="2800" dirty="0" smtClean="0">
                <a:solidFill>
                  <a:schemeClr val="bg1"/>
                </a:solidFill>
              </a:rPr>
              <a:t> и сеоски</a:t>
            </a:r>
            <a:r>
              <a:rPr lang="sr-Cyrl-BA" sz="2800" dirty="0">
                <a:solidFill>
                  <a:schemeClr val="bg1"/>
                </a:solidFill>
              </a:rPr>
              <a:t>х</a:t>
            </a:r>
            <a:r>
              <a:rPr lang="bs-Cyrl-BA" sz="2800" dirty="0" smtClean="0">
                <a:solidFill>
                  <a:schemeClr val="bg1"/>
                </a:solidFill>
              </a:rPr>
              <a:t> насеља, постоје и при</a:t>
            </a:r>
            <a:r>
              <a:rPr lang="sr-Cyrl-BA" sz="2800" dirty="0">
                <a:solidFill>
                  <a:schemeClr val="bg1"/>
                </a:solidFill>
              </a:rPr>
              <a:t>г</a:t>
            </a:r>
            <a:r>
              <a:rPr lang="bs-Cyrl-BA" sz="2800" dirty="0" smtClean="0">
                <a:solidFill>
                  <a:schemeClr val="bg1"/>
                </a:solidFill>
              </a:rPr>
              <a:t>радска насеља.</a:t>
            </a:r>
            <a:br>
              <a:rPr lang="bs-Cyrl-BA" sz="2800" dirty="0" smtClean="0">
                <a:solidFill>
                  <a:schemeClr val="bg1"/>
                </a:solidFill>
              </a:rPr>
            </a:br>
            <a:r>
              <a:rPr lang="bs-Cyrl-BA" sz="2800" dirty="0" smtClean="0">
                <a:solidFill>
                  <a:schemeClr val="bg1"/>
                </a:solidFill>
              </a:rPr>
              <a:t/>
            </a:r>
            <a:br>
              <a:rPr lang="bs-Cyrl-BA" sz="2800" dirty="0" smtClean="0">
                <a:solidFill>
                  <a:schemeClr val="bg1"/>
                </a:solidFill>
              </a:rPr>
            </a:br>
            <a:r>
              <a:rPr lang="bs-Cyrl-BA" sz="2800" dirty="0" smtClean="0">
                <a:solidFill>
                  <a:schemeClr val="bg1"/>
                </a:solidFill>
              </a:rPr>
              <a:t>При</a:t>
            </a:r>
            <a:r>
              <a:rPr lang="sr-Cyrl-BA" sz="2800" dirty="0">
                <a:solidFill>
                  <a:schemeClr val="bg1"/>
                </a:solidFill>
              </a:rPr>
              <a:t>г</a:t>
            </a:r>
            <a:r>
              <a:rPr lang="bs-Cyrl-BA" sz="2800" dirty="0" smtClean="0">
                <a:solidFill>
                  <a:schemeClr val="bg1"/>
                </a:solidFill>
              </a:rPr>
              <a:t>радска насеља смјештена су у близини </a:t>
            </a:r>
            <a:r>
              <a:rPr lang="sr-Cyrl-BA" sz="2800" dirty="0">
                <a:solidFill>
                  <a:schemeClr val="bg1"/>
                </a:solidFill>
              </a:rPr>
              <a:t>г</a:t>
            </a:r>
            <a:r>
              <a:rPr lang="bs-Cyrl-BA" sz="2800" dirty="0" smtClean="0">
                <a:solidFill>
                  <a:schemeClr val="bg1"/>
                </a:solidFill>
              </a:rPr>
              <a:t>радски</a:t>
            </a:r>
            <a:r>
              <a:rPr lang="sr-Cyrl-BA" sz="2800" dirty="0">
                <a:solidFill>
                  <a:schemeClr val="bg1"/>
                </a:solidFill>
              </a:rPr>
              <a:t>х</a:t>
            </a:r>
            <a:r>
              <a:rPr lang="bs-Cyrl-BA" sz="2800" dirty="0" smtClean="0">
                <a:solidFill>
                  <a:schemeClr val="bg1"/>
                </a:solidFill>
              </a:rPr>
              <a:t> насеља и имају повољан положај (смјештена су поред важних саобраћајница и пружају добре услове за насељавање).</a:t>
            </a:r>
            <a:endParaRPr lang="sr-Latn-C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292" y="2219520"/>
            <a:ext cx="65238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>
            <a:normAutofit fontScale="92500" lnSpcReduction="10000"/>
          </a:bodyPr>
          <a:lstStyle/>
          <a:p>
            <a:r>
              <a:rPr lang="bs-Cyrl-BA" dirty="0" smtClean="0">
                <a:solidFill>
                  <a:schemeClr val="bg1"/>
                </a:solidFill>
              </a:rPr>
              <a:t>Општина је мањи или већи дио територије  у некој држави. Образује се за једно или више насељени</a:t>
            </a:r>
            <a:r>
              <a:rPr lang="sr-Cyrl-BA" dirty="0" smtClean="0">
                <a:solidFill>
                  <a:schemeClr val="bg1"/>
                </a:solidFill>
              </a:rPr>
              <a:t>х</a:t>
            </a:r>
            <a:r>
              <a:rPr lang="bs-Cyrl-BA" dirty="0" smtClean="0">
                <a:solidFill>
                  <a:schemeClr val="bg1"/>
                </a:solidFill>
              </a:rPr>
              <a:t> мјеста.</a:t>
            </a:r>
          </a:p>
          <a:p>
            <a:endParaRPr lang="bs-Cyrl-BA" dirty="0">
              <a:solidFill>
                <a:schemeClr val="bg1"/>
              </a:solidFill>
            </a:endParaRPr>
          </a:p>
          <a:p>
            <a:endParaRPr lang="bs-Cyrl-BA" dirty="0" smtClean="0">
              <a:solidFill>
                <a:schemeClr val="bg1"/>
              </a:solidFill>
            </a:endParaRPr>
          </a:p>
          <a:p>
            <a:endParaRPr lang="bs-Cyrl-BA" dirty="0">
              <a:solidFill>
                <a:schemeClr val="bg1"/>
              </a:solidFill>
            </a:endParaRPr>
          </a:p>
          <a:p>
            <a:endParaRPr lang="bs-Cyrl-BA" dirty="0" smtClean="0">
              <a:solidFill>
                <a:schemeClr val="bg1"/>
              </a:solidFill>
            </a:endParaRPr>
          </a:p>
          <a:p>
            <a:endParaRPr lang="bs-Cyrl-BA" dirty="0">
              <a:solidFill>
                <a:schemeClr val="bg1"/>
              </a:solidFill>
            </a:endParaRPr>
          </a:p>
          <a:p>
            <a:endParaRPr lang="bs-Cyrl-BA" dirty="0" smtClean="0">
              <a:solidFill>
                <a:schemeClr val="bg1"/>
              </a:solidFill>
            </a:endParaRPr>
          </a:p>
          <a:p>
            <a:endParaRPr lang="bs-Cyrl-BA" dirty="0">
              <a:solidFill>
                <a:schemeClr val="bg1"/>
              </a:solidFill>
            </a:endParaRPr>
          </a:p>
          <a:p>
            <a:endParaRPr lang="bs-Cyrl-B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Cyrl-BA" dirty="0" smtClean="0">
                <a:solidFill>
                  <a:schemeClr val="bg1"/>
                </a:solidFill>
              </a:rPr>
              <a:t>Већи простори могу се уредити као територије града и могу имати и више општина.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70" y="1699846"/>
            <a:ext cx="8615965" cy="33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323395"/>
            <a:ext cx="10802982" cy="6386498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Градско насеље је врста насеља чији се број становника креће од неколико  хиљада до неколико стотина хиљада становника.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Највећи град у Босни и Херцеговини је Сарајево.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Бања Лука је други по величини град у Босни и Херцеговини, и највећи је градски центар Републике Српске.</a:t>
            </a:r>
          </a:p>
          <a:p>
            <a:endParaRPr lang="sr-Cyrl-BA" dirty="0" smtClean="0">
              <a:solidFill>
                <a:srgbClr val="FF0000"/>
              </a:solidFill>
            </a:endParaRPr>
          </a:p>
          <a:p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													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dirty="0" err="1" smtClean="0">
                <a:solidFill>
                  <a:schemeClr val="bg1"/>
                </a:solidFill>
              </a:rPr>
              <a:t>Сарајево					Бања</a:t>
            </a:r>
            <a:r>
              <a:rPr lang="sr-Cyrl-BA" dirty="0" smtClean="0">
                <a:solidFill>
                  <a:schemeClr val="bg1"/>
                </a:solidFill>
              </a:rPr>
              <a:t> Лука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" y="2672863"/>
            <a:ext cx="4583722" cy="32590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2672863"/>
            <a:ext cx="5152292" cy="32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347730"/>
            <a:ext cx="11461124" cy="6181859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sz="2800" dirty="0" smtClean="0"/>
              <a:t>                    </a:t>
            </a:r>
            <a:br>
              <a:rPr lang="bs-Cyrl-BA" sz="2800" dirty="0" smtClean="0"/>
            </a:br>
            <a:r>
              <a:rPr lang="bs-Cyrl-BA" sz="2800" dirty="0"/>
              <a:t> </a:t>
            </a:r>
            <a:r>
              <a:rPr lang="bs-Cyrl-BA" sz="2800" dirty="0" smtClean="0"/>
              <a:t>                </a:t>
            </a:r>
            <a:br>
              <a:rPr lang="bs-Cyrl-BA" sz="2800" dirty="0" smtClean="0"/>
            </a:br>
            <a:r>
              <a:rPr lang="bs-Cyrl-BA" sz="2800" dirty="0"/>
              <a:t> </a:t>
            </a:r>
            <a:r>
              <a:rPr lang="bs-Cyrl-BA" sz="2800" dirty="0" smtClean="0"/>
              <a:t>                Брчко                                                  Бијељина             </a:t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>
                <a:solidFill>
                  <a:schemeClr val="bg1"/>
                </a:solidFill>
              </a:rPr>
              <a:t>Неки од већих и значајнији градова у БиХ</a:t>
            </a: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>                        </a:t>
            </a:r>
            <a:br>
              <a:rPr lang="bs-Cyrl-BA" sz="2800" dirty="0" smtClean="0"/>
            </a:br>
            <a:r>
              <a:rPr lang="bs-Cyrl-BA" sz="2800" dirty="0">
                <a:solidFill>
                  <a:schemeClr val="bg1"/>
                </a:solidFill>
              </a:rPr>
              <a:t/>
            </a:r>
            <a:br>
              <a:rPr lang="bs-Cyrl-BA" sz="2800" dirty="0">
                <a:solidFill>
                  <a:schemeClr val="bg1"/>
                </a:solidFill>
              </a:rPr>
            </a:br>
            <a:r>
              <a:rPr lang="bs-Cyrl-BA" sz="2800" dirty="0" smtClean="0">
                <a:solidFill>
                  <a:schemeClr val="bg1"/>
                </a:solidFill>
              </a:rPr>
              <a:t>     Брчко                                                              Бијељина</a:t>
            </a: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                       </a:t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>
                <a:solidFill>
                  <a:srgbClr val="FF0000"/>
                </a:solidFill>
              </a:rPr>
              <a:t>                 </a:t>
            </a:r>
            <a:r>
              <a:rPr lang="bs-Cyrl-BA" sz="2800" dirty="0" smtClean="0">
                <a:solidFill>
                  <a:schemeClr val="bg1"/>
                </a:solidFill>
              </a:rPr>
              <a:t>Мостар</a:t>
            </a:r>
            <a:r>
              <a:rPr lang="bs-Cyrl-BA" sz="2800" dirty="0" smtClean="0"/>
              <a:t>                                                                 </a:t>
            </a:r>
            <a:r>
              <a:rPr lang="bs-Cyrl-BA" sz="2800" dirty="0" smtClean="0">
                <a:solidFill>
                  <a:schemeClr val="bg1"/>
                </a:solidFill>
              </a:rPr>
              <a:t>Тузла</a:t>
            </a: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> </a:t>
            </a:r>
            <a:br>
              <a:rPr lang="bs-Cyrl-BA" sz="2800" dirty="0" smtClean="0"/>
            </a:br>
            <a:r>
              <a:rPr lang="bs-Cyrl-BA" sz="2800" dirty="0" smtClean="0"/>
              <a:t>     </a:t>
            </a: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5" y="992478"/>
            <a:ext cx="3837903" cy="19833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1" y="837128"/>
            <a:ext cx="4244932" cy="2100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1" y="3645525"/>
            <a:ext cx="4378816" cy="211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00" y="3645525"/>
            <a:ext cx="4614392" cy="22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470263"/>
            <a:ext cx="10909663" cy="5745889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Сеоска насеља су мјеста гдје живи мањи број људи.</a:t>
            </a: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Разликујемо 	</a:t>
            </a:r>
            <a:r>
              <a:rPr lang="sr-Cyrl-BA" u="sng" dirty="0" smtClean="0">
                <a:solidFill>
                  <a:schemeClr val="bg1"/>
                </a:solidFill>
              </a:rPr>
              <a:t>планинска</a:t>
            </a:r>
            <a:r>
              <a:rPr lang="sr-Cyrl-BA" dirty="0" smtClean="0">
                <a:solidFill>
                  <a:schemeClr val="bg1"/>
                </a:solidFill>
              </a:rPr>
              <a:t> 		и 	</a:t>
            </a:r>
            <a:r>
              <a:rPr lang="sr-Cyrl-BA" u="sng" dirty="0" smtClean="0">
                <a:solidFill>
                  <a:schemeClr val="bg1"/>
                </a:solidFill>
              </a:rPr>
              <a:t>равничарска села.</a:t>
            </a:r>
          </a:p>
          <a:p>
            <a:endParaRPr lang="sr-Cyrl-BA" u="sng" dirty="0" smtClean="0">
              <a:solidFill>
                <a:schemeClr val="bg1"/>
              </a:solidFill>
            </a:endParaRPr>
          </a:p>
          <a:p>
            <a:endParaRPr lang="sr-Cyrl-BA" u="sng" dirty="0" smtClean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planinsko se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959073"/>
            <a:ext cx="3448595" cy="2308650"/>
          </a:xfrm>
          <a:prstGeom prst="rect">
            <a:avLst/>
          </a:prstGeom>
        </p:spPr>
      </p:pic>
      <p:pic>
        <p:nvPicPr>
          <p:cNvPr id="5" name="Picture 4" descr="ravničarsko se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846" y="2978331"/>
            <a:ext cx="3601445" cy="2338251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8399417" y="2129246"/>
            <a:ext cx="391886" cy="67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Down Arrow 18"/>
          <p:cNvSpPr/>
          <p:nvPr/>
        </p:nvSpPr>
        <p:spPr>
          <a:xfrm>
            <a:off x="3657600" y="2116183"/>
            <a:ext cx="378823" cy="692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131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587829"/>
            <a:ext cx="10700657" cy="5589134"/>
          </a:xfrm>
        </p:spPr>
        <p:txBody>
          <a:bodyPr/>
          <a:lstStyle/>
          <a:p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Задатак за самосталан рад :</a:t>
            </a:r>
          </a:p>
          <a:p>
            <a:pPr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1. Објасни појмове: насеље, општина и град.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2. Наведи сличности и разлике између градског, приградског и сеоског насеља.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3. По чему разликујемо планинска од равничарски</a:t>
            </a:r>
            <a:r>
              <a:rPr lang="bs-Cyrl-BA" i="1" dirty="0">
                <a:solidFill>
                  <a:schemeClr val="bg1"/>
                </a:solidFill>
              </a:rPr>
              <a:t>х</a:t>
            </a:r>
            <a:r>
              <a:rPr lang="sr-Cyrl-BA" dirty="0" smtClean="0">
                <a:solidFill>
                  <a:schemeClr val="bg1"/>
                </a:solidFill>
              </a:rPr>
              <a:t> села?</a:t>
            </a:r>
          </a:p>
        </p:txBody>
      </p:sp>
    </p:spTree>
    <p:extLst>
      <p:ext uri="{BB962C8B-B14F-4D97-AF65-F5344CB8AC3E}">
        <p14:creationId xmlns:p14="http://schemas.microsoft.com/office/powerpoint/2010/main" val="30862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199</Words>
  <Application>Microsoft Office PowerPoint</Application>
  <PresentationFormat>Prilagođavanje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PowerPoint prezentacija</vt:lpstr>
      <vt:lpstr>PowerPoint prezentacija</vt:lpstr>
      <vt:lpstr>Осим градских и сеоских насеља, постоје и приградска насеља.  Приградска насеља смјештена су у близини градских насеља и имају повољан положај (смјештена су поред важних саобраћајница и пружају добре услове за насељавање).</vt:lpstr>
      <vt:lpstr>PowerPoint prezentacija</vt:lpstr>
      <vt:lpstr>PowerPoint prezentacija</vt:lpstr>
      <vt:lpstr>                                                        Брчко                                                  Бијељина                     Неки од већих и значајнији градова у БиХ                                     Брчко                                                              Бијељина                                                 Мостар                                                                 Тузла               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30</cp:revision>
  <dcterms:created xsi:type="dcterms:W3CDTF">2020-11-11T19:43:13Z</dcterms:created>
  <dcterms:modified xsi:type="dcterms:W3CDTF">2020-11-21T05:07:38Z</dcterms:modified>
</cp:coreProperties>
</file>