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2" r:id="rId6"/>
    <p:sldId id="270" r:id="rId7"/>
    <p:sldId id="272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5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11/25/2020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43400"/>
            <a:ext cx="8458200" cy="14700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sr-Cyrl-BA" dirty="0" smtClean="0"/>
              <a:t>еврејски народ у египатском ропству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191000"/>
            <a:ext cx="5638800" cy="1905000"/>
          </a:xfrm>
        </p:spPr>
        <p:txBody>
          <a:bodyPr>
            <a:noAutofit/>
          </a:bodyPr>
          <a:lstStyle/>
          <a:p>
            <a:pPr algn="ctr"/>
            <a:r>
              <a:rPr lang="sr-Cyrl-B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ЈЕВРЕЈСКИ НАРОД У ЕГИПАТСКОМ РОПСТВУ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33400"/>
            <a:ext cx="86868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НАРОД ИЗРАИЉ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62200"/>
            <a:ext cx="8458200" cy="3694176"/>
          </a:xfrm>
        </p:spPr>
        <p:txBody>
          <a:bodyPr/>
          <a:lstStyle/>
          <a:p>
            <a:pPr algn="just"/>
            <a:r>
              <a:rPr lang="sr-Cyrl-BA" dirty="0" smtClean="0"/>
              <a:t>По доласку у Египат, Јаковљеви потомци живјели су  у земљи Гесемској.</a:t>
            </a:r>
          </a:p>
          <a:p>
            <a:pPr algn="just"/>
            <a:r>
              <a:rPr lang="sr-Cyrl-BA" dirty="0" smtClean="0"/>
              <a:t>Земља Гесемска </a:t>
            </a:r>
            <a:r>
              <a:rPr lang="sr-Cyrl-BA" dirty="0" smtClean="0"/>
              <a:t>нала</a:t>
            </a:r>
            <a:r>
              <a:rPr lang="sr-Cyrl-RS" dirty="0" smtClean="0"/>
              <a:t>зила</a:t>
            </a:r>
            <a:r>
              <a:rPr lang="sr-Cyrl-BA" dirty="0" smtClean="0"/>
              <a:t> </a:t>
            </a:r>
            <a:r>
              <a:rPr lang="sr-Cyrl-BA" dirty="0" smtClean="0"/>
              <a:t>се у плодном </a:t>
            </a:r>
            <a:r>
              <a:rPr lang="sr-Cyrl-BA" dirty="0" smtClean="0"/>
              <a:t>дијелу </a:t>
            </a:r>
            <a:r>
              <a:rPr lang="sr-Cyrl-BA" dirty="0" smtClean="0"/>
              <a:t>ријеке Нил, а име јој је значило ,,земља кише”. </a:t>
            </a:r>
          </a:p>
          <a:p>
            <a:pPr algn="just"/>
            <a:r>
              <a:rPr lang="sr-Cyrl-BA" dirty="0" smtClean="0"/>
              <a:t>У миру и благостању, од дванаесторице Јаковљевих синова и </a:t>
            </a:r>
            <a:r>
              <a:rPr lang="sr-Cyrl-BA" dirty="0" smtClean="0"/>
              <a:t>породица, </a:t>
            </a:r>
            <a:r>
              <a:rPr lang="sr-Cyrl-BA" dirty="0" smtClean="0"/>
              <a:t>које су дошле у Египат, временом је настао јеврејски народ.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s-Cyrl-BA" sz="2800" dirty="0" smtClean="0"/>
              <a:t>Карта путовања Аврама, Исака и Јакова</a:t>
            </a:r>
            <a:endParaRPr lang="en-US" sz="2800" dirty="0"/>
          </a:p>
        </p:txBody>
      </p:sp>
      <p:pic>
        <p:nvPicPr>
          <p:cNvPr id="4098" name="Picture 2" descr="C:\Users\HP\Desktop\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05800" cy="4973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sr-Cyrl-BA" dirty="0" smtClean="0"/>
              <a:t>Немилост новог фараона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0755"/>
            <a:ext cx="5181600" cy="4343400"/>
          </a:xfrm>
        </p:spPr>
        <p:txBody>
          <a:bodyPr>
            <a:normAutofit/>
          </a:bodyPr>
          <a:lstStyle/>
          <a:p>
            <a:r>
              <a:rPr lang="sr-Cyrl-BA" dirty="0" smtClean="0"/>
              <a:t>Како је вријем</a:t>
            </a:r>
            <a:r>
              <a:rPr lang="bs-Cyrl-BA" dirty="0" smtClean="0"/>
              <a:t>е</a:t>
            </a:r>
            <a:r>
              <a:rPr lang="sr-Cyrl-RS" dirty="0"/>
              <a:t> </a:t>
            </a:r>
            <a:r>
              <a:rPr lang="sr-Cyrl-BA" dirty="0" smtClean="0"/>
              <a:t>пролазило,</a:t>
            </a:r>
            <a:r>
              <a:rPr lang="sr-Latn-BA" dirty="0" smtClean="0"/>
              <a:t> </a:t>
            </a:r>
          </a:p>
          <a:p>
            <a:pPr>
              <a:buNone/>
            </a:pPr>
            <a:r>
              <a:rPr lang="sr-Cyrl-BA" dirty="0" smtClean="0"/>
              <a:t>прилике за</a:t>
            </a:r>
            <a:r>
              <a:rPr lang="sr-Latn-BA" dirty="0" smtClean="0"/>
              <a:t> </a:t>
            </a:r>
            <a:r>
              <a:rPr lang="bs-Cyrl-BA" dirty="0" smtClean="0"/>
              <a:t> </a:t>
            </a:r>
            <a:r>
              <a:rPr lang="sr-Cyrl-BA" dirty="0" smtClean="0"/>
              <a:t>јеврејски народ </a:t>
            </a:r>
          </a:p>
          <a:p>
            <a:pPr>
              <a:buNone/>
            </a:pPr>
            <a:r>
              <a:rPr lang="sr-Cyrl-BA" dirty="0" smtClean="0"/>
              <a:t>су се промијениле. 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Cyrl-BA" dirty="0" smtClean="0"/>
              <a:t>На власт</a:t>
            </a:r>
            <a:r>
              <a:rPr lang="sr-Latn-RS" dirty="0" smtClean="0"/>
              <a:t> </a:t>
            </a:r>
            <a:r>
              <a:rPr lang="sr-Cyrl-BA" dirty="0" smtClean="0"/>
              <a:t>долази фараон</a:t>
            </a:r>
          </a:p>
          <a:p>
            <a:pPr>
              <a:buNone/>
            </a:pPr>
            <a:r>
              <a:rPr lang="sr-Cyrl-BA" dirty="0" smtClean="0"/>
              <a:t>Рамзес </a:t>
            </a:r>
            <a:r>
              <a:rPr lang="en-US" dirty="0" smtClean="0"/>
              <a:t>II</a:t>
            </a:r>
            <a:r>
              <a:rPr lang="bs-Cyrl-BA" dirty="0" smtClean="0"/>
              <a:t>,</a:t>
            </a:r>
            <a:r>
              <a:rPr lang="sr-Cyrl-BA" dirty="0" smtClean="0"/>
              <a:t> који није</a:t>
            </a:r>
          </a:p>
          <a:p>
            <a:pPr>
              <a:buNone/>
            </a:pPr>
            <a:r>
              <a:rPr lang="sr-Cyrl-BA" dirty="0" smtClean="0"/>
              <a:t>знао за Јосифове </a:t>
            </a:r>
          </a:p>
          <a:p>
            <a:pPr>
              <a:buNone/>
            </a:pPr>
            <a:r>
              <a:rPr lang="sr-Cyrl-BA" dirty="0" smtClean="0"/>
              <a:t>заслуге египатском </a:t>
            </a:r>
          </a:p>
          <a:p>
            <a:pPr>
              <a:buNone/>
            </a:pPr>
            <a:r>
              <a:rPr lang="sr-Cyrl-BA" dirty="0" smtClean="0"/>
              <a:t>народу.</a:t>
            </a:r>
            <a:endParaRPr lang="en-US" dirty="0"/>
          </a:p>
        </p:txBody>
      </p:sp>
      <p:pic>
        <p:nvPicPr>
          <p:cNvPr id="6" name="Picture 5" descr="a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742364"/>
            <a:ext cx="32004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10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BA" dirty="0" smtClean="0">
                <a:latin typeface="Georgia" panose="02040502050405020303" pitchFamily="18" charset="0"/>
              </a:rPr>
              <a:t>Je</a:t>
            </a:r>
            <a:r>
              <a:rPr lang="sr-Cyrl-BA" dirty="0" smtClean="0">
                <a:latin typeface="Georgia" panose="02040502050405020303" pitchFamily="18" charset="0"/>
              </a:rPr>
              <a:t>вреја, народа благословеног </a:t>
            </a:r>
            <a:r>
              <a:rPr lang="sr-Cyrl-BA" dirty="0" smtClean="0">
                <a:latin typeface="Georgia" panose="02040502050405020303" pitchFamily="18" charset="0"/>
              </a:rPr>
              <a:t>од Бога, </a:t>
            </a:r>
            <a:r>
              <a:rPr lang="sr-Cyrl-BA" dirty="0" smtClean="0">
                <a:latin typeface="Georgia" panose="02040502050405020303" pitchFamily="18" charset="0"/>
              </a:rPr>
              <a:t>било је све </a:t>
            </a:r>
            <a:r>
              <a:rPr lang="sr-Cyrl-BA" dirty="0" smtClean="0">
                <a:latin typeface="Georgia" panose="02040502050405020303" pitchFamily="18" charset="0"/>
              </a:rPr>
              <a:t>више. </a:t>
            </a:r>
          </a:p>
          <a:p>
            <a:pPr algn="just"/>
            <a:r>
              <a:rPr lang="sr-Cyrl-BA" dirty="0" smtClean="0">
                <a:latin typeface="Georgia" panose="02040502050405020303" pitchFamily="18" charset="0"/>
              </a:rPr>
              <a:t>Фараон је увидио да ће Јевреји убрзо преплавити земљу и постати </a:t>
            </a:r>
            <a:r>
              <a:rPr lang="sr-Cyrl-BA" dirty="0" smtClean="0">
                <a:latin typeface="Georgia" panose="02040502050405020303" pitchFamily="18" charset="0"/>
              </a:rPr>
              <a:t>бројнији </a:t>
            </a:r>
            <a:r>
              <a:rPr lang="sr-Cyrl-BA" dirty="0" smtClean="0">
                <a:latin typeface="Georgia" panose="02040502050405020303" pitchFamily="18" charset="0"/>
              </a:rPr>
              <a:t>од самих </a:t>
            </a:r>
            <a:r>
              <a:rPr lang="sr-Cyrl-BA" dirty="0" smtClean="0">
                <a:latin typeface="Georgia" panose="02040502050405020303" pitchFamily="18" charset="0"/>
              </a:rPr>
              <a:t>Египћана, те </a:t>
            </a:r>
            <a:r>
              <a:rPr lang="sr-Cyrl-BA" dirty="0" smtClean="0">
                <a:latin typeface="Georgia" panose="02040502050405020303" pitchFamily="18" charset="0"/>
              </a:rPr>
              <a:t>ће</a:t>
            </a:r>
            <a:r>
              <a:rPr lang="sr-Cyrl-BA" dirty="0" smtClean="0">
                <a:latin typeface="Georgia" panose="02040502050405020303" pitchFamily="18" charset="0"/>
              </a:rPr>
              <a:t> тако постати њихова </a:t>
            </a:r>
            <a:r>
              <a:rPr lang="sr-Cyrl-BA" dirty="0" smtClean="0">
                <a:latin typeface="Georgia" panose="02040502050405020303" pitchFamily="18" charset="0"/>
              </a:rPr>
              <a:t>пријетња.</a:t>
            </a:r>
          </a:p>
          <a:p>
            <a:pPr algn="just"/>
            <a:r>
              <a:rPr lang="sr-Cyrl-BA" dirty="0" smtClean="0">
                <a:latin typeface="Georgia" panose="02040502050405020303" pitchFamily="18" charset="0"/>
              </a:rPr>
              <a:t>Из тог страха одлучио је да почне мучити јеврејски народ.</a:t>
            </a:r>
          </a:p>
          <a:p>
            <a:pPr algn="just"/>
            <a:r>
              <a:rPr lang="sr-Cyrl-BA" dirty="0" smtClean="0">
                <a:latin typeface="Georgia" panose="02040502050405020303" pitchFamily="18" charset="0"/>
              </a:rPr>
              <a:t>Прво мучење је кренуло са градњом градова </a:t>
            </a:r>
            <a:r>
              <a:rPr lang="sr-Cyrl-BA" dirty="0" smtClean="0">
                <a:latin typeface="Georgia" panose="02040502050405020303" pitchFamily="18" charset="0"/>
              </a:rPr>
              <a:t>Питом </a:t>
            </a:r>
            <a:r>
              <a:rPr lang="sr-Cyrl-BA" dirty="0" smtClean="0">
                <a:latin typeface="Georgia" panose="02040502050405020303" pitchFamily="18" charset="0"/>
              </a:rPr>
              <a:t>и Пер-Рамзес.</a:t>
            </a:r>
          </a:p>
          <a:p>
            <a:pPr algn="just"/>
            <a:r>
              <a:rPr lang="sr-Cyrl-BA" dirty="0" smtClean="0">
                <a:latin typeface="Georgia" panose="02040502050405020303" pitchFamily="18" charset="0"/>
              </a:rPr>
              <a:t>Са овим почиње поробљавање и одузимање свих права </a:t>
            </a:r>
            <a:r>
              <a:rPr lang="sr-Cyrl-BA" dirty="0" smtClean="0">
                <a:latin typeface="Georgia" panose="02040502050405020303" pitchFamily="18" charset="0"/>
              </a:rPr>
              <a:t>Јевреја у Египту.</a:t>
            </a:r>
            <a:endParaRPr lang="bs-Cyrl-BA" dirty="0" smtClean="0">
              <a:latin typeface="Georgia" panose="02040502050405020303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409433"/>
            <a:ext cx="4953000" cy="685800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 smtClean="0"/>
              <a:t>Страдање мушке дјеце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8194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BA" sz="2400" dirty="0" smtClean="0"/>
              <a:t>Фараон је наредио јеврејским бабицама да при породу убијају мушку дјецу, што оне нису прихватиле правдајући се да су јеврејке способне жене и да се породе прије него што оне дођу. </a:t>
            </a:r>
          </a:p>
          <a:p>
            <a:pPr algn="just"/>
            <a:r>
              <a:rPr lang="sr-Cyrl-BA" sz="2400" dirty="0" smtClean="0"/>
              <a:t>Врхунац мучења ће бити када је дата наредба да се свако новорођено мушко дијете убије бацањем у ријеку Нил, који је обиловао крокодилима и другим животињама. </a:t>
            </a:r>
          </a:p>
          <a:p>
            <a:endParaRPr lang="en-US" dirty="0"/>
          </a:p>
        </p:txBody>
      </p:sp>
      <p:pic>
        <p:nvPicPr>
          <p:cNvPr id="5" name="Picture 4" descr="a6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962400"/>
            <a:ext cx="7315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9087"/>
            <a:ext cx="4800600" cy="609600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 smtClean="0"/>
              <a:t>Зашто страда  Израиљ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6398"/>
            <a:ext cx="7924800" cy="2743200"/>
          </a:xfrm>
        </p:spPr>
        <p:txBody>
          <a:bodyPr>
            <a:normAutofit/>
          </a:bodyPr>
          <a:lstStyle/>
          <a:p>
            <a:pPr algn="just"/>
            <a:r>
              <a:rPr lang="sr-Cyrl-BA" sz="2400" dirty="0" smtClean="0"/>
              <a:t>Како је вријеме пролазило,</a:t>
            </a:r>
            <a:r>
              <a:rPr lang="bs-Cyrl-BA" sz="2400" dirty="0" smtClean="0"/>
              <a:t> </a:t>
            </a:r>
            <a:r>
              <a:rPr lang="sr-Cyrl-BA" sz="2400" dirty="0" smtClean="0"/>
              <a:t>Јаковљеви потомци почели су да прихватају обичаје Египћана и њихова вјера у Једнога Бога је почела слабити, те су почели обожавати нека египатска божанства. </a:t>
            </a:r>
          </a:p>
          <a:p>
            <a:pPr algn="just"/>
            <a:r>
              <a:rPr lang="sr-Cyrl-BA" sz="2400" dirty="0" smtClean="0"/>
              <a:t>Дакле, почели су да се клањају разним египатским боговима и да заборављају вјеру своји отаца – Авраама, Исака и Јакова.</a:t>
            </a:r>
            <a:endParaRPr lang="en-US" sz="2400" dirty="0"/>
          </a:p>
        </p:txBody>
      </p:sp>
      <p:pic>
        <p:nvPicPr>
          <p:cNvPr id="4" name="Picture 3" descr="a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191000"/>
            <a:ext cx="6934200" cy="25145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528" y="1066800"/>
            <a:ext cx="3810000" cy="1066800"/>
          </a:xfrm>
        </p:spPr>
        <p:txBody>
          <a:bodyPr/>
          <a:lstStyle/>
          <a:p>
            <a:r>
              <a:rPr lang="bs-Cyrl-BA" dirty="0" smtClean="0"/>
              <a:t>Домаћа задаћа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103376"/>
          </a:xfrm>
        </p:spPr>
        <p:txBody>
          <a:bodyPr/>
          <a:lstStyle/>
          <a:p>
            <a:r>
              <a:rPr lang="sr-Cyrl-BA" dirty="0" smtClean="0">
                <a:latin typeface="+mj-lt"/>
              </a:rPr>
              <a:t>Погледај карте и прочитај садржаје у </a:t>
            </a:r>
            <a:r>
              <a:rPr lang="sr-Cyrl-BA" i="1" dirty="0" smtClean="0">
                <a:latin typeface="+mj-lt"/>
              </a:rPr>
              <a:t>Библијском атласу </a:t>
            </a:r>
            <a:r>
              <a:rPr lang="sr-Cyrl-BA" dirty="0" smtClean="0">
                <a:latin typeface="+mj-lt"/>
              </a:rPr>
              <a:t>на странама 12 и 13!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318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 2</vt:lpstr>
      <vt:lpstr>Urban</vt:lpstr>
      <vt:lpstr>Jеврејски народ у египатском ропству</vt:lpstr>
      <vt:lpstr>НАРОД ИЗРАИЉ</vt:lpstr>
      <vt:lpstr>Карта путовања Аврама, Исака и Јакова</vt:lpstr>
      <vt:lpstr>Немилост новог фараона</vt:lpstr>
      <vt:lpstr>PowerPoint Presentation</vt:lpstr>
      <vt:lpstr>Страдање мушке дјеце</vt:lpstr>
      <vt:lpstr>Зашто страда  Израиљ ?</vt:lpstr>
      <vt:lpstr>Домаћа задаћа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Jеврејски народ у египатском ропству</dc:title>
  <dc:creator>HP</dc:creator>
  <cp:lastModifiedBy>39. Slavoljub Lukic</cp:lastModifiedBy>
  <cp:revision>21</cp:revision>
  <dcterms:created xsi:type="dcterms:W3CDTF">2019-11-26T20:32:45Z</dcterms:created>
  <dcterms:modified xsi:type="dcterms:W3CDTF">2020-11-25T13:58:57Z</dcterms:modified>
</cp:coreProperties>
</file>