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71" r:id="rId3"/>
    <p:sldId id="272" r:id="rId4"/>
    <p:sldId id="273" r:id="rId5"/>
    <p:sldId id="274" r:id="rId6"/>
    <p:sldId id="26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1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667EA-C1EF-4B7D-966A-F14C8C77A1E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297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B98DC-578F-4A77-964E-F3D03EC3129B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848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0B15C-24EB-4152-A538-C82AC0EFF2B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063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00B53-866E-4453-8BBB-49604FE6CC5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1090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E4E3D-FC8C-4D09-84B6-8EC70CD0572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099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036C9-B7CF-4757-8574-F370A7795E6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464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04136-81A5-4ED2-BCD1-367C20F88F61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8181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942CE-BB42-462E-AB27-56597079F22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1037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759F4-5535-486C-B67F-E2AF419F91C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294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4A77B-48AA-42F7-B993-69AA22AC2C2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6638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1CD09-4B36-4A6F-88B4-F9361F84C92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684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3E31C8-88A8-461C-BBB3-9225FB831FCB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486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1929" y="3989293"/>
            <a:ext cx="9012964" cy="1559859"/>
          </a:xfrm>
        </p:spPr>
        <p:txBody>
          <a:bodyPr/>
          <a:lstStyle/>
          <a:p>
            <a:r>
              <a:rPr lang="en-US" dirty="0" smtClean="0"/>
              <a:t>(VERBI REGOLARI)</a:t>
            </a:r>
          </a:p>
          <a:p>
            <a:r>
              <a:rPr lang="en-US" dirty="0" smtClean="0"/>
              <a:t>- </a:t>
            </a:r>
            <a:r>
              <a:rPr lang="en-US" dirty="0" err="1"/>
              <a:t>r</a:t>
            </a:r>
            <a:r>
              <a:rPr lang="en-US" dirty="0" err="1" smtClean="0"/>
              <a:t>ipasso</a:t>
            </a:r>
            <a:r>
              <a:rPr lang="en-US" dirty="0" smtClean="0"/>
              <a:t> -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31423" y="2794727"/>
            <a:ext cx="8853899" cy="92333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IL </a:t>
            </a:r>
            <a:r>
              <a:rPr lang="sr-Latn-BA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RESENTE INDICATIVO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252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97859"/>
            <a:ext cx="10372165" cy="54494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376" y="0"/>
            <a:ext cx="2400301" cy="212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r-Latn-BA" sz="2200" b="1" dirty="0" smtClean="0"/>
              <a:t>Esercizio 1: Coniugare al presente indicativo i verbi tra parentesi. </a:t>
            </a:r>
            <a:endParaRPr lang="en-US" sz="2200" b="1" dirty="0" smtClean="0"/>
          </a:p>
          <a:p>
            <a:pPr marL="0" indent="0">
              <a:buNone/>
            </a:pPr>
            <a:endParaRPr lang="sr-Latn-BA" sz="2200" dirty="0" smtClean="0"/>
          </a:p>
          <a:p>
            <a:pPr marL="457200" indent="-457200">
              <a:buAutoNum type="arabicPeriod"/>
            </a:pPr>
            <a:r>
              <a:rPr lang="sr-Latn-BA" sz="2200" dirty="0" smtClean="0"/>
              <a:t>Lui (preparare)                               gli spaghetti. </a:t>
            </a:r>
          </a:p>
          <a:p>
            <a:pPr marL="457200" indent="-457200">
              <a:buAutoNum type="arabicPeriod"/>
            </a:pPr>
            <a:r>
              <a:rPr lang="sr-Latn-BA" sz="2200" dirty="0" smtClean="0"/>
              <a:t>Noi (abitare)                           </a:t>
            </a:r>
            <a:r>
              <a:rPr lang="en-US" sz="2200" dirty="0" smtClean="0"/>
              <a:t> </a:t>
            </a:r>
            <a:r>
              <a:rPr lang="sr-Latn-BA" sz="2200" dirty="0" smtClean="0"/>
              <a:t>in periferia. </a:t>
            </a:r>
          </a:p>
          <a:p>
            <a:pPr marL="457200" indent="-457200">
              <a:buAutoNum type="arabicPeriod"/>
            </a:pPr>
            <a:r>
              <a:rPr lang="sr-Latn-BA" sz="2200" dirty="0" smtClean="0"/>
              <a:t>Tu (sentire)                            la musica classica</a:t>
            </a:r>
            <a:r>
              <a:rPr lang="sr-Latn-B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rabicPeriod"/>
            </a:pPr>
            <a:r>
              <a:rPr lang="sr-Latn-BA" sz="2200" dirty="0" smtClean="0">
                <a:cs typeface="Times New Roman" panose="02020603050405020304" pitchFamily="18" charset="0"/>
              </a:rPr>
              <a:t>Maria è in vacanza e (scrivere)                              le cartoline agli amici. </a:t>
            </a:r>
          </a:p>
          <a:p>
            <a:pPr marL="457200" indent="-457200">
              <a:buAutoNum type="arabicPeriod"/>
            </a:pPr>
            <a:r>
              <a:rPr lang="sr-Latn-BA" sz="2200" dirty="0" smtClean="0">
                <a:cs typeface="Times New Roman" panose="02020603050405020304" pitchFamily="18" charset="0"/>
              </a:rPr>
              <a:t>Io </a:t>
            </a:r>
            <a:r>
              <a:rPr lang="en-US" sz="2200" dirty="0" smtClean="0">
                <a:cs typeface="Times New Roman" panose="02020603050405020304" pitchFamily="18" charset="0"/>
              </a:rPr>
              <a:t>(</a:t>
            </a:r>
            <a:r>
              <a:rPr lang="en-US" sz="2200" dirty="0" err="1" smtClean="0">
                <a:cs typeface="Times New Roman" panose="02020603050405020304" pitchFamily="18" charset="0"/>
              </a:rPr>
              <a:t>avere</a:t>
            </a:r>
            <a:r>
              <a:rPr lang="en-US" sz="2200" dirty="0" smtClean="0">
                <a:cs typeface="Times New Roman" panose="02020603050405020304" pitchFamily="18" charset="0"/>
              </a:rPr>
              <a:t>)             </a:t>
            </a:r>
            <a:r>
              <a:rPr lang="en-US" sz="2200" dirty="0" err="1" smtClean="0">
                <a:cs typeface="Times New Roman" panose="02020603050405020304" pitchFamily="18" charset="0"/>
              </a:rPr>
              <a:t>molta</a:t>
            </a:r>
            <a:r>
              <a:rPr lang="en-US" sz="2200" dirty="0" smtClean="0">
                <a:cs typeface="Times New Roman" panose="02020603050405020304" pitchFamily="18" charset="0"/>
              </a:rPr>
              <a:t> fantasia </a:t>
            </a:r>
            <a:r>
              <a:rPr lang="en-US" sz="2200" dirty="0" err="1" smtClean="0">
                <a:cs typeface="Times New Roman" panose="02020603050405020304" pitchFamily="18" charset="0"/>
              </a:rPr>
              <a:t>perchè</a:t>
            </a:r>
            <a:r>
              <a:rPr lang="en-US" sz="2200" dirty="0" smtClean="0">
                <a:cs typeface="Times New Roman" panose="02020603050405020304" pitchFamily="18" charset="0"/>
              </a:rPr>
              <a:t> </a:t>
            </a:r>
            <a:r>
              <a:rPr lang="sr-Latn-BA" sz="2200" dirty="0" smtClean="0">
                <a:cs typeface="Times New Roman" panose="02020603050405020304" pitchFamily="18" charset="0"/>
              </a:rPr>
              <a:t>(</a:t>
            </a:r>
            <a:r>
              <a:rPr lang="en-US" sz="2200" dirty="0" err="1" smtClean="0">
                <a:cs typeface="Times New Roman" panose="02020603050405020304" pitchFamily="18" charset="0"/>
              </a:rPr>
              <a:t>leggere</a:t>
            </a:r>
            <a:r>
              <a:rPr lang="sr-Latn-BA" sz="2200" dirty="0" smtClean="0">
                <a:cs typeface="Times New Roman" panose="02020603050405020304" pitchFamily="18" charset="0"/>
              </a:rPr>
              <a:t>)                         </a:t>
            </a:r>
            <a:r>
              <a:rPr lang="en-US" sz="2200" dirty="0" smtClean="0">
                <a:cs typeface="Times New Roman" panose="02020603050405020304" pitchFamily="18" charset="0"/>
              </a:rPr>
              <a:t>molto</a:t>
            </a:r>
            <a:r>
              <a:rPr lang="sr-Latn-BA" sz="2200" dirty="0" smtClean="0"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AutoNum type="arabicPeriod"/>
            </a:pPr>
            <a:r>
              <a:rPr lang="sr-Latn-BA" sz="2200" dirty="0" smtClean="0">
                <a:cs typeface="Times New Roman" panose="02020603050405020304" pitchFamily="18" charset="0"/>
              </a:rPr>
              <a:t>Luiggi (comprare)                              una scatolina di cioccolatini.</a:t>
            </a:r>
            <a:endParaRPr lang="en-US" sz="2200" dirty="0" smtClean="0"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200" dirty="0" smtClean="0">
                <a:cs typeface="Times New Roman" panose="02020603050405020304" pitchFamily="18" charset="0"/>
              </a:rPr>
              <a:t>Laura (</a:t>
            </a:r>
            <a:r>
              <a:rPr lang="en-US" sz="2200" dirty="0" err="1" smtClean="0">
                <a:cs typeface="Times New Roman" panose="02020603050405020304" pitchFamily="18" charset="0"/>
              </a:rPr>
              <a:t>partire</a:t>
            </a:r>
            <a:r>
              <a:rPr lang="en-US" sz="2200" dirty="0" smtClean="0">
                <a:cs typeface="Times New Roman" panose="02020603050405020304" pitchFamily="18" charset="0"/>
              </a:rPr>
              <a:t>)                           </a:t>
            </a:r>
            <a:r>
              <a:rPr lang="en-US" sz="2200" dirty="0" err="1" smtClean="0">
                <a:cs typeface="Times New Roman" panose="02020603050405020304" pitchFamily="18" charset="0"/>
              </a:rPr>
              <a:t>domani</a:t>
            </a:r>
            <a:r>
              <a:rPr lang="en-US" sz="2200" dirty="0" smtClean="0">
                <a:cs typeface="Times New Roman" panose="02020603050405020304" pitchFamily="18" charset="0"/>
              </a:rPr>
              <a:t> per Milano. </a:t>
            </a:r>
          </a:p>
          <a:p>
            <a:pPr marL="457200" indent="-457200">
              <a:buAutoNum type="arabicPeriod"/>
            </a:pPr>
            <a:endParaRPr lang="en-US" sz="2200" dirty="0" smtClean="0"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sr-Latn-BA" sz="2200" dirty="0" smtClean="0"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200" dirty="0"/>
          </a:p>
        </p:txBody>
      </p:sp>
      <p:sp>
        <p:nvSpPr>
          <p:cNvPr id="5" name="Rounded Rectangle 4"/>
          <p:cNvSpPr/>
          <p:nvPr/>
        </p:nvSpPr>
        <p:spPr>
          <a:xfrm>
            <a:off x="3093033" y="2419496"/>
            <a:ext cx="2223247" cy="35299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prepara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51030" y="2852910"/>
            <a:ext cx="1963271" cy="34464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abitiamo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43201" y="3310249"/>
            <a:ext cx="1837764" cy="35153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senti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35598" y="3658297"/>
            <a:ext cx="1891553" cy="34813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scrive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423610" y="4075449"/>
            <a:ext cx="1305713" cy="30494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leggo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64860" y="4450329"/>
            <a:ext cx="2052917" cy="35962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compra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25550" y="4856566"/>
            <a:ext cx="1631576" cy="35858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parte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65800" y="4033998"/>
            <a:ext cx="770460" cy="34639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98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249608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3312" y="776836"/>
            <a:ext cx="9925472" cy="5471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entury Gothic" panose="020B0502020202020204"/>
              </a:rPr>
              <a:t>Esercizio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/>
              </a:rPr>
              <a:t> 2: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entury Gothic" panose="020B0502020202020204"/>
              </a:rPr>
              <a:t>Completa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/>
              </a:rPr>
              <a:t> le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entury Gothic" panose="020B0502020202020204"/>
              </a:rPr>
              <a:t>frasi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/>
              </a:rPr>
              <a:t> con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entury Gothic" panose="020B0502020202020204"/>
              </a:rPr>
              <a:t>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entury Gothic" panose="020B0502020202020204"/>
              </a:rPr>
              <a:t>verbi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entury Gothic" panose="020B0502020202020204"/>
              </a:rPr>
              <a:t>dati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anose="020B0502020202020204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/>
              </a:rPr>
              <a:t>Quanto _____________ uno zaino?</a:t>
            </a:r>
          </a:p>
          <a:p>
            <a:pPr marL="457200" marR="0" lvl="0" indent="-457200" algn="l" defTabSz="4572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/>
              </a:rPr>
              <a:t>Noi _______________ bene italiano.</a:t>
            </a:r>
          </a:p>
          <a:p>
            <a:pPr marL="457200" marR="0" lvl="0" indent="-457200" algn="l" defTabSz="4572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/>
              </a:rPr>
              <a:t>Il cane _______________ in giardino.</a:t>
            </a:r>
          </a:p>
          <a:p>
            <a:pPr marL="457200" marR="0" lvl="0" indent="-457200" algn="l" defTabSz="4572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/>
              </a:rPr>
              <a:t>Francesca ______________ la mela.</a:t>
            </a:r>
          </a:p>
          <a:p>
            <a:pPr marL="457200" marR="0" lvl="0" indent="-457200" algn="l" defTabSz="4572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/>
              </a:rPr>
              <a:t>Voi _______________ troppa televisione.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70450" y="1310910"/>
            <a:ext cx="1497026" cy="339865"/>
          </a:xfrm>
          <a:prstGeom prst="round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rPr>
              <a:t>dorme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34614" y="1310910"/>
            <a:ext cx="1497026" cy="339865"/>
          </a:xfrm>
          <a:prstGeom prst="round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rPr>
              <a:t>parliamo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98974" y="1310910"/>
            <a:ext cx="1497026" cy="339865"/>
          </a:xfrm>
          <a:prstGeom prst="round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rPr>
              <a:t>costa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63334" y="1310909"/>
            <a:ext cx="1497026" cy="339865"/>
          </a:xfrm>
          <a:prstGeom prst="round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rPr>
              <a:t>mangia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927498" y="1310909"/>
            <a:ext cx="1497026" cy="339865"/>
          </a:xfrm>
          <a:prstGeom prst="round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rPr>
              <a:t>quardate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6187" t="14899" r="24286" b="10315"/>
          <a:stretch/>
        </p:blipFill>
        <p:spPr>
          <a:xfrm>
            <a:off x="7044612" y="1951710"/>
            <a:ext cx="1586893" cy="1707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7118" y="1951711"/>
            <a:ext cx="1292111" cy="1707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1233" y="1951710"/>
            <a:ext cx="1578452" cy="1707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7402" y="4311674"/>
            <a:ext cx="1947280" cy="1299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4524" y="4311674"/>
            <a:ext cx="2171387" cy="1220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6701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15377 0.135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95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04922 0.243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0.12592 0.349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25378 0.457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-0.46068 0.566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34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err="1" smtClean="0"/>
              <a:t>Compito</a:t>
            </a:r>
            <a:r>
              <a:rPr lang="en-US" dirty="0" smtClean="0"/>
              <a:t>:</a:t>
            </a:r>
            <a:r>
              <a:rPr lang="en-US" sz="3600" dirty="0" smtClean="0"/>
              <a:t> </a:t>
            </a:r>
            <a:r>
              <a:rPr lang="en-US" sz="3600" dirty="0" err="1" smtClean="0"/>
              <a:t>Quaderno</a:t>
            </a:r>
            <a:r>
              <a:rPr lang="en-US" sz="3600" dirty="0" smtClean="0"/>
              <a:t> </a:t>
            </a:r>
            <a:r>
              <a:rPr lang="en-US" sz="3600" dirty="0" err="1" smtClean="0"/>
              <a:t>degli</a:t>
            </a:r>
            <a:r>
              <a:rPr lang="en-US" sz="3600" dirty="0" smtClean="0"/>
              <a:t> </a:t>
            </a:r>
            <a:r>
              <a:rPr lang="en-US" sz="3600" dirty="0" err="1" smtClean="0"/>
              <a:t>esercizi</a:t>
            </a:r>
            <a:r>
              <a:rPr lang="en-US" sz="3600" dirty="0" smtClean="0"/>
              <a:t>, </a:t>
            </a:r>
            <a:r>
              <a:rPr lang="en-US" sz="3600" dirty="0" err="1" smtClean="0"/>
              <a:t>pagina</a:t>
            </a:r>
            <a:r>
              <a:rPr lang="en-US" sz="3600" dirty="0" smtClean="0"/>
              <a:t> 96</a:t>
            </a: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5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3406" y="2911151"/>
            <a:ext cx="3415553" cy="260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19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16426" y="2967335"/>
            <a:ext cx="95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BA" sz="5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GRAZIE PER L’ATTENZIONE</a:t>
            </a:r>
            <a:endParaRPr lang="en-US" sz="5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6600"/>
              </a:solidFill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889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2258</Template>
  <TotalTime>283</TotalTime>
  <Words>148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Times New Roman</vt:lpstr>
      <vt:lpstr>Wingdings 3</vt:lpstr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Nemanja</cp:lastModifiedBy>
  <cp:revision>32</cp:revision>
  <dcterms:created xsi:type="dcterms:W3CDTF">2020-04-02T22:06:08Z</dcterms:created>
  <dcterms:modified xsi:type="dcterms:W3CDTF">2020-12-01T10:11:07Z</dcterms:modified>
</cp:coreProperties>
</file>