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4" r:id="rId3"/>
    <p:sldId id="257" r:id="rId4"/>
    <p:sldId id="258" r:id="rId5"/>
    <p:sldId id="263" r:id="rId6"/>
    <p:sldId id="259" r:id="rId7"/>
    <p:sldId id="260" r:id="rId8"/>
    <p:sldId id="261" r:id="rId9"/>
    <p:sldId id="26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B05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1790D8A-8DEE-4F79-B375-0D26493DB7D3}" v="120" dt="2020-12-01T01:57:08.38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2401" y="1406021"/>
            <a:ext cx="8229599" cy="2251579"/>
          </a:xfrm>
        </p:spPr>
        <p:txBody>
          <a:bodyPr lIns="0" rIns="0" anchor="t">
            <a:noAutofit/>
          </a:bodyPr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2400" y="3905864"/>
            <a:ext cx="8229600" cy="112333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0BC79-B0AB-41B2-BBD7-ECB2BA8259F8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1710C1-356B-4D36-AED9-E24D7F2ACE9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05867" y="1554480"/>
            <a:ext cx="5629744" cy="388620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0BC79-B0AB-41B2-BBD7-ECB2BA8259F8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710C1-356B-4D36-AED9-E24D7F2ACE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26464" y="1554480"/>
            <a:ext cx="2767584" cy="3886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08576" y="1554480"/>
            <a:ext cx="5632704" cy="3886200"/>
          </a:xfrm>
        </p:spPr>
        <p:txBody>
          <a:bodyPr vert="eaVer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0BC79-B0AB-41B2-BBD7-ECB2BA8259F8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710C1-356B-4D36-AED9-E24D7F2ACE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608576" y="1545336"/>
            <a:ext cx="5632704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770BC79-B0AB-41B2-BBD7-ECB2BA8259F8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A1710C1-356B-4D36-AED9-E24D7F2ACE9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464" y="1472184"/>
            <a:ext cx="8229600" cy="2130552"/>
          </a:xfrm>
        </p:spPr>
        <p:txBody>
          <a:bodyPr anchor="t">
            <a:noAutofit/>
          </a:bodyPr>
          <a:lstStyle>
            <a:lvl1pPr algn="l">
              <a:defRPr sz="48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6464" y="3886200"/>
            <a:ext cx="8229600" cy="914400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0BC79-B0AB-41B2-BBD7-ECB2BA8259F8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1710C1-356B-4D36-AED9-E24D7F2ACE9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369" y="609600"/>
            <a:ext cx="4821767" cy="1066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82664" y="1915859"/>
            <a:ext cx="4862621" cy="288142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2339" y="1915881"/>
            <a:ext cx="4852415" cy="288139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0BC79-B0AB-41B2-BBD7-ECB2BA8259F8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1710C1-356B-4D36-AED9-E24D7F2ACE9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658368" y="6356351"/>
            <a:ext cx="6803136" cy="3651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368" y="609601"/>
            <a:ext cx="4820979" cy="1066799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401" y="1916113"/>
            <a:ext cx="4851400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400" y="2860677"/>
            <a:ext cx="4851400" cy="28828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168" y="1916113"/>
            <a:ext cx="4881033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168" y="2860676"/>
            <a:ext cx="4868333" cy="28829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0BC79-B0AB-41B2-BBD7-ECB2BA8259F8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1710C1-356B-4D36-AED9-E24D7F2ACE9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658368" y="6356351"/>
            <a:ext cx="6803136" cy="3651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550400" y="1551544"/>
            <a:ext cx="2438400" cy="365125"/>
          </a:xfrm>
        </p:spPr>
        <p:txBody>
          <a:bodyPr/>
          <a:lstStyle/>
          <a:p>
            <a:fld id="{C770BC79-B0AB-41B2-BBD7-ECB2BA8259F8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1710C1-356B-4D36-AED9-E24D7F2ACE9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0BC79-B0AB-41B2-BBD7-ECB2BA8259F8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710C1-356B-4D36-AED9-E24D7F2ACE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85934" y="1920877"/>
            <a:ext cx="4872567" cy="288924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369" y="606425"/>
            <a:ext cx="4838700" cy="1041400"/>
          </a:xfrm>
        </p:spPr>
        <p:txBody>
          <a:bodyPr anchor="t">
            <a:normAutofit/>
          </a:bodyPr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0401" y="1920876"/>
            <a:ext cx="4838700" cy="181292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0BC79-B0AB-41B2-BBD7-ECB2BA8259F8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1710C1-356B-4D36-AED9-E24D7F2ACE9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658368" y="6356351"/>
            <a:ext cx="6803136" cy="3651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368" y="600075"/>
            <a:ext cx="2766483" cy="1981201"/>
          </a:xfrm>
          <a:ln>
            <a:noFill/>
          </a:ln>
        </p:spPr>
        <p:txBody>
          <a:bodyPr anchor="t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951817" y="1651000"/>
            <a:ext cx="7503583" cy="42207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51816" y="614364"/>
            <a:ext cx="4988984" cy="90963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0BC79-B0AB-41B2-BBD7-ECB2BA8259F8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1710C1-356B-4D36-AED9-E24D7F2ACE9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658368" y="6356351"/>
            <a:ext cx="6803136" cy="3651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26464" y="1554480"/>
            <a:ext cx="2764464" cy="19794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05867" y="1547036"/>
            <a:ext cx="5629744" cy="38862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550400" y="189469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70BC79-B0AB-41B2-BBD7-ECB2BA8259F8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26464" y="6356351"/>
            <a:ext cx="6803136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46336" y="6356351"/>
            <a:ext cx="151691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1710C1-356B-4D36-AED9-E24D7F2ACE9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1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762000" y="609600"/>
            <a:ext cx="10896600" cy="990599"/>
          </a:xfrm>
        </p:spPr>
        <p:txBody>
          <a:bodyPr>
            <a:noAutofit/>
          </a:bodyPr>
          <a:lstStyle/>
          <a:p>
            <a:pPr algn="ctr"/>
            <a:r>
              <a:rPr lang="sr-Cyrl-BA" sz="4400" b="1" i="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ОБЛИЦИ РЕЉЕФА БЛИЖЕ ОКОЛИНЕ</a:t>
            </a:r>
            <a:endParaRPr lang="bs-Cyrl-BA" sz="4400" b="1" i="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xmlns="" id="{5A2997CB-5343-4B54-B889-1FFF506F55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905000"/>
            <a:ext cx="6334269" cy="4467224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xmlns="" id="{20D54DE6-24AC-4E4C-A421-2D1DAFC735A7}"/>
              </a:ext>
            </a:extLst>
          </p:cNvPr>
          <p:cNvSpPr txBox="1"/>
          <p:nvPr/>
        </p:nvSpPr>
        <p:spPr>
          <a:xfrm>
            <a:off x="7467600" y="3429000"/>
            <a:ext cx="3962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3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ПРИРОДА И ДРУШТВО</a:t>
            </a:r>
          </a:p>
          <a:p>
            <a:pPr algn="ctr"/>
            <a:endParaRPr lang="sr-Cyrl-BA" sz="3000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sr-Cyrl-BA" sz="3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sr-Cyrl-BA" sz="3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разред</a:t>
            </a:r>
            <a:endParaRPr lang="de-DE" sz="3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106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Cloud Callout 36"/>
          <p:cNvSpPr/>
          <p:nvPr/>
        </p:nvSpPr>
        <p:spPr>
          <a:xfrm>
            <a:off x="425448" y="4161794"/>
            <a:ext cx="2654304" cy="1338172"/>
          </a:xfrm>
          <a:prstGeom prst="cloudCallout">
            <a:avLst>
              <a:gd name="adj1" fmla="val 15207"/>
              <a:gd name="adj2" fmla="val -51036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s-Cyrl-BA" sz="24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КЛИСУРА</a:t>
            </a:r>
            <a:endParaRPr lang="en-US" sz="24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loud Callout 13"/>
          <p:cNvSpPr/>
          <p:nvPr/>
        </p:nvSpPr>
        <p:spPr>
          <a:xfrm>
            <a:off x="7118351" y="1939449"/>
            <a:ext cx="3726542" cy="1279762"/>
          </a:xfrm>
          <a:prstGeom prst="cloudCallout">
            <a:avLst>
              <a:gd name="adj1" fmla="val -17435"/>
              <a:gd name="adj2" fmla="val -33134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s-Cyrl-BA" sz="2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УЗВИШЕЊА</a:t>
            </a:r>
            <a:endParaRPr lang="en-US" sz="28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loud Callout 12"/>
          <p:cNvSpPr/>
          <p:nvPr/>
        </p:nvSpPr>
        <p:spPr>
          <a:xfrm>
            <a:off x="1883224" y="1994115"/>
            <a:ext cx="3726543" cy="1328547"/>
          </a:xfrm>
          <a:prstGeom prst="cloudCallout">
            <a:avLst>
              <a:gd name="adj1" fmla="val 19560"/>
              <a:gd name="adj2" fmla="val -48682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s-Cyrl-BA" sz="2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УДУБЉЕЊА</a:t>
            </a:r>
            <a:endParaRPr lang="en-US" sz="28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305300" y="410945"/>
            <a:ext cx="4191000" cy="608714"/>
          </a:xfrm>
          <a:solidFill>
            <a:srgbClr val="FFC000"/>
          </a:solidFill>
          <a:ln>
            <a:solidFill>
              <a:srgbClr val="00B050"/>
            </a:solidFill>
          </a:ln>
        </p:spPr>
        <p:txBody>
          <a:bodyPr>
            <a:normAutofit/>
          </a:bodyPr>
          <a:lstStyle/>
          <a:p>
            <a:pPr algn="ctr"/>
            <a:r>
              <a:rPr lang="bs-Cyrl-BA" sz="3200" b="1" i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ОБЛИЦИ РЕЉЕФА</a:t>
            </a:r>
            <a:endParaRPr lang="en-US" sz="3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5" name="Straight Arrow Connector 4"/>
          <p:cNvCxnSpPr>
            <a:cxnSpLocks/>
            <a:endCxn id="13" idx="4"/>
          </p:cNvCxnSpPr>
          <p:nvPr/>
        </p:nvCxnSpPr>
        <p:spPr>
          <a:xfrm flipH="1">
            <a:off x="4475407" y="1116573"/>
            <a:ext cx="598244" cy="8950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cxnSpLocks/>
          </p:cNvCxnSpPr>
          <p:nvPr/>
        </p:nvCxnSpPr>
        <p:spPr>
          <a:xfrm>
            <a:off x="7566478" y="1116573"/>
            <a:ext cx="586922" cy="90172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cxnSpLocks/>
          </p:cNvCxnSpPr>
          <p:nvPr/>
        </p:nvCxnSpPr>
        <p:spPr>
          <a:xfrm flipH="1">
            <a:off x="8234577" y="3086770"/>
            <a:ext cx="241794" cy="8908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cxnSpLocks/>
          </p:cNvCxnSpPr>
          <p:nvPr/>
        </p:nvCxnSpPr>
        <p:spPr>
          <a:xfrm>
            <a:off x="9931381" y="3049741"/>
            <a:ext cx="637255" cy="127351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4" name="Cloud Callout 23"/>
          <p:cNvSpPr/>
          <p:nvPr/>
        </p:nvSpPr>
        <p:spPr>
          <a:xfrm>
            <a:off x="6872519" y="4097116"/>
            <a:ext cx="2331357" cy="1279761"/>
          </a:xfrm>
          <a:prstGeom prst="cloudCallout">
            <a:avLst>
              <a:gd name="adj1" fmla="val 7527"/>
              <a:gd name="adj2" fmla="val -49623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s-Cyrl-BA" sz="24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БРДО</a:t>
            </a:r>
            <a:endParaRPr lang="en-US" sz="24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Cloud Callout 24"/>
          <p:cNvSpPr/>
          <p:nvPr/>
        </p:nvSpPr>
        <p:spPr>
          <a:xfrm>
            <a:off x="9339033" y="4495800"/>
            <a:ext cx="2714172" cy="1279761"/>
          </a:xfrm>
          <a:prstGeom prst="cloudCallout">
            <a:avLst>
              <a:gd name="adj1" fmla="val -2692"/>
              <a:gd name="adj2" fmla="val -46325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s-Cyrl-BA" sz="24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ПЛАНИНА</a:t>
            </a:r>
            <a:endParaRPr lang="en-US" sz="24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8" name="Straight Arrow Connector 27"/>
          <p:cNvCxnSpPr>
            <a:cxnSpLocks/>
          </p:cNvCxnSpPr>
          <p:nvPr/>
        </p:nvCxnSpPr>
        <p:spPr>
          <a:xfrm flipH="1">
            <a:off x="2237913" y="3219211"/>
            <a:ext cx="558803" cy="75855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cxnSpLocks/>
          </p:cNvCxnSpPr>
          <p:nvPr/>
        </p:nvCxnSpPr>
        <p:spPr>
          <a:xfrm>
            <a:off x="4305300" y="3219211"/>
            <a:ext cx="469229" cy="75855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8" name="Cloud Callout 37"/>
          <p:cNvSpPr/>
          <p:nvPr/>
        </p:nvSpPr>
        <p:spPr>
          <a:xfrm>
            <a:off x="3817029" y="4161794"/>
            <a:ext cx="2654304" cy="1279760"/>
          </a:xfrm>
          <a:prstGeom prst="cloudCallout">
            <a:avLst>
              <a:gd name="adj1" fmla="val -8643"/>
              <a:gd name="adj2" fmla="val -49623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s-Cyrl-BA" sz="24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РИЈЕЧНА ДОЛИНА</a:t>
            </a:r>
            <a:endParaRPr lang="en-US" sz="24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9140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14" grpId="0" animBg="1"/>
      <p:bldP spid="13" grpId="0" animBg="1"/>
      <p:bldP spid="24" grpId="0" animBg="1"/>
      <p:bldP spid="25" grpId="0" animBg="1"/>
      <p:bldP spid="3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3"/>
          <p:cNvCxnSpPr>
            <a:cxnSpLocks/>
          </p:cNvCxnSpPr>
          <p:nvPr/>
        </p:nvCxnSpPr>
        <p:spPr>
          <a:xfrm>
            <a:off x="4724400" y="1832794"/>
            <a:ext cx="4642550" cy="191128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cxnSpLocks/>
          </p:cNvCxnSpPr>
          <p:nvPr/>
        </p:nvCxnSpPr>
        <p:spPr>
          <a:xfrm flipV="1">
            <a:off x="5249324" y="2014069"/>
            <a:ext cx="4052727" cy="218146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cxnSpLocks/>
          </p:cNvCxnSpPr>
          <p:nvPr/>
        </p:nvCxnSpPr>
        <p:spPr>
          <a:xfrm>
            <a:off x="5094099" y="2599326"/>
            <a:ext cx="4207952" cy="21814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cxnSpLocks/>
          </p:cNvCxnSpPr>
          <p:nvPr/>
        </p:nvCxnSpPr>
        <p:spPr>
          <a:xfrm flipV="1">
            <a:off x="4572000" y="2895600"/>
            <a:ext cx="5029200" cy="24579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Textfeld 7">
            <a:extLst>
              <a:ext uri="{FF2B5EF4-FFF2-40B4-BE49-F238E27FC236}">
                <a16:creationId xmlns:a16="http://schemas.microsoft.com/office/drawing/2014/main" xmlns="" id="{5624FC53-B1D1-48A9-919D-610EBED4CB28}"/>
              </a:ext>
            </a:extLst>
          </p:cNvPr>
          <p:cNvSpPr txBox="1"/>
          <p:nvPr/>
        </p:nvSpPr>
        <p:spPr>
          <a:xfrm>
            <a:off x="381000" y="348019"/>
            <a:ext cx="10896600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bs-Cyrl-BA" sz="340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Облике рељефа повежи са његовим описом!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xmlns="" id="{DCA51D1F-210F-4F74-B3D7-641FFC43D680}"/>
              </a:ext>
            </a:extLst>
          </p:cNvPr>
          <p:cNvSpPr txBox="1"/>
          <p:nvPr/>
        </p:nvSpPr>
        <p:spPr>
          <a:xfrm>
            <a:off x="829781" y="1524000"/>
            <a:ext cx="4577651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s-Cyrl-BA" sz="26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Равно земљиште</a:t>
            </a:r>
          </a:p>
          <a:p>
            <a:pPr algn="ctr"/>
            <a:endParaRPr lang="bs-Cyrl-BA" sz="26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bs-Cyrl-BA" sz="26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Издужено удубљење у земљи</a:t>
            </a:r>
          </a:p>
          <a:p>
            <a:pPr algn="ctr"/>
            <a:endParaRPr lang="bs-Cyrl-BA" sz="26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bs-Cyrl-BA" sz="26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Удубљење између стрмих </a:t>
            </a:r>
            <a:r>
              <a:rPr lang="bs-Cyrl-BA" sz="26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падина и </a:t>
            </a:r>
            <a:r>
              <a:rPr lang="bs-Cyrl-BA" sz="26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између високих планина</a:t>
            </a:r>
          </a:p>
          <a:p>
            <a:pPr algn="ctr"/>
            <a:endParaRPr lang="bs-Cyrl-BA" sz="26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bs-Cyrl-BA" sz="26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Мање узвишење</a:t>
            </a:r>
          </a:p>
          <a:p>
            <a:pPr algn="ctr"/>
            <a:endParaRPr lang="de-DE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xmlns="" id="{A8823591-3CFB-4C50-BB13-1D733C187B77}"/>
              </a:ext>
            </a:extLst>
          </p:cNvPr>
          <p:cNvSpPr txBox="1"/>
          <p:nvPr/>
        </p:nvSpPr>
        <p:spPr>
          <a:xfrm>
            <a:off x="8863117" y="1724054"/>
            <a:ext cx="2819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2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КЛИСУРА</a:t>
            </a:r>
          </a:p>
          <a:p>
            <a:pPr algn="ctr"/>
            <a:endParaRPr lang="sr-Cyrl-BA" sz="28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sr-Cyrl-BA" sz="2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БРДО</a:t>
            </a:r>
          </a:p>
          <a:p>
            <a:pPr algn="ctr"/>
            <a:endParaRPr lang="sr-Cyrl-BA" sz="28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sr-Cyrl-BA" sz="2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РАВНИЦА</a:t>
            </a:r>
          </a:p>
          <a:p>
            <a:pPr algn="ctr"/>
            <a:endParaRPr lang="sr-Cyrl-BA" sz="28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sr-Cyrl-BA" sz="2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РИЈЕЧНА ДОЛИНА</a:t>
            </a:r>
          </a:p>
          <a:p>
            <a:pPr algn="ctr"/>
            <a:endParaRPr 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3301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1066800"/>
            <a:ext cx="5257800" cy="3201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bs-Cyrl-BA" sz="32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Свако узвишење има: </a:t>
            </a:r>
          </a:p>
          <a:p>
            <a:endParaRPr lang="bs-Cyrl-BA" sz="32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7300" lvl="2" indent="-342900">
              <a:lnSpc>
                <a:spcPct val="150000"/>
              </a:lnSpc>
              <a:buAutoNum type="arabicPeriod"/>
            </a:pPr>
            <a:r>
              <a:rPr lang="bs-Cyrl-BA" sz="32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Подножје</a:t>
            </a:r>
          </a:p>
          <a:p>
            <a:pPr marL="1257300" lvl="2" indent="-342900">
              <a:lnSpc>
                <a:spcPct val="150000"/>
              </a:lnSpc>
              <a:buAutoNum type="arabicPeriod"/>
            </a:pPr>
            <a:r>
              <a:rPr lang="bs-Cyrl-BA" sz="32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Стране </a:t>
            </a:r>
          </a:p>
          <a:p>
            <a:pPr marL="1257300" lvl="2" indent="-342900">
              <a:lnSpc>
                <a:spcPct val="150000"/>
              </a:lnSpc>
              <a:buAutoNum type="arabicPeriod"/>
            </a:pPr>
            <a:r>
              <a:rPr lang="bs-Cyrl-BA" sz="32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Врх </a:t>
            </a:r>
            <a:endParaRPr lang="en-US" sz="32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48400" y="0"/>
            <a:ext cx="5943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71603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4401" y="1107133"/>
            <a:ext cx="733377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Cyrl-BA" dirty="0"/>
              <a:t>							</a:t>
            </a:r>
          </a:p>
          <a:p>
            <a:endParaRPr lang="bs-Cyrl-BA" dirty="0"/>
          </a:p>
          <a:p>
            <a:endParaRPr lang="bs-Cyrl-BA" dirty="0"/>
          </a:p>
          <a:p>
            <a:endParaRPr lang="bs-Cyrl-BA" dirty="0"/>
          </a:p>
          <a:p>
            <a:endParaRPr lang="bs-Cyrl-BA" dirty="0"/>
          </a:p>
          <a:p>
            <a:endParaRPr lang="bs-Cyrl-BA" dirty="0"/>
          </a:p>
          <a:p>
            <a:endParaRPr lang="bs-Cyrl-BA" dirty="0"/>
          </a:p>
          <a:p>
            <a:endParaRPr lang="bs-Cyrl-BA" dirty="0"/>
          </a:p>
          <a:p>
            <a:endParaRPr lang="bs-Cyrl-BA" dirty="0"/>
          </a:p>
          <a:p>
            <a:endParaRPr lang="bs-Cyrl-BA" dirty="0"/>
          </a:p>
          <a:p>
            <a:endParaRPr lang="bs-Cyrl-BA" dirty="0"/>
          </a:p>
          <a:p>
            <a:endParaRPr lang="bs-Cyrl-BA" dirty="0"/>
          </a:p>
          <a:p>
            <a:endParaRPr lang="bs-Cyrl-BA" dirty="0"/>
          </a:p>
          <a:p>
            <a:endParaRPr lang="bs-Cyrl-BA" dirty="0"/>
          </a:p>
          <a:p>
            <a:endParaRPr lang="bs-Cyrl-BA" dirty="0"/>
          </a:p>
          <a:p>
            <a:endParaRPr lang="bs-Cyrl-BA" dirty="0"/>
          </a:p>
          <a:p>
            <a:endParaRPr lang="bs-Cyrl-BA" dirty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72799" y="1029220"/>
            <a:ext cx="7924800" cy="5733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648200" y="1142783"/>
            <a:ext cx="2012646" cy="67086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s-Cyrl-BA" sz="2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врх</a:t>
            </a:r>
            <a:endParaRPr lang="en-US" sz="2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38400" y="3224955"/>
            <a:ext cx="1676400" cy="67086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s-Cyrl-BA" sz="2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страна</a:t>
            </a:r>
            <a:endParaRPr lang="en-US" sz="2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516177" y="5050999"/>
            <a:ext cx="2133600" cy="685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s-Cyrl-BA" sz="2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подножје</a:t>
            </a:r>
            <a:endParaRPr lang="en-US" sz="2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" y="228528"/>
            <a:ext cx="10668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bs-Cyrl-BA" sz="32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правоугаоник упиши дијелове узвишења!</a:t>
            </a:r>
            <a:endParaRPr lang="en-US" sz="32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1633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491252"/>
            <a:ext cx="10629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bs-Cyrl-BA" sz="32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Које облике рељефа видиш на слици? Напиши!</a:t>
            </a:r>
            <a:r>
              <a:rPr lang="bs-Cyrl-BA" sz="2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bs-Cyrl-BA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3000" y="1617894"/>
            <a:ext cx="2555327" cy="17422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05400" y="2136211"/>
            <a:ext cx="2611582" cy="1752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54093" y="1588586"/>
            <a:ext cx="2841556" cy="17422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5000" y="4267200"/>
            <a:ext cx="2843439" cy="17422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69344" y="4267200"/>
            <a:ext cx="2841556" cy="1742268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xmlns="" id="{408568D2-D24B-404F-A1C6-D605A9DCB1CF}"/>
              </a:ext>
            </a:extLst>
          </p:cNvPr>
          <p:cNvSpPr txBox="1"/>
          <p:nvPr/>
        </p:nvSpPr>
        <p:spPr>
          <a:xfrm>
            <a:off x="1143000" y="3321237"/>
            <a:ext cx="284155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6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Ријечна долина</a:t>
            </a:r>
            <a:endParaRPr lang="de-DE" sz="26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xmlns="" id="{B1EB270B-768E-40C2-81AD-676308D60F80}"/>
              </a:ext>
            </a:extLst>
          </p:cNvPr>
          <p:cNvSpPr txBox="1"/>
          <p:nvPr/>
        </p:nvSpPr>
        <p:spPr>
          <a:xfrm>
            <a:off x="5410200" y="3888811"/>
            <a:ext cx="1905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26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Клисура</a:t>
            </a:r>
            <a:r>
              <a:rPr lang="sr-Cyrl-BA" sz="2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DE" sz="26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xmlns="" id="{A8DC4E4E-73A2-4744-AE1F-E93DD077DDA4}"/>
              </a:ext>
            </a:extLst>
          </p:cNvPr>
          <p:cNvSpPr txBox="1"/>
          <p:nvPr/>
        </p:nvSpPr>
        <p:spPr>
          <a:xfrm>
            <a:off x="9281738" y="3330854"/>
            <a:ext cx="1586266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sr-Cyrl-BA" sz="2600" b="1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Равница </a:t>
            </a:r>
            <a:endParaRPr lang="de-DE" dirty="0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xmlns="" id="{F721A706-C06D-46BC-8008-DA41A7FE5CFE}"/>
              </a:ext>
            </a:extLst>
          </p:cNvPr>
          <p:cNvSpPr txBox="1"/>
          <p:nvPr/>
        </p:nvSpPr>
        <p:spPr>
          <a:xfrm>
            <a:off x="2544772" y="6026095"/>
            <a:ext cx="1563893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r-Cyrl-BA" sz="2600" b="1" dirty="0">
                <a:solidFill>
                  <a:srgbClr val="3F3F3F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r>
              <a:rPr kumimoji="0" lang="sr-Cyrl-BA" sz="2600" b="1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рдо</a:t>
            </a:r>
            <a:endParaRPr lang="de-DE" dirty="0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xmlns="" id="{16D5E220-19AF-4B3E-AE8E-B3653306E9C9}"/>
              </a:ext>
            </a:extLst>
          </p:cNvPr>
          <p:cNvSpPr txBox="1"/>
          <p:nvPr/>
        </p:nvSpPr>
        <p:spPr>
          <a:xfrm>
            <a:off x="8808607" y="6026059"/>
            <a:ext cx="1706993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sr-Cyrl-BA" sz="2600" b="1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Планина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3910246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4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9100" y="381000"/>
            <a:ext cx="11353800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bs-Cyrl-BA" sz="2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Преметањем слова добићеш називе неких облика рељефа!</a:t>
            </a:r>
          </a:p>
          <a:p>
            <a:endParaRPr lang="bs-Cyrl-BA" sz="2800" dirty="0"/>
          </a:p>
          <a:p>
            <a:r>
              <a:rPr lang="bs-Cyrl-BA" sz="2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ОДБР</a:t>
            </a:r>
          </a:p>
          <a:p>
            <a:r>
              <a:rPr lang="bs-Cyrl-BA" sz="2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БРДО</a:t>
            </a:r>
          </a:p>
          <a:p>
            <a:r>
              <a:rPr lang="bs-Cyrl-BA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                  </a:t>
            </a:r>
            <a:r>
              <a:rPr lang="bs-Cyrl-BA" sz="2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УРЛИКСА	</a:t>
            </a:r>
            <a:r>
              <a:rPr lang="bs-Cyrl-BA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r>
              <a:rPr lang="bs-Cyrl-BA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         </a:t>
            </a:r>
            <a:r>
              <a:rPr lang="bs-Cyrl-BA" sz="2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КЛИСУРА</a:t>
            </a:r>
            <a:r>
              <a:rPr lang="bs-Cyrl-BA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  <a:p>
            <a:r>
              <a:rPr lang="bs-Cyrl-BA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		         </a:t>
            </a:r>
            <a:r>
              <a:rPr lang="bs-Cyrl-BA" sz="2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АЦВИРНА</a:t>
            </a:r>
          </a:p>
          <a:p>
            <a:r>
              <a:rPr lang="bs-Cyrl-BA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		         </a:t>
            </a:r>
            <a:r>
              <a:rPr lang="bs-Cyrl-BA" sz="2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РАВНИЦА</a:t>
            </a:r>
            <a:r>
              <a:rPr lang="bs-Cyrl-BA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s-Cyrl-BA" sz="2800" dirty="0"/>
              <a:t>	</a:t>
            </a:r>
          </a:p>
          <a:p>
            <a:endParaRPr lang="bs-Cyrl-BA" sz="2800" dirty="0"/>
          </a:p>
          <a:p>
            <a:endParaRPr lang="bs-Cyrl-BA" sz="2800" dirty="0"/>
          </a:p>
          <a:p>
            <a:endParaRPr lang="bs-Cyrl-BA" sz="2800" dirty="0"/>
          </a:p>
          <a:p>
            <a:endParaRPr lang="bs-Cyrl-BA" sz="2800" dirty="0"/>
          </a:p>
          <a:p>
            <a:endParaRPr lang="bs-Cyrl-BA" sz="2800" dirty="0"/>
          </a:p>
          <a:p>
            <a:endParaRPr lang="bs-Cyrl-BA" sz="2800" dirty="0"/>
          </a:p>
          <a:p>
            <a:endParaRPr lang="bs-Cyrl-BA" sz="2800" dirty="0"/>
          </a:p>
          <a:p>
            <a:endParaRPr lang="bs-Cyrl-BA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C3660F8-8022-42A5-81C1-9E7D70FD13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66157" y="3810000"/>
            <a:ext cx="9659686" cy="2894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59504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581024"/>
            <a:ext cx="1158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bs-Cyrl-BA" sz="2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Умањени приказ облика рељефа назива се </a:t>
            </a:r>
            <a:r>
              <a:rPr lang="bs-Cyrl-BA" sz="2800" b="1" u="sng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МОДЕЛ РЕЉЕФА</a:t>
            </a:r>
            <a:r>
              <a:rPr lang="bs-Cyrl-BA" sz="2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bs-Cyrl-BA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4400" y="1759293"/>
            <a:ext cx="4475363" cy="1600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24600" y="1759293"/>
            <a:ext cx="4724400" cy="16348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95400" y="3810001"/>
            <a:ext cx="3505200" cy="24669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86550" y="3810002"/>
            <a:ext cx="4000499" cy="2466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06242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9066" y="304800"/>
            <a:ext cx="1073386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s-Cyrl-BA" sz="3600" b="1" u="sng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Задатак за самосталан рад</a:t>
            </a:r>
            <a:endParaRPr lang="en-US" sz="3600" b="1" u="sng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bs-Cyrl-BA" sz="36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bs-Cyrl-BA" sz="3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Изради на картонској </a:t>
            </a:r>
            <a:r>
              <a:rPr lang="bs-Cyrl-BA" sz="34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подлози модел </a:t>
            </a:r>
            <a:r>
              <a:rPr lang="bs-Cyrl-BA" sz="3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рељефа своје околине</a:t>
            </a:r>
            <a:r>
              <a:rPr lang="bs-Cyrl-BA" sz="34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Играј се пластелином! </a:t>
            </a:r>
            <a:endParaRPr lang="bs-Cyrl-BA" sz="3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62699" y="3429000"/>
            <a:ext cx="4572000" cy="2959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A3FC36D-EAC9-4391-B525-9814C5E94D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6799" y="3429000"/>
            <a:ext cx="4876800" cy="2959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0765329"/>
      </p:ext>
    </p:extLst>
  </p:cSld>
  <p:clrMapOvr>
    <a:masterClrMapping/>
  </p:clrMapOvr>
</p:sld>
</file>

<file path=ppt/theme/theme1.xml><?xml version="1.0" encoding="utf-8"?>
<a:theme xmlns:a="http://schemas.openxmlformats.org/drawingml/2006/main" name="Tradeshow">
  <a:themeElements>
    <a:clrScheme name="Tradeshow">
      <a:dk1>
        <a:srgbClr val="3F3F3F"/>
      </a:dk1>
      <a:lt1>
        <a:srgbClr val="FFFFFF"/>
      </a:lt1>
      <a:dk2>
        <a:srgbClr val="7DAFC3"/>
      </a:dk2>
      <a:lt2>
        <a:srgbClr val="E5E4DF"/>
      </a:lt2>
      <a:accent1>
        <a:srgbClr val="7C959A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79A4"/>
      </a:hlink>
      <a:folHlink>
        <a:srgbClr val="595959"/>
      </a:folHlink>
    </a:clrScheme>
    <a:fontScheme name="Tradeshow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宋体"/>
        <a:font script="Hant" typeface="新細明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adeshow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300000"/>
              </a:schemeClr>
            </a:gs>
            <a:gs pos="35000">
              <a:schemeClr val="phClr">
                <a:tint val="45000"/>
                <a:satMod val="300000"/>
              </a:schemeClr>
            </a:gs>
            <a:gs pos="69000">
              <a:schemeClr val="phClr">
                <a:tint val="45000"/>
                <a:satMod val="350000"/>
              </a:schemeClr>
            </a:gs>
            <a:gs pos="100000">
              <a:schemeClr val="phClr">
                <a:tint val="60000"/>
                <a:satMod val="350000"/>
              </a:schemeClr>
            </a:gs>
          </a:gsLst>
          <a:path path="circle">
            <a:fillToRect l="50000" t="50000" r="100000" b="100000"/>
          </a:path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38475" cap="flat" cmpd="sng" algn="ctr">
          <a:solidFill>
            <a:schemeClr val="phClr"/>
          </a:solidFill>
          <a:prstDash val="solid"/>
        </a:ln>
        <a:ln w="548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4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>
              <a:rot lat="0" lon="0" rev="3600000"/>
            </a:lightRig>
          </a:scene3d>
          <a:sp3d contourW="31750" prstMaterial="flat">
            <a:bevelT w="127000" h="254000" prst="angle"/>
            <a:contourClr>
              <a:schemeClr val="phClr">
                <a:shade val="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20000">
              <a:schemeClr val="phClr">
                <a:tint val="80000"/>
                <a:lumMod val="100000"/>
              </a:schemeClr>
            </a:gs>
            <a:gs pos="100000">
              <a:schemeClr val="phClr">
                <a:tint val="100000"/>
                <a:lumMod val="80000"/>
              </a:schemeClr>
            </a:gs>
          </a:gsLst>
          <a:path path="circle">
            <a:fillToRect l="50000" t="20000" r="100000" b="100000"/>
          </a:path>
        </a:gra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shade val="100000"/>
                <a:lumMod val="60000"/>
              </a:schemeClr>
            </a:gs>
          </a:gsLst>
          <a:path path="circle">
            <a:fillToRect l="50000" t="2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TM01859861[[fn=Tradeshow]]</Template>
  <TotalTime>72</TotalTime>
  <Words>103</Words>
  <Application>Microsoft Office PowerPoint</Application>
  <PresentationFormat>Custom</PresentationFormat>
  <Paragraphs>76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Tradeshow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Acer</dc:creator>
  <cp:lastModifiedBy>Korisnik1</cp:lastModifiedBy>
  <cp:revision>44</cp:revision>
  <dcterms:created xsi:type="dcterms:W3CDTF">2020-11-26T17:00:45Z</dcterms:created>
  <dcterms:modified xsi:type="dcterms:W3CDTF">2020-12-02T19:52:20Z</dcterms:modified>
</cp:coreProperties>
</file>