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6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0BBDE-0224-4543-A8E3-E894326A4490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57A03-93CE-4C6A-A5BC-704AF6294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90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57A03-93CE-4C6A-A5BC-704AF6294AF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563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630D45-378E-4ED4-88FC-4FDCE94AC6AE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AD88FC-1491-46F8-83C8-00951BC5DA11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165647"/>
            <a:ext cx="6779110" cy="923330"/>
            <a:chOff x="1172584" y="1381459"/>
            <a:chExt cx="6779110" cy="1231106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040803"/>
            <a:ext cx="6777318" cy="1298987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5897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0D45-378E-4ED4-88FC-4FDCE94AC6AE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88FC-1491-46F8-83C8-00951BC5DA11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6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1" y="419549"/>
            <a:ext cx="1678193" cy="417507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9" y="637391"/>
            <a:ext cx="5507917" cy="37678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0D45-378E-4ED4-88FC-4FDCE94AC6AE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88FC-1491-46F8-83C8-00951BC5DA11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4594069" y="2045201"/>
            <a:ext cx="4110116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000879" y="1381459"/>
              <a:ext cx="116955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0D45-378E-4ED4-88FC-4FDCE94AC6AE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88FC-1491-46F8-83C8-00951BC5DA1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6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165684"/>
            <a:ext cx="6779110" cy="923330"/>
            <a:chOff x="1172584" y="1381459"/>
            <a:chExt cx="6779110" cy="1231106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1" y="903643"/>
            <a:ext cx="7754713" cy="1433037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9" y="2825488"/>
            <a:ext cx="7734747" cy="1125140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0D45-378E-4ED4-88FC-4FDCE94AC6AE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88FC-1491-46F8-83C8-00951BC5DA1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0D45-378E-4ED4-88FC-4FDCE94AC6AE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88FC-1491-46F8-83C8-00951BC5DA1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6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1680210"/>
            <a:ext cx="3803904" cy="29077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1680210"/>
            <a:ext cx="3803904" cy="29077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1680210"/>
            <a:ext cx="3442446" cy="49377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210696"/>
            <a:ext cx="3803904" cy="23797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1680210"/>
            <a:ext cx="3447288" cy="49377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208276"/>
            <a:ext cx="3799728" cy="23797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0D45-378E-4ED4-88FC-4FDCE94AC6AE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88FC-1491-46F8-83C8-00951BC5DA11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6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0D45-378E-4ED4-88FC-4FDCE94AC6AE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88FC-1491-46F8-83C8-00951BC5DA11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6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0D45-378E-4ED4-88FC-4FDCE94AC6AE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88FC-1491-46F8-83C8-00951BC5D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80" y="1258647"/>
            <a:ext cx="3422483" cy="141519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2" y="419549"/>
            <a:ext cx="4116667" cy="4175074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80" y="2702859"/>
            <a:ext cx="3411725" cy="1887967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0D45-378E-4ED4-88FC-4FDCE94AC6AE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88FC-1491-46F8-83C8-00951BC5D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2" y="3501614"/>
            <a:ext cx="7767021" cy="483547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500224"/>
            <a:ext cx="4772156" cy="2698512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3993229"/>
            <a:ext cx="7756264" cy="603647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0D45-378E-4ED4-88FC-4FDCE94AC6AE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88FC-1491-46F8-83C8-00951BC5D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1" y="427617"/>
            <a:ext cx="7756263" cy="79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1686261"/>
            <a:ext cx="7745505" cy="2908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462108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C630D45-378E-4ED4-88FC-4FDCE94AC6AE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621082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462108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0AD88FC-1491-46F8-83C8-00951BC5DA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903359"/>
            <a:ext cx="6777318" cy="495274"/>
          </a:xfrm>
        </p:spPr>
        <p:txBody>
          <a:bodyPr>
            <a:normAutofit fontScale="90000"/>
          </a:bodyPr>
          <a:lstStyle/>
          <a:p>
            <a:pPr algn="ctr"/>
            <a:r>
              <a:rPr lang="bs-Cyrl-BA" sz="2800" dirty="0" smtClean="0"/>
              <a:t>ПРАВОСЛАВНА ВЈЕРОНАУКА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9900" y="2952750"/>
            <a:ext cx="3124200" cy="996459"/>
          </a:xfrm>
        </p:spPr>
        <p:txBody>
          <a:bodyPr>
            <a:normAutofit/>
          </a:bodyPr>
          <a:lstStyle/>
          <a:p>
            <a:pPr algn="ctr"/>
            <a:r>
              <a:rPr lang="bs-Cyrl-BA" dirty="0" smtClean="0"/>
              <a:t>ЗА 6. РАЗРЕД </a:t>
            </a:r>
          </a:p>
          <a:p>
            <a:pPr algn="ctr"/>
            <a:r>
              <a:rPr lang="bs-Cyrl-BA" dirty="0" smtClean="0"/>
              <a:t>ОСНОВНЕ  ШКОЛЕ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623" y="361950"/>
            <a:ext cx="1738422" cy="14825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4044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428750"/>
            <a:ext cx="8595360" cy="3248406"/>
          </a:xfrm>
        </p:spPr>
        <p:txBody>
          <a:bodyPr>
            <a:normAutofit/>
          </a:bodyPr>
          <a:lstStyle/>
          <a:p>
            <a:endParaRPr lang="bs-Cyrl-BA" sz="2400" b="1" dirty="0" smtClean="0">
              <a:latin typeface="Calibri"/>
              <a:ea typeface="Calibri"/>
              <a:cs typeface="Times New Roman"/>
            </a:endParaRPr>
          </a:p>
          <a:p>
            <a:r>
              <a:rPr lang="bs-Cyrl-BA" sz="2400" b="1" dirty="0" smtClean="0">
                <a:latin typeface="Calibri"/>
                <a:ea typeface="Calibri"/>
                <a:cs typeface="Times New Roman"/>
              </a:rPr>
              <a:t>Наставна јединица:</a:t>
            </a:r>
          </a:p>
          <a:p>
            <a:pPr marL="0" indent="0">
              <a:buNone/>
            </a:pPr>
            <a:r>
              <a:rPr lang="bs-Cyrl-BA" sz="2400" b="1" dirty="0"/>
              <a:t>РИМОКАТОЛИЧКА </a:t>
            </a:r>
            <a:r>
              <a:rPr lang="bs-Cyrl-BA" sz="2400" b="1" dirty="0" smtClean="0"/>
              <a:t>ЦРКВА</a:t>
            </a:r>
          </a:p>
          <a:p>
            <a:pPr marL="0" indent="0">
              <a:buNone/>
            </a:pPr>
            <a:endParaRPr lang="bs-Cyrl-BA" sz="2400" b="1" dirty="0" smtClean="0"/>
          </a:p>
          <a:p>
            <a:pPr marL="0" indent="0">
              <a:buNone/>
            </a:pPr>
            <a:endParaRPr lang="bs-Cyrl-BA" b="1" dirty="0"/>
          </a:p>
          <a:p>
            <a:pPr marL="0" indent="0">
              <a:buNone/>
            </a:pPr>
            <a:endParaRPr lang="bs-Cyrl-BA" sz="2400" b="1" dirty="0" smtClean="0"/>
          </a:p>
          <a:p>
            <a:pPr marL="0" indent="0" algn="r">
              <a:buNone/>
            </a:pPr>
            <a:r>
              <a:rPr lang="bs-Cyrl-BA" sz="1600" b="1" dirty="0" smtClean="0">
                <a:solidFill>
                  <a:schemeClr val="tx2"/>
                </a:solidFill>
              </a:rPr>
              <a:t>Наставна јединица се налази у уџбенику на страни 46.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9197"/>
            <a:ext cx="6820270" cy="1371600"/>
          </a:xfrm>
        </p:spPr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s-Cyrl-BA" sz="2400" b="1" dirty="0" smtClean="0">
                <a:latin typeface="Calibri"/>
                <a:ea typeface="Calibri"/>
                <a:cs typeface="Times New Roman"/>
              </a:rPr>
              <a:t>Наставна тема:</a:t>
            </a:r>
            <a:br>
              <a:rPr lang="bs-Cyrl-BA" sz="2400" b="1" dirty="0" smtClean="0">
                <a:latin typeface="Calibri"/>
                <a:ea typeface="Calibri"/>
                <a:cs typeface="Times New Roman"/>
              </a:rPr>
            </a:br>
            <a:r>
              <a:rPr lang="bs-Cyrl-BA" sz="2400" b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sr-Cyrl-CS" sz="2400" i="1" dirty="0"/>
              <a:t>Историја неправославних хришћанских Цркава </a:t>
            </a:r>
            <a:r>
              <a:rPr lang="sr-Cyrl-CS" sz="2400" i="1" dirty="0" smtClean="0"/>
              <a:t/>
            </a:r>
            <a:br>
              <a:rPr lang="sr-Cyrl-CS" sz="2400" i="1" dirty="0" smtClean="0"/>
            </a:br>
            <a:r>
              <a:rPr lang="sr-Cyrl-CS" sz="2400" i="1" dirty="0" smtClean="0"/>
              <a:t>и </a:t>
            </a:r>
            <a:r>
              <a:rPr lang="sr-Cyrl-CS" sz="2400" i="1" dirty="0"/>
              <a:t>других вјерских заједница</a:t>
            </a:r>
            <a:endParaRPr lang="en-US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4820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885950"/>
            <a:ext cx="3810000" cy="2971800"/>
          </a:xfrm>
        </p:spPr>
        <p:txBody>
          <a:bodyPr>
            <a:no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bs-Cyrl-BA" sz="1400" dirty="0">
                <a:latin typeface="Calibri"/>
                <a:ea typeface="Calibri"/>
                <a:cs typeface="Times New Roman"/>
              </a:rPr>
              <a:t>В</a:t>
            </a:r>
            <a:r>
              <a:rPr lang="en-US" sz="1400" dirty="0">
                <a:latin typeface="Calibri"/>
                <a:ea typeface="Calibri"/>
                <a:cs typeface="Times New Roman"/>
              </a:rPr>
              <a:t>елика шизма или </a:t>
            </a:r>
            <a:r>
              <a:rPr lang="bs-Cyrl-BA" sz="1400" dirty="0">
                <a:latin typeface="Calibri"/>
                <a:ea typeface="Calibri"/>
                <a:cs typeface="Times New Roman"/>
              </a:rPr>
              <a:t>В</a:t>
            </a:r>
            <a:r>
              <a:rPr lang="en-US" sz="1400" dirty="0">
                <a:latin typeface="Calibri"/>
                <a:ea typeface="Calibri"/>
                <a:cs typeface="Times New Roman"/>
              </a:rPr>
              <a:t>елики раскол означава </a:t>
            </a:r>
            <a:r>
              <a:rPr lang="en-US" sz="1400" dirty="0" err="1" smtClean="0">
                <a:latin typeface="Calibri"/>
                <a:ea typeface="Calibri"/>
                <a:cs typeface="Times New Roman"/>
              </a:rPr>
              <a:t>под</a:t>
            </a:r>
            <a:r>
              <a:rPr lang="bs-Cyrl-BA" sz="1400" dirty="0" smtClean="0">
                <a:latin typeface="Calibri"/>
                <a:ea typeface="Calibri"/>
                <a:cs typeface="Times New Roman"/>
              </a:rPr>
              <a:t>ј</a:t>
            </a:r>
            <a:r>
              <a:rPr lang="en-US" sz="1400" dirty="0" err="1" smtClean="0">
                <a:latin typeface="Calibri"/>
                <a:ea typeface="Calibri"/>
                <a:cs typeface="Times New Roman"/>
              </a:rPr>
              <a:t>елу</a:t>
            </a:r>
            <a:r>
              <a:rPr lang="en-US" sz="1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n-US" sz="1400" dirty="0">
                <a:latin typeface="Calibri"/>
                <a:ea typeface="Calibri"/>
                <a:cs typeface="Times New Roman"/>
              </a:rPr>
              <a:t>хришћанског свијета на </a:t>
            </a:r>
            <a:r>
              <a:rPr lang="bs-Cyrl-BA" sz="1400" dirty="0">
                <a:latin typeface="Calibri"/>
                <a:ea typeface="Calibri"/>
                <a:cs typeface="Times New Roman"/>
              </a:rPr>
              <a:t>И</a:t>
            </a:r>
            <a:r>
              <a:rPr lang="en-US" sz="1400" dirty="0">
                <a:latin typeface="Calibri"/>
                <a:ea typeface="Calibri"/>
                <a:cs typeface="Times New Roman"/>
              </a:rPr>
              <a:t>сточну православну и </a:t>
            </a:r>
            <a:r>
              <a:rPr lang="bs-Cyrl-BA" sz="1400" dirty="0">
                <a:latin typeface="Calibri"/>
                <a:ea typeface="Calibri"/>
                <a:cs typeface="Times New Roman"/>
              </a:rPr>
              <a:t>З</a:t>
            </a:r>
            <a:r>
              <a:rPr lang="en-US" sz="1400" dirty="0">
                <a:latin typeface="Calibri"/>
                <a:ea typeface="Calibri"/>
                <a:cs typeface="Times New Roman"/>
              </a:rPr>
              <a:t>ападну </a:t>
            </a:r>
            <a:r>
              <a:rPr lang="en-US" sz="1400" dirty="0" err="1" smtClean="0">
                <a:latin typeface="Calibri"/>
                <a:ea typeface="Calibri"/>
                <a:cs typeface="Times New Roman"/>
              </a:rPr>
              <a:t>римокатоличк</a:t>
            </a:r>
            <a:r>
              <a:rPr lang="bs-Cyrl-BA" sz="1400" dirty="0" smtClean="0">
                <a:latin typeface="Calibri"/>
                <a:ea typeface="Calibri"/>
                <a:cs typeface="Times New Roman"/>
              </a:rPr>
              <a:t>у</a:t>
            </a:r>
            <a:r>
              <a:rPr lang="en-US" sz="1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sr-Cyrl-RS" sz="1400" dirty="0">
                <a:latin typeface="Calibri"/>
                <a:ea typeface="Calibri"/>
                <a:cs typeface="Times New Roman"/>
              </a:rPr>
              <a:t>Ц</a:t>
            </a:r>
            <a:r>
              <a:rPr lang="en-US" sz="1400" dirty="0" err="1" smtClean="0">
                <a:latin typeface="Calibri"/>
                <a:ea typeface="Calibri"/>
                <a:cs typeface="Times New Roman"/>
              </a:rPr>
              <a:t>ркву</a:t>
            </a:r>
            <a:r>
              <a:rPr lang="bs-Cyrl-BA" sz="1400" dirty="0">
                <a:latin typeface="Calibri"/>
                <a:ea typeface="Calibri"/>
                <a:cs typeface="Times New Roman"/>
              </a:rPr>
              <a:t>,</a:t>
            </a:r>
            <a:r>
              <a:rPr lang="en-US" sz="1400" dirty="0">
                <a:latin typeface="Calibri"/>
                <a:ea typeface="Calibri"/>
                <a:cs typeface="Times New Roman"/>
              </a:rPr>
              <a:t> а уједно и почетак тр</a:t>
            </a:r>
            <a:r>
              <a:rPr lang="bs-Cyrl-BA" sz="1400" dirty="0">
                <a:latin typeface="Calibri"/>
                <a:ea typeface="Calibri"/>
                <a:cs typeface="Times New Roman"/>
              </a:rPr>
              <a:t>ећег</a:t>
            </a:r>
            <a:r>
              <a:rPr lang="en-US" sz="1400" dirty="0">
                <a:latin typeface="Calibri"/>
                <a:ea typeface="Calibri"/>
                <a:cs typeface="Times New Roman"/>
              </a:rPr>
              <a:t> </a:t>
            </a:r>
            <a:r>
              <a:rPr lang="en-US" sz="1400" dirty="0" err="1">
                <a:latin typeface="Calibri"/>
                <a:ea typeface="Calibri"/>
                <a:cs typeface="Times New Roman"/>
              </a:rPr>
              <a:t>периода</a:t>
            </a:r>
            <a:r>
              <a:rPr lang="en-US" sz="1400" dirty="0">
                <a:latin typeface="Calibri"/>
                <a:ea typeface="Calibri"/>
                <a:cs typeface="Times New Roman"/>
              </a:rPr>
              <a:t> </a:t>
            </a:r>
            <a:r>
              <a:rPr lang="sr-Cyrl-RS" sz="1400" dirty="0" smtClean="0">
                <a:latin typeface="Calibri"/>
                <a:ea typeface="Calibri"/>
                <a:cs typeface="Times New Roman"/>
              </a:rPr>
              <a:t>и</a:t>
            </a:r>
            <a:r>
              <a:rPr lang="en-US" sz="1400" dirty="0" err="1" smtClean="0">
                <a:latin typeface="Calibri"/>
                <a:ea typeface="Calibri"/>
                <a:cs typeface="Times New Roman"/>
              </a:rPr>
              <a:t>сторије</a:t>
            </a:r>
            <a:r>
              <a:rPr lang="en-US" sz="1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sr-Cyrl-RS" sz="1400" dirty="0" smtClean="0">
                <a:latin typeface="Calibri"/>
                <a:ea typeface="Calibri"/>
                <a:cs typeface="Times New Roman"/>
              </a:rPr>
              <a:t>Х</a:t>
            </a:r>
            <a:r>
              <a:rPr lang="en-US" sz="1400" dirty="0" err="1" smtClean="0">
                <a:latin typeface="Calibri"/>
                <a:ea typeface="Calibri"/>
                <a:cs typeface="Times New Roman"/>
              </a:rPr>
              <a:t>ришћанске</a:t>
            </a:r>
            <a:r>
              <a:rPr lang="en-US" sz="1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bs-Cyrl-BA" sz="1400" dirty="0">
                <a:latin typeface="Calibri"/>
                <a:ea typeface="Calibri"/>
                <a:cs typeface="Times New Roman"/>
              </a:rPr>
              <a:t>Ц</a:t>
            </a:r>
            <a:r>
              <a:rPr lang="en-US" sz="1400" dirty="0">
                <a:latin typeface="Calibri"/>
                <a:ea typeface="Calibri"/>
                <a:cs typeface="Times New Roman"/>
              </a:rPr>
              <a:t>ркве. </a:t>
            </a:r>
            <a:endParaRPr lang="bs-Cyrl-BA" sz="1400" dirty="0" smtClean="0">
              <a:latin typeface="Calibri"/>
              <a:ea typeface="Calibri"/>
              <a:cs typeface="Times New Roman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bs-Cyrl-BA" sz="1400" dirty="0" smtClean="0">
                <a:latin typeface="Calibri"/>
                <a:ea typeface="Calibri"/>
                <a:cs typeface="Times New Roman"/>
              </a:rPr>
              <a:t>Периоди </a:t>
            </a:r>
            <a:r>
              <a:rPr lang="sr-Cyrl-RS" sz="1400" dirty="0">
                <a:latin typeface="Calibri"/>
                <a:ea typeface="Calibri"/>
                <a:cs typeface="Times New Roman"/>
              </a:rPr>
              <a:t>и</a:t>
            </a:r>
            <a:r>
              <a:rPr lang="bs-Cyrl-BA" sz="1400" dirty="0" smtClean="0">
                <a:latin typeface="Calibri"/>
                <a:ea typeface="Calibri"/>
                <a:cs typeface="Times New Roman"/>
              </a:rPr>
              <a:t>сторије Хришћанске Цркве:</a:t>
            </a: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Tx/>
              <a:buChar char="-"/>
            </a:pPr>
            <a:r>
              <a:rPr lang="sr-Latn-BA" sz="1400" dirty="0" smtClean="0">
                <a:latin typeface="Calibri"/>
                <a:ea typeface="Calibri"/>
                <a:cs typeface="Times New Roman"/>
              </a:rPr>
              <a:t>I </a:t>
            </a:r>
            <a:r>
              <a:rPr lang="bs-Cyrl-BA" sz="1400" dirty="0" smtClean="0">
                <a:latin typeface="Calibri"/>
                <a:ea typeface="Calibri"/>
                <a:cs typeface="Times New Roman"/>
              </a:rPr>
              <a:t>период: од 34. до 313. године;</a:t>
            </a:r>
            <a:endParaRPr lang="sr-Latn-BA" sz="1400" dirty="0" smtClean="0">
              <a:latin typeface="Calibri"/>
              <a:ea typeface="Calibri"/>
              <a:cs typeface="Times New Roman"/>
            </a:endParaRP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Tx/>
              <a:buChar char="-"/>
            </a:pPr>
            <a:r>
              <a:rPr lang="sr-Latn-BA" sz="1400" dirty="0" smtClean="0">
                <a:latin typeface="Calibri"/>
                <a:ea typeface="Calibri"/>
                <a:cs typeface="Times New Roman"/>
              </a:rPr>
              <a:t>II</a:t>
            </a:r>
            <a:r>
              <a:rPr lang="bs-Cyrl-BA" sz="1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1400" dirty="0">
                <a:latin typeface="Calibri"/>
                <a:ea typeface="Calibri"/>
                <a:cs typeface="Times New Roman"/>
              </a:rPr>
              <a:t>период: од </a:t>
            </a:r>
            <a:r>
              <a:rPr lang="ru-RU" sz="1400" dirty="0" smtClean="0">
                <a:latin typeface="Calibri"/>
                <a:ea typeface="Calibri"/>
                <a:cs typeface="Times New Roman"/>
              </a:rPr>
              <a:t>313. </a:t>
            </a:r>
            <a:r>
              <a:rPr lang="ru-RU" sz="1400" dirty="0">
                <a:latin typeface="Calibri"/>
                <a:ea typeface="Calibri"/>
                <a:cs typeface="Times New Roman"/>
              </a:rPr>
              <a:t>до </a:t>
            </a:r>
            <a:r>
              <a:rPr lang="ru-RU" sz="1400" dirty="0" smtClean="0">
                <a:latin typeface="Calibri"/>
                <a:ea typeface="Calibri"/>
                <a:cs typeface="Times New Roman"/>
              </a:rPr>
              <a:t>1054. године;</a:t>
            </a:r>
            <a:endParaRPr lang="sr-Latn-BA" sz="1400" dirty="0" smtClean="0">
              <a:latin typeface="Calibri"/>
              <a:ea typeface="Calibri"/>
              <a:cs typeface="Times New Roman"/>
            </a:endParaRP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Tx/>
              <a:buChar char="-"/>
            </a:pPr>
            <a:r>
              <a:rPr lang="sr-Latn-BA" sz="1400" dirty="0" smtClean="0">
                <a:latin typeface="Calibri"/>
                <a:ea typeface="Calibri"/>
                <a:cs typeface="Times New Roman"/>
              </a:rPr>
              <a:t>III</a:t>
            </a:r>
            <a:r>
              <a:rPr lang="bs-Cyrl-BA" sz="1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1400" dirty="0">
                <a:latin typeface="Calibri"/>
                <a:ea typeface="Calibri"/>
                <a:cs typeface="Times New Roman"/>
              </a:rPr>
              <a:t>период: од </a:t>
            </a:r>
            <a:r>
              <a:rPr lang="ru-RU" sz="1400" dirty="0" smtClean="0">
                <a:latin typeface="Calibri"/>
                <a:ea typeface="Calibri"/>
                <a:cs typeface="Times New Roman"/>
              </a:rPr>
              <a:t>1054. године до данас.</a:t>
            </a:r>
            <a:endParaRPr lang="bs-Cyrl-BA" sz="1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61950"/>
            <a:ext cx="7756263" cy="990600"/>
          </a:xfrm>
        </p:spPr>
        <p:txBody>
          <a:bodyPr/>
          <a:lstStyle/>
          <a:p>
            <a:r>
              <a:rPr lang="sr-Cyrl-CS" sz="1600" i="1" dirty="0" smtClean="0">
                <a:solidFill>
                  <a:srgbClr val="895D1D"/>
                </a:solidFill>
              </a:rPr>
              <a:t>Историја </a:t>
            </a:r>
            <a:r>
              <a:rPr lang="sr-Cyrl-CS" sz="1600" i="1" dirty="0">
                <a:solidFill>
                  <a:srgbClr val="895D1D"/>
                </a:solidFill>
              </a:rPr>
              <a:t>неправославних хришћанских Цркава и других вјерских </a:t>
            </a:r>
            <a:r>
              <a:rPr lang="sr-Cyrl-CS" sz="1600" i="1" dirty="0" smtClean="0">
                <a:solidFill>
                  <a:srgbClr val="895D1D"/>
                </a:solidFill>
              </a:rPr>
              <a:t>заједница</a:t>
            </a:r>
            <a:br>
              <a:rPr lang="sr-Cyrl-CS" sz="1600" i="1" dirty="0" smtClean="0">
                <a:solidFill>
                  <a:srgbClr val="895D1D"/>
                </a:solidFill>
              </a:rPr>
            </a:br>
            <a:r>
              <a:rPr lang="sr-Cyrl-CS" sz="1600" i="1" dirty="0">
                <a:solidFill>
                  <a:srgbClr val="895D1D"/>
                </a:solidFill>
              </a:rPr>
              <a:t/>
            </a:r>
            <a:br>
              <a:rPr lang="sr-Cyrl-CS" sz="1600" i="1" dirty="0">
                <a:solidFill>
                  <a:srgbClr val="895D1D"/>
                </a:solidFill>
              </a:rPr>
            </a:br>
            <a:r>
              <a:rPr lang="sr-Cyrl-CS" sz="1600" dirty="0">
                <a:solidFill>
                  <a:srgbClr val="895D1D"/>
                </a:solidFill>
              </a:rPr>
              <a:t>РИМОКАТОЛИЧКА </a:t>
            </a:r>
            <a:r>
              <a:rPr lang="sr-Cyrl-CS" sz="1600" dirty="0" smtClean="0">
                <a:solidFill>
                  <a:srgbClr val="895D1D"/>
                </a:solidFill>
              </a:rPr>
              <a:t>ЦРКВА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038350"/>
            <a:ext cx="2438400" cy="247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4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809750"/>
            <a:ext cx="5257800" cy="3048000"/>
          </a:xfrm>
        </p:spPr>
        <p:txBody>
          <a:bodyPr>
            <a:normAutofit fontScale="85000" lnSpcReduction="20000"/>
          </a:bodyPr>
          <a:lstStyle/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873624"/>
              </a:buClr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Године</a:t>
            </a:r>
            <a:r>
              <a:rPr lang="en-US" sz="16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1052</a:t>
            </a:r>
            <a:r>
              <a:rPr lang="bs-Cyrl-BA" sz="16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.</a:t>
            </a:r>
            <a:r>
              <a:rPr lang="en-US" sz="16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sr-Cyrl-R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П</a:t>
            </a:r>
            <a:r>
              <a:rPr lang="en-US" sz="16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атријарх</a:t>
            </a:r>
            <a:r>
              <a:rPr lang="en-US" sz="16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цариградски Михајло почео је </a:t>
            </a:r>
            <a:r>
              <a:rPr lang="en-US" sz="1600" dirty="0" err="1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по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sr-Cyrl-RS" sz="16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Ц</a:t>
            </a:r>
            <a:r>
              <a:rPr lang="en-US" sz="16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ариграду</a:t>
            </a:r>
            <a:r>
              <a:rPr lang="en-US" sz="16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да затвара латинске храмове због употребе бесквасни</a:t>
            </a:r>
            <a:r>
              <a:rPr lang="bs-Cyrl-BA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х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х</a:t>
            </a:r>
            <a:r>
              <a:rPr lang="bs-Cyrl-BA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љ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еб</a:t>
            </a:r>
            <a:r>
              <a:rPr lang="bs-Cyrl-BA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ова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на </a:t>
            </a:r>
            <a:r>
              <a:rPr lang="bs-Cyrl-BA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С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ветој </a:t>
            </a:r>
            <a:r>
              <a:rPr lang="bs-Cyrl-BA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Л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итургији. </a:t>
            </a:r>
            <a:endParaRPr lang="bs-Cyrl-BA" sz="1600" dirty="0" smtClean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873624"/>
              </a:buClr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На</a:t>
            </a:r>
            <a:r>
              <a:rPr lang="en-US" sz="16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позив византијског цара Константина </a:t>
            </a:r>
            <a:r>
              <a:rPr lang="bs-Cyrl-BA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М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ономаха изасланици папе </a:t>
            </a:r>
            <a:r>
              <a:rPr lang="bs-Cyrl-BA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Л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ава IX, на челу са </a:t>
            </a:r>
            <a:r>
              <a:rPr lang="en-US" sz="1600" dirty="0" err="1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кардиналом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Xумбертом</a:t>
            </a:r>
            <a:r>
              <a:rPr lang="sr-Cyrl-RS" sz="16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,</a:t>
            </a:r>
            <a:r>
              <a:rPr lang="en-US" sz="16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долазe у Цариград </a:t>
            </a:r>
            <a:r>
              <a:rPr lang="bs-Cyrl-BA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с намјером 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да се договоре и из</a:t>
            </a:r>
            <a:r>
              <a:rPr lang="bs-Cyrl-BA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мире са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sr-Cyrl-RS" sz="16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П</a:t>
            </a:r>
            <a:r>
              <a:rPr lang="en-US" sz="16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атријархом</a:t>
            </a:r>
            <a:r>
              <a:rPr lang="en-US" sz="16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Михајлом</a:t>
            </a:r>
            <a:r>
              <a:rPr lang="bs-Cyrl-BA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,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али до договора није дошло. </a:t>
            </a:r>
            <a:endParaRPr lang="bs-Cyrl-BA" sz="1600" dirty="0" smtClean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873624"/>
              </a:buClr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Кардинал</a:t>
            </a:r>
            <a:r>
              <a:rPr lang="en-US" sz="16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bs-Cyrl-BA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Х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умберт је 16</a:t>
            </a:r>
            <a:r>
              <a:rPr lang="bs-Cyrl-BA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.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јула 1054</a:t>
            </a:r>
            <a:r>
              <a:rPr lang="bs-Cyrl-BA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.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године положио </a:t>
            </a:r>
            <a:r>
              <a:rPr lang="en-US" sz="1600" dirty="0" err="1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на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sr-Cyrl-R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Ч</a:t>
            </a:r>
            <a:r>
              <a:rPr lang="en-US" sz="16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асни</a:t>
            </a:r>
            <a:r>
              <a:rPr lang="en-US" sz="16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престо </a:t>
            </a:r>
            <a:r>
              <a:rPr lang="en-US" sz="1600" dirty="0" err="1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цркве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bs-Cyrl-BA" sz="16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С</a:t>
            </a:r>
            <a:r>
              <a:rPr lang="en-US" sz="16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вете</a:t>
            </a:r>
            <a:r>
              <a:rPr lang="en-US" sz="16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Софије у </a:t>
            </a:r>
            <a:r>
              <a:rPr lang="bs-Cyrl-BA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Ц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ариграду документ о искључењу из </a:t>
            </a:r>
            <a:r>
              <a:rPr lang="bs-Cyrl-BA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Ц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ркве и анатемисањ</a:t>
            </a:r>
            <a:r>
              <a:rPr lang="bs-Cyrl-BA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у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sr-Cyrl-R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П</a:t>
            </a:r>
            <a:r>
              <a:rPr lang="en-US" sz="16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атријарха</a:t>
            </a:r>
            <a:r>
              <a:rPr lang="en-US" sz="16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Михајла. </a:t>
            </a:r>
            <a:endParaRPr lang="bs-Cyrl-BA" sz="1600" dirty="0" smtClean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873624"/>
              </a:buClr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Након</a:t>
            </a:r>
            <a:r>
              <a:rPr lang="en-US" sz="16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тога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sr-Cyrl-RS" sz="16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П</a:t>
            </a:r>
            <a:r>
              <a:rPr lang="en-US" sz="16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атријарх</a:t>
            </a:r>
            <a:r>
              <a:rPr lang="en-US" sz="16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Михаило понавља то исто </a:t>
            </a:r>
            <a:r>
              <a:rPr lang="en-US" sz="1600" dirty="0" err="1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против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sr-Cyrl-RS" sz="16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П</a:t>
            </a:r>
            <a:r>
              <a:rPr lang="en-US" sz="16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апе</a:t>
            </a:r>
            <a:r>
              <a:rPr lang="en-US" sz="16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и кардинала </a:t>
            </a:r>
            <a:r>
              <a:rPr lang="bs-Cyrl-BA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Х</a:t>
            </a:r>
            <a:r>
              <a:rPr lang="en-US" sz="1600" dirty="0" err="1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уберта</a:t>
            </a:r>
            <a:r>
              <a:rPr lang="en-US" sz="16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.</a:t>
            </a:r>
            <a:endParaRPr lang="en-US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1600" i="1" dirty="0">
                <a:solidFill>
                  <a:srgbClr val="895D1D"/>
                </a:solidFill>
              </a:rPr>
              <a:t>Историја неправославних хришћанских Цркава и других вјерских заједница</a:t>
            </a:r>
            <a:br>
              <a:rPr lang="sr-Cyrl-CS" sz="1600" i="1" dirty="0">
                <a:solidFill>
                  <a:srgbClr val="895D1D"/>
                </a:solidFill>
              </a:rPr>
            </a:br>
            <a:r>
              <a:rPr lang="sr-Cyrl-CS" sz="1600" i="1" dirty="0">
                <a:solidFill>
                  <a:srgbClr val="895D1D"/>
                </a:solidFill>
              </a:rPr>
              <a:t/>
            </a:r>
            <a:br>
              <a:rPr lang="sr-Cyrl-CS" sz="1600" i="1" dirty="0">
                <a:solidFill>
                  <a:srgbClr val="895D1D"/>
                </a:solidFill>
              </a:rPr>
            </a:br>
            <a:r>
              <a:rPr lang="sr-Cyrl-CS" sz="1600" dirty="0">
                <a:solidFill>
                  <a:srgbClr val="895D1D"/>
                </a:solidFill>
              </a:rPr>
              <a:t>РИМОКАТОЛИЧКА ЦРКВА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266950"/>
            <a:ext cx="2971800" cy="2021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80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550"/>
            <a:ext cx="7756263" cy="1066800"/>
          </a:xfrm>
        </p:spPr>
        <p:txBody>
          <a:bodyPr>
            <a:noAutofit/>
          </a:bodyPr>
          <a:lstStyle/>
          <a:p>
            <a:r>
              <a:rPr lang="ru-RU" sz="2400" i="1" dirty="0"/>
              <a:t>Нова учења и нови обреди у </a:t>
            </a:r>
            <a:r>
              <a:rPr lang="ru-RU" sz="2400" i="1" dirty="0" smtClean="0"/>
              <a:t>Римокатоличкој </a:t>
            </a:r>
            <a:r>
              <a:rPr lang="ru-RU" sz="2400" i="1" dirty="0"/>
              <a:t>Ц</a:t>
            </a:r>
            <a:r>
              <a:rPr lang="ru-RU" sz="2400" i="1" dirty="0" smtClean="0"/>
              <a:t>ркви</a:t>
            </a:r>
            <a:r>
              <a:rPr lang="ru-RU" sz="2400" i="1" dirty="0"/>
              <a:t/>
            </a:r>
            <a:br>
              <a:rPr lang="ru-RU" sz="2400" i="1" dirty="0"/>
            </a:br>
            <a:r>
              <a:rPr lang="ru-RU" sz="2400" i="1" dirty="0" smtClean="0"/>
              <a:t>          </a:t>
            </a:r>
            <a:r>
              <a:rPr lang="ru-RU" sz="1400" b="1" dirty="0" smtClean="0"/>
              <a:t>До </a:t>
            </a:r>
            <a:r>
              <a:rPr lang="ru-RU" sz="1400" b="1" dirty="0"/>
              <a:t>Велике шизме долази због низа узрока, а главни су </a:t>
            </a:r>
            <a:r>
              <a:rPr lang="ru-RU" sz="1400" b="1" u="sng" dirty="0"/>
              <a:t>појава нових учења и нових обреда </a:t>
            </a:r>
            <a:r>
              <a:rPr lang="ru-RU" sz="1400" b="1" dirty="0"/>
              <a:t>у </a:t>
            </a:r>
            <a:r>
              <a:rPr lang="ru-RU" sz="1400" b="1" dirty="0" smtClean="0"/>
              <a:t>Римокатоличкој Цркви, које </a:t>
            </a:r>
            <a:r>
              <a:rPr lang="ru-RU" sz="1400" b="1" dirty="0"/>
              <a:t>Православна Црква одбацује као погрешне.</a:t>
            </a:r>
            <a:endParaRPr lang="en-US" sz="1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677924"/>
            <a:ext cx="3810000" cy="31592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 smtClean="0"/>
              <a:t>Основне </a:t>
            </a:r>
            <a:r>
              <a:rPr lang="ru-RU" sz="1800" b="1" dirty="0"/>
              <a:t>новине у учењу Р</a:t>
            </a:r>
            <a:r>
              <a:rPr lang="ru-RU" sz="1800" b="1" dirty="0" smtClean="0"/>
              <a:t>имокатоличке </a:t>
            </a:r>
            <a:r>
              <a:rPr lang="ru-RU" sz="1800" b="1" dirty="0"/>
              <a:t>Ц</a:t>
            </a:r>
            <a:r>
              <a:rPr lang="ru-RU" sz="1800" b="1" dirty="0" smtClean="0"/>
              <a:t>ркве су:</a:t>
            </a:r>
            <a:endParaRPr lang="ru-RU" sz="1800" b="1" dirty="0"/>
          </a:p>
          <a:p>
            <a:pPr marL="0" indent="0">
              <a:buNone/>
            </a:pPr>
            <a:endParaRPr lang="ru-RU" sz="500" dirty="0"/>
          </a:p>
          <a:p>
            <a:pPr marL="0" indent="0">
              <a:buNone/>
            </a:pPr>
            <a:r>
              <a:rPr lang="ru-RU" sz="1700" dirty="0" smtClean="0"/>
              <a:t>1</a:t>
            </a:r>
            <a:r>
              <a:rPr lang="ru-RU" sz="1700" dirty="0"/>
              <a:t>. </a:t>
            </a:r>
            <a:r>
              <a:rPr lang="ru-RU" sz="1700" dirty="0" smtClean="0"/>
              <a:t>Филиокве </a:t>
            </a:r>
            <a:r>
              <a:rPr lang="ru-RU" sz="1700" dirty="0"/>
              <a:t>- </a:t>
            </a:r>
            <a:r>
              <a:rPr lang="ru-RU" sz="1700" dirty="0" smtClean="0"/>
              <a:t>исхођење </a:t>
            </a:r>
            <a:r>
              <a:rPr lang="ru-RU" sz="1700" dirty="0"/>
              <a:t>Светог Духа од Оца и Сина (додатак у 8. члану Символа вјере</a:t>
            </a:r>
            <a:r>
              <a:rPr lang="ru-RU" sz="1700" dirty="0" smtClean="0"/>
              <a:t>); </a:t>
            </a:r>
            <a:endParaRPr lang="ru-RU" sz="1700" dirty="0"/>
          </a:p>
          <a:p>
            <a:pPr marL="0" indent="0">
              <a:buNone/>
            </a:pPr>
            <a:r>
              <a:rPr lang="ru-RU" sz="1700" dirty="0" smtClean="0"/>
              <a:t>2</a:t>
            </a:r>
            <a:r>
              <a:rPr lang="ru-RU" sz="1700" dirty="0"/>
              <a:t>. </a:t>
            </a:r>
            <a:r>
              <a:rPr lang="ru-RU" sz="1700" dirty="0" smtClean="0"/>
              <a:t>О </a:t>
            </a:r>
            <a:r>
              <a:rPr lang="ru-RU" sz="1700" dirty="0"/>
              <a:t>безгрешном зачећу Пресвете </a:t>
            </a:r>
            <a:endParaRPr lang="ru-RU" sz="1700" dirty="0" smtClean="0"/>
          </a:p>
          <a:p>
            <a:pPr marL="0" indent="0">
              <a:buNone/>
            </a:pPr>
            <a:r>
              <a:rPr lang="ru-RU" sz="1700" dirty="0" smtClean="0"/>
              <a:t>Дјеве Марије;</a:t>
            </a:r>
            <a:endParaRPr lang="ru-RU" sz="1700" dirty="0"/>
          </a:p>
          <a:p>
            <a:pPr marL="0" indent="0">
              <a:buNone/>
            </a:pPr>
            <a:r>
              <a:rPr lang="ru-RU" sz="1700" dirty="0" smtClean="0"/>
              <a:t>3</a:t>
            </a:r>
            <a:r>
              <a:rPr lang="ru-RU" sz="1700" dirty="0"/>
              <a:t>. </a:t>
            </a:r>
            <a:r>
              <a:rPr lang="ru-RU" sz="1700" dirty="0" smtClean="0"/>
              <a:t>О чистилишту; </a:t>
            </a:r>
            <a:endParaRPr lang="ru-RU" sz="1700" dirty="0"/>
          </a:p>
          <a:p>
            <a:pPr marL="0" indent="0">
              <a:buNone/>
            </a:pPr>
            <a:r>
              <a:rPr lang="ru-RU" sz="1700" dirty="0" smtClean="0"/>
              <a:t>4</a:t>
            </a:r>
            <a:r>
              <a:rPr lang="ru-RU" sz="1700" dirty="0"/>
              <a:t>. </a:t>
            </a:r>
            <a:r>
              <a:rPr lang="ru-RU" sz="1700" dirty="0" smtClean="0"/>
              <a:t>О </a:t>
            </a:r>
            <a:r>
              <a:rPr lang="ru-RU" sz="1700" dirty="0"/>
              <a:t>папској непогрешивости</a:t>
            </a:r>
            <a:r>
              <a:rPr lang="ru-RU" sz="1700" dirty="0" smtClean="0"/>
              <a:t>.</a:t>
            </a:r>
            <a:endParaRPr lang="ru-RU" sz="17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191000" y="1669971"/>
            <a:ext cx="4800600" cy="3263979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ru-RU" sz="5500" b="1" dirty="0" smtClean="0"/>
              <a:t>Основне </a:t>
            </a:r>
            <a:r>
              <a:rPr lang="ru-RU" sz="5500" b="1" dirty="0"/>
              <a:t>новине у </a:t>
            </a:r>
            <a:r>
              <a:rPr lang="ru-RU" sz="5500" b="1" dirty="0" smtClean="0"/>
              <a:t>обредима        </a:t>
            </a:r>
            <a:r>
              <a:rPr lang="ru-RU" sz="5500" b="1" dirty="0"/>
              <a:t>Р</a:t>
            </a:r>
            <a:r>
              <a:rPr lang="ru-RU" sz="5500" b="1" dirty="0" smtClean="0"/>
              <a:t>имокатоличке </a:t>
            </a:r>
            <a:r>
              <a:rPr lang="ru-RU" sz="5500" b="1" dirty="0"/>
              <a:t>Ц</a:t>
            </a:r>
            <a:r>
              <a:rPr lang="ru-RU" sz="5500" b="1" dirty="0" smtClean="0"/>
              <a:t>ркве су:  </a:t>
            </a:r>
            <a:r>
              <a:rPr lang="ru-RU" sz="5500" b="1" i="1" dirty="0" smtClean="0"/>
              <a:t>      </a:t>
            </a:r>
          </a:p>
          <a:p>
            <a:endParaRPr lang="ru-RU" sz="1500" b="1" dirty="0"/>
          </a:p>
          <a:p>
            <a:pPr marL="0" indent="0" algn="just">
              <a:buNone/>
            </a:pPr>
            <a:r>
              <a:rPr lang="en-US" sz="5200" dirty="0" smtClean="0"/>
              <a:t>1. </a:t>
            </a:r>
            <a:r>
              <a:rPr lang="ru-RU" sz="5200" dirty="0" smtClean="0"/>
              <a:t>Употреба </a:t>
            </a:r>
            <a:r>
              <a:rPr lang="ru-RU" sz="5200" dirty="0"/>
              <a:t>бесквасног </a:t>
            </a:r>
            <a:r>
              <a:rPr lang="ru-RU" sz="5200" dirty="0" smtClean="0"/>
              <a:t>хљеба </a:t>
            </a:r>
            <a:r>
              <a:rPr lang="ru-RU" sz="5200" dirty="0"/>
              <a:t>на </a:t>
            </a:r>
            <a:r>
              <a:rPr lang="ru-RU" sz="5200" dirty="0" smtClean="0"/>
              <a:t>миси;</a:t>
            </a:r>
            <a:endParaRPr lang="en-US" sz="5200" dirty="0" smtClean="0"/>
          </a:p>
          <a:p>
            <a:pPr marL="914400" indent="-914400" algn="just">
              <a:buAutoNum type="arabicPeriod"/>
            </a:pPr>
            <a:endParaRPr lang="ru-RU" sz="600" dirty="0"/>
          </a:p>
          <a:p>
            <a:pPr marL="0" indent="0" algn="just">
              <a:buNone/>
            </a:pPr>
            <a:r>
              <a:rPr lang="ru-RU" sz="5200" dirty="0"/>
              <a:t>2. </a:t>
            </a:r>
            <a:r>
              <a:rPr lang="ru-RU" sz="5200" dirty="0" smtClean="0"/>
              <a:t>Свештенство </a:t>
            </a:r>
            <a:r>
              <a:rPr lang="ru-RU" sz="5200" dirty="0"/>
              <a:t>се увијек причешћује и тијелом и крвљу Христовом, а народ најчешће само под једним видом - тијелом </a:t>
            </a:r>
            <a:r>
              <a:rPr lang="ru-RU" sz="5200" dirty="0" smtClean="0"/>
              <a:t>Христовим;</a:t>
            </a:r>
            <a:endParaRPr lang="en-US" sz="5200" dirty="0" smtClean="0"/>
          </a:p>
          <a:p>
            <a:pPr marL="0" indent="0" algn="just">
              <a:buNone/>
            </a:pPr>
            <a:endParaRPr lang="ru-RU" sz="600" dirty="0"/>
          </a:p>
          <a:p>
            <a:pPr marL="0" indent="0" algn="just">
              <a:buNone/>
            </a:pPr>
            <a:r>
              <a:rPr lang="ru-RU" sz="5200" dirty="0"/>
              <a:t>3. </a:t>
            </a:r>
            <a:r>
              <a:rPr lang="ru-RU" sz="5200" dirty="0" smtClean="0"/>
              <a:t>Свештенство </a:t>
            </a:r>
            <a:r>
              <a:rPr lang="ru-RU" sz="5200" dirty="0"/>
              <a:t>је безбрачно </a:t>
            </a:r>
            <a:r>
              <a:rPr lang="ru-RU" sz="5200" dirty="0" smtClean="0"/>
              <a:t>– целибатно;</a:t>
            </a:r>
            <a:endParaRPr lang="en-US" sz="5200" dirty="0" smtClean="0"/>
          </a:p>
          <a:p>
            <a:pPr marL="0" indent="0" algn="just">
              <a:buNone/>
            </a:pPr>
            <a:endParaRPr lang="ru-RU" sz="600" dirty="0"/>
          </a:p>
          <a:p>
            <a:pPr marL="0" indent="0" algn="just">
              <a:buNone/>
            </a:pPr>
            <a:r>
              <a:rPr lang="ru-RU" sz="5200" dirty="0"/>
              <a:t>4. </a:t>
            </a:r>
            <a:r>
              <a:rPr lang="ru-RU" sz="5200" dirty="0" smtClean="0"/>
              <a:t>Свету </a:t>
            </a:r>
            <a:r>
              <a:rPr lang="ru-RU" sz="5200" dirty="0"/>
              <a:t>тајну крштења врше обливањем или кропљењем водом, а не погружавањем у </a:t>
            </a:r>
            <a:r>
              <a:rPr lang="ru-RU" sz="5200" dirty="0" smtClean="0"/>
              <a:t>воду;</a:t>
            </a:r>
            <a:endParaRPr lang="en-US" sz="5200" dirty="0" smtClean="0"/>
          </a:p>
          <a:p>
            <a:pPr marL="0" indent="0" algn="just">
              <a:buNone/>
            </a:pPr>
            <a:endParaRPr lang="ru-RU" sz="800" dirty="0"/>
          </a:p>
          <a:p>
            <a:pPr marL="0" indent="0" algn="just">
              <a:buNone/>
            </a:pPr>
            <a:r>
              <a:rPr lang="ru-RU" sz="5200" dirty="0" smtClean="0"/>
              <a:t>5. Свету </a:t>
            </a:r>
            <a:r>
              <a:rPr lang="ru-RU" sz="5200" dirty="0"/>
              <a:t>тајну миропомазања (кризму) може вршити једино </a:t>
            </a:r>
            <a:r>
              <a:rPr lang="ru-RU" sz="5200" dirty="0" smtClean="0"/>
              <a:t>бискуп;</a:t>
            </a:r>
            <a:endParaRPr lang="en-US" sz="5200" dirty="0" smtClean="0"/>
          </a:p>
          <a:p>
            <a:pPr marL="0" indent="0" algn="just">
              <a:buNone/>
            </a:pPr>
            <a:endParaRPr lang="ru-RU" sz="800" dirty="0"/>
          </a:p>
          <a:p>
            <a:pPr marL="0" indent="0" algn="just">
              <a:buNone/>
            </a:pPr>
            <a:r>
              <a:rPr lang="ru-RU" sz="5200" dirty="0"/>
              <a:t>6. </a:t>
            </a:r>
            <a:r>
              <a:rPr lang="ru-RU" sz="5200" dirty="0" smtClean="0"/>
              <a:t>Уводе </a:t>
            </a:r>
            <a:r>
              <a:rPr lang="ru-RU" sz="5200" dirty="0"/>
              <a:t>инструменталну музику у богослужења</a:t>
            </a:r>
            <a:r>
              <a:rPr lang="ru-RU" sz="5200" dirty="0" smtClean="0"/>
              <a:t>.</a:t>
            </a:r>
            <a:endParaRPr lang="ru-RU" sz="5200" dirty="0"/>
          </a:p>
        </p:txBody>
      </p:sp>
    </p:spTree>
    <p:extLst>
      <p:ext uri="{BB962C8B-B14F-4D97-AF65-F5344CB8AC3E}">
        <p14:creationId xmlns:p14="http://schemas.microsoft.com/office/powerpoint/2010/main" val="403275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018" y="209550"/>
            <a:ext cx="7756263" cy="1219200"/>
          </a:xfrm>
        </p:spPr>
        <p:txBody>
          <a:bodyPr/>
          <a:lstStyle/>
          <a:p>
            <a:pPr algn="l"/>
            <a:r>
              <a:rPr lang="ru-RU" sz="2400" b="1" dirty="0" smtClean="0"/>
              <a:t>     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Покушај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уједињења са православнима – уније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      </a:t>
            </a:r>
            <a:r>
              <a:rPr lang="ru-RU" sz="1600" dirty="0" smtClean="0"/>
              <a:t>Покушаја </a:t>
            </a:r>
            <a:r>
              <a:rPr lang="ru-RU" sz="1600" dirty="0"/>
              <a:t>измирења Источне и Западне Цркве било је много, али увијек је </a:t>
            </a:r>
            <a:r>
              <a:rPr lang="ru-RU" sz="1600" dirty="0" smtClean="0"/>
              <a:t>недостајало </a:t>
            </a:r>
            <a:r>
              <a:rPr lang="ru-RU" sz="1600" dirty="0"/>
              <a:t>искрености и повјерења.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585283"/>
            <a:ext cx="3803904" cy="2491740"/>
          </a:xfrm>
        </p:spPr>
        <p:txBody>
          <a:bodyPr>
            <a:normAutofit/>
          </a:bodyPr>
          <a:lstStyle/>
          <a:p>
            <a:pPr algn="just"/>
            <a:r>
              <a:rPr lang="ru-RU" sz="1800" dirty="0"/>
              <a:t>Најпознатија су два сабора који носе назив уније, то су: </a:t>
            </a:r>
            <a:endParaRPr lang="ru-RU" sz="9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1800" b="1" dirty="0" smtClean="0"/>
              <a:t>Лионска </a:t>
            </a:r>
            <a:r>
              <a:rPr lang="ru-RU" sz="1800" b="1" dirty="0"/>
              <a:t>унија </a:t>
            </a:r>
            <a:r>
              <a:rPr lang="ru-RU" sz="1800" dirty="0" smtClean="0"/>
              <a:t>настала у </a:t>
            </a:r>
            <a:r>
              <a:rPr lang="ru-RU" sz="1800" dirty="0"/>
              <a:t>Француској из 1274. </a:t>
            </a:r>
            <a:r>
              <a:rPr lang="ru-RU" sz="1800" dirty="0" smtClean="0"/>
              <a:t>године;</a:t>
            </a:r>
            <a:endParaRPr lang="ru-RU" sz="7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1800" b="1" dirty="0" smtClean="0"/>
              <a:t>Флорентинска </a:t>
            </a:r>
            <a:r>
              <a:rPr lang="ru-RU" sz="1800" b="1" dirty="0"/>
              <a:t>унија </a:t>
            </a:r>
            <a:r>
              <a:rPr lang="ru-RU" sz="1800" dirty="0" smtClean="0"/>
              <a:t>настала у </a:t>
            </a:r>
            <a:r>
              <a:rPr lang="ru-RU" sz="1800" dirty="0"/>
              <a:t>Италији из </a:t>
            </a:r>
            <a:r>
              <a:rPr lang="ru-RU" sz="1800" dirty="0" smtClean="0"/>
              <a:t>1439. </a:t>
            </a:r>
            <a:r>
              <a:rPr lang="ru-RU" sz="1800" dirty="0"/>
              <a:t>године</a:t>
            </a:r>
            <a:r>
              <a:rPr lang="ru-RU" sz="1800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ru-RU" sz="1800" dirty="0" smtClean="0"/>
              <a:t>Покушаји </a:t>
            </a:r>
            <a:r>
              <a:rPr lang="ru-RU" sz="1800" dirty="0"/>
              <a:t>уједињења на овим саборима нису уродили плодом.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49" y="1585283"/>
            <a:ext cx="4194050" cy="197293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bs-Cyrl-BA" sz="2300" dirty="0"/>
              <a:t>Као први озбиљнији </a:t>
            </a:r>
            <a:r>
              <a:rPr lang="bs-Cyrl-BA" sz="2300" dirty="0" smtClean="0"/>
              <a:t>корак ка помирењу Православне</a:t>
            </a:r>
            <a:r>
              <a:rPr lang="sr-Latn-RS" sz="2300" dirty="0" smtClean="0"/>
              <a:t> </a:t>
            </a:r>
            <a:r>
              <a:rPr lang="sr-Cyrl-RS" sz="2300" dirty="0" smtClean="0"/>
              <a:t>и Р</a:t>
            </a:r>
            <a:r>
              <a:rPr lang="bs-Cyrl-BA" sz="2300" dirty="0" smtClean="0"/>
              <a:t>имокатоличке Цркве </a:t>
            </a:r>
            <a:r>
              <a:rPr lang="bs-Cyrl-BA" sz="2300" dirty="0"/>
              <a:t>можемо сматрати договор о скидању анатема између </a:t>
            </a:r>
            <a:r>
              <a:rPr lang="bs-Cyrl-BA" sz="2300" dirty="0" smtClean="0"/>
              <a:t>Цариградског патријарха </a:t>
            </a:r>
            <a:r>
              <a:rPr lang="bs-Cyrl-BA" sz="2300" dirty="0"/>
              <a:t>Атинагоре </a:t>
            </a:r>
            <a:r>
              <a:rPr lang="en-US" sz="2300" dirty="0"/>
              <a:t>I </a:t>
            </a:r>
            <a:r>
              <a:rPr lang="bs-Cyrl-BA" sz="2300" dirty="0"/>
              <a:t>и </a:t>
            </a:r>
            <a:r>
              <a:rPr lang="bs-Cyrl-BA" sz="2300" dirty="0" smtClean="0"/>
              <a:t>Римског </a:t>
            </a:r>
            <a:r>
              <a:rPr lang="bs-Cyrl-BA" sz="2300" dirty="0"/>
              <a:t>папе Павла </a:t>
            </a:r>
            <a:r>
              <a:rPr lang="en-US" sz="2300" dirty="0"/>
              <a:t>VI </a:t>
            </a:r>
            <a:r>
              <a:rPr lang="bs-Cyrl-BA" sz="2300" dirty="0"/>
              <a:t>из </a:t>
            </a:r>
            <a:r>
              <a:rPr lang="bs-Cyrl-BA" sz="2300" dirty="0" smtClean="0"/>
              <a:t>1965. </a:t>
            </a:r>
            <a:r>
              <a:rPr lang="bs-Cyrl-BA" sz="2300" dirty="0"/>
              <a:t>године</a:t>
            </a:r>
            <a:r>
              <a:rPr lang="bs-Cyrl-BA" sz="2300" dirty="0" smtClean="0"/>
              <a:t>.</a:t>
            </a:r>
            <a:endParaRPr lang="bs-Cyrl-BA" sz="2300" dirty="0"/>
          </a:p>
          <a:p>
            <a:pPr algn="just"/>
            <a:r>
              <a:rPr lang="bs-Cyrl-BA" sz="2300" dirty="0"/>
              <a:t>Црквена проклетства која су трајала девет </a:t>
            </a:r>
            <a:r>
              <a:rPr lang="bs-Cyrl-BA" sz="2300" dirty="0" smtClean="0"/>
              <a:t>в</a:t>
            </a:r>
            <a:r>
              <a:rPr lang="sr-Cyrl-RS" sz="2300" dirty="0" smtClean="0"/>
              <a:t>иј</a:t>
            </a:r>
            <a:r>
              <a:rPr lang="bs-Cyrl-BA" sz="2300" dirty="0" smtClean="0"/>
              <a:t>екова </a:t>
            </a:r>
            <a:r>
              <a:rPr lang="bs-Cyrl-BA" sz="2300" dirty="0" smtClean="0"/>
              <a:t>су </a:t>
            </a:r>
            <a:r>
              <a:rPr lang="bs-Cyrl-BA" sz="2300" dirty="0"/>
              <a:t>уклоњена, али до јединства није </a:t>
            </a:r>
            <a:r>
              <a:rPr lang="bs-Cyrl-BA" sz="2300" dirty="0" smtClean="0"/>
              <a:t>дошло.</a:t>
            </a:r>
            <a:endParaRPr lang="bs-Cyrl-BA" sz="23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3558216"/>
            <a:ext cx="19812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49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1600" i="1" dirty="0">
                <a:solidFill>
                  <a:srgbClr val="895D1D"/>
                </a:solidFill>
              </a:rPr>
              <a:t>Историја неправославних хришћанских Цркава и других вјерских заједница</a:t>
            </a:r>
            <a:br>
              <a:rPr lang="sr-Cyrl-CS" sz="1600" i="1" dirty="0">
                <a:solidFill>
                  <a:srgbClr val="895D1D"/>
                </a:solidFill>
              </a:rPr>
            </a:br>
            <a:r>
              <a:rPr lang="sr-Cyrl-CS" sz="1600" i="1" dirty="0">
                <a:solidFill>
                  <a:srgbClr val="895D1D"/>
                </a:solidFill>
              </a:rPr>
              <a:t/>
            </a:r>
            <a:br>
              <a:rPr lang="sr-Cyrl-CS" sz="1600" i="1" dirty="0">
                <a:solidFill>
                  <a:srgbClr val="895D1D"/>
                </a:solidFill>
              </a:rPr>
            </a:br>
            <a:r>
              <a:rPr lang="sr-Cyrl-CS" sz="1600" dirty="0">
                <a:solidFill>
                  <a:srgbClr val="895D1D"/>
                </a:solidFill>
              </a:rPr>
              <a:t>РИМОКАТОЛИЧКА ЦРКВА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s-Cyrl-BA" sz="2200" dirty="0"/>
              <a:t>Научи нове ријечи!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210696"/>
            <a:ext cx="3962400" cy="237972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</a:rPr>
              <a:t>Кардинал </a:t>
            </a:r>
            <a:r>
              <a:rPr lang="ru-RU" sz="1900" dirty="0">
                <a:solidFill>
                  <a:schemeClr val="tx1"/>
                </a:solidFill>
              </a:rPr>
              <a:t>- послије </a:t>
            </a:r>
            <a:r>
              <a:rPr lang="ru-RU" sz="1900" dirty="0" smtClean="0">
                <a:solidFill>
                  <a:schemeClr val="tx1"/>
                </a:solidFill>
              </a:rPr>
              <a:t>папе </a:t>
            </a:r>
            <a:r>
              <a:rPr lang="ru-RU" sz="1900" dirty="0">
                <a:solidFill>
                  <a:schemeClr val="tx1"/>
                </a:solidFill>
              </a:rPr>
              <a:t>највиша црквена </a:t>
            </a:r>
            <a:r>
              <a:rPr lang="ru-RU" sz="1900" dirty="0" smtClean="0">
                <a:solidFill>
                  <a:schemeClr val="tx1"/>
                </a:solidFill>
              </a:rPr>
              <a:t>служба;</a:t>
            </a:r>
            <a:endParaRPr lang="ru-RU" sz="19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</a:rPr>
              <a:t>Анатема </a:t>
            </a:r>
            <a:r>
              <a:rPr lang="ru-RU" sz="1900" dirty="0" smtClean="0">
                <a:solidFill>
                  <a:schemeClr val="tx1"/>
                </a:solidFill>
              </a:rPr>
              <a:t>- </a:t>
            </a:r>
            <a:r>
              <a:rPr lang="ru-RU" sz="1900" dirty="0" smtClean="0">
                <a:solidFill>
                  <a:schemeClr val="tx1"/>
                </a:solidFill>
              </a:rPr>
              <a:t>црквено проклетство;</a:t>
            </a:r>
            <a:endParaRPr lang="ru-RU" sz="19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</a:rPr>
              <a:t>Филиокве </a:t>
            </a:r>
            <a:r>
              <a:rPr lang="ru-RU" sz="1900" dirty="0">
                <a:solidFill>
                  <a:schemeClr val="tx1"/>
                </a:solidFill>
              </a:rPr>
              <a:t>- латинска </a:t>
            </a:r>
            <a:r>
              <a:rPr lang="ru-RU" sz="1900" dirty="0" smtClean="0">
                <a:solidFill>
                  <a:schemeClr val="tx1"/>
                </a:solidFill>
              </a:rPr>
              <a:t>ријеч која значи </a:t>
            </a:r>
            <a:r>
              <a:rPr lang="sr-Latn-RS" sz="1900" dirty="0" smtClean="0">
                <a:solidFill>
                  <a:schemeClr val="tx1"/>
                </a:solidFill>
              </a:rPr>
              <a:t>„</a:t>
            </a:r>
            <a:r>
              <a:rPr lang="ru-RU" sz="1900" dirty="0" smtClean="0">
                <a:solidFill>
                  <a:schemeClr val="tx1"/>
                </a:solidFill>
              </a:rPr>
              <a:t>и </a:t>
            </a:r>
            <a:r>
              <a:rPr lang="ru-RU" sz="1900" dirty="0">
                <a:solidFill>
                  <a:schemeClr val="tx1"/>
                </a:solidFill>
              </a:rPr>
              <a:t>од </a:t>
            </a:r>
            <a:r>
              <a:rPr lang="ru-RU" sz="1900" dirty="0" smtClean="0">
                <a:solidFill>
                  <a:schemeClr val="tx1"/>
                </a:solidFill>
              </a:rPr>
              <a:t>Сина</a:t>
            </a:r>
            <a:r>
              <a:rPr lang="sr-Latn-RS" sz="1900" dirty="0" smtClean="0">
                <a:solidFill>
                  <a:schemeClr val="tx1"/>
                </a:solidFill>
              </a:rPr>
              <a:t>“</a:t>
            </a:r>
            <a:r>
              <a:rPr lang="ru-RU" sz="1900" dirty="0" smtClean="0">
                <a:solidFill>
                  <a:schemeClr val="tx1"/>
                </a:solidFill>
              </a:rPr>
              <a:t>;</a:t>
            </a:r>
            <a:endParaRPr lang="ru-RU" sz="19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</a:rPr>
              <a:t>Првородни </a:t>
            </a:r>
            <a:r>
              <a:rPr lang="ru-RU" sz="1900" dirty="0">
                <a:solidFill>
                  <a:schemeClr val="tx1"/>
                </a:solidFill>
              </a:rPr>
              <a:t>гријех - гријех Адама и </a:t>
            </a:r>
            <a:r>
              <a:rPr lang="ru-RU" sz="1900" dirty="0" smtClean="0">
                <a:solidFill>
                  <a:schemeClr val="tx1"/>
                </a:solidFill>
              </a:rPr>
              <a:t>Еве </a:t>
            </a:r>
            <a:r>
              <a:rPr lang="ru-RU" sz="1900" dirty="0">
                <a:solidFill>
                  <a:schemeClr val="tx1"/>
                </a:solidFill>
              </a:rPr>
              <a:t>у Едемском </a:t>
            </a:r>
            <a:r>
              <a:rPr lang="ru-RU" sz="1900" dirty="0" smtClean="0">
                <a:solidFill>
                  <a:schemeClr val="tx1"/>
                </a:solidFill>
              </a:rPr>
              <a:t>врту.</a:t>
            </a:r>
            <a:endParaRPr lang="ru-RU" sz="19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bs-Cyrl-BA" dirty="0"/>
              <a:t>Запамти године и датуме 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208276"/>
            <a:ext cx="4117974" cy="219227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1052</a:t>
            </a:r>
            <a:r>
              <a:rPr lang="ru-RU" sz="1800" dirty="0">
                <a:solidFill>
                  <a:schemeClr val="tx1"/>
                </a:solidFill>
              </a:rPr>
              <a:t>. година - </a:t>
            </a:r>
            <a:r>
              <a:rPr lang="ru-RU" sz="1800" dirty="0" smtClean="0">
                <a:solidFill>
                  <a:schemeClr val="tx1"/>
                </a:solidFill>
              </a:rPr>
              <a:t>Патријарх </a:t>
            </a:r>
            <a:r>
              <a:rPr lang="ru-RU" sz="1800" dirty="0">
                <a:solidFill>
                  <a:schemeClr val="tx1"/>
                </a:solidFill>
              </a:rPr>
              <a:t>Михајло затвара латинске храмове </a:t>
            </a:r>
            <a:r>
              <a:rPr lang="ru-RU" sz="1800" dirty="0" smtClean="0">
                <a:solidFill>
                  <a:schemeClr val="tx1"/>
                </a:solidFill>
              </a:rPr>
              <a:t>у Цариграду;</a:t>
            </a:r>
            <a:endParaRPr lang="ru-RU" sz="1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16</a:t>
            </a:r>
            <a:r>
              <a:rPr lang="ru-RU" sz="1800" dirty="0">
                <a:solidFill>
                  <a:schemeClr val="tx1"/>
                </a:solidFill>
              </a:rPr>
              <a:t>. јул 1054. - </a:t>
            </a:r>
            <a:r>
              <a:rPr lang="ru-RU" sz="1800" dirty="0" smtClean="0">
                <a:solidFill>
                  <a:schemeClr val="tx1"/>
                </a:solidFill>
              </a:rPr>
              <a:t>Велика шизма;</a:t>
            </a:r>
            <a:endParaRPr lang="ru-RU" sz="1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1274</a:t>
            </a:r>
            <a:r>
              <a:rPr lang="ru-RU" sz="1800" dirty="0">
                <a:solidFill>
                  <a:schemeClr val="tx1"/>
                </a:solidFill>
              </a:rPr>
              <a:t>. година - </a:t>
            </a:r>
            <a:r>
              <a:rPr lang="ru-RU" sz="1800" dirty="0" smtClean="0">
                <a:solidFill>
                  <a:schemeClr val="tx1"/>
                </a:solidFill>
              </a:rPr>
              <a:t>Лионска унија;</a:t>
            </a:r>
            <a:endParaRPr lang="ru-RU" sz="1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1439</a:t>
            </a:r>
            <a:r>
              <a:rPr lang="ru-RU" sz="1800" dirty="0">
                <a:solidFill>
                  <a:schemeClr val="tx1"/>
                </a:solidFill>
              </a:rPr>
              <a:t>. година - </a:t>
            </a:r>
            <a:r>
              <a:rPr lang="ru-RU" sz="1800" dirty="0" smtClean="0">
                <a:solidFill>
                  <a:schemeClr val="tx1"/>
                </a:solidFill>
              </a:rPr>
              <a:t>Флорентинска унија;</a:t>
            </a:r>
            <a:endParaRPr lang="ru-RU" sz="1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1965</a:t>
            </a:r>
            <a:r>
              <a:rPr lang="ru-RU" sz="1800" dirty="0">
                <a:solidFill>
                  <a:schemeClr val="tx1"/>
                </a:solidFill>
              </a:rPr>
              <a:t>. година - </a:t>
            </a:r>
            <a:r>
              <a:rPr lang="ru-RU" sz="1800" dirty="0" smtClean="0">
                <a:solidFill>
                  <a:schemeClr val="tx1"/>
                </a:solidFill>
              </a:rPr>
              <a:t>поништене анатеме.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98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3506" y="1885950"/>
            <a:ext cx="7887094" cy="290836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bs-Cyrl-BA" dirty="0" smtClean="0">
                <a:solidFill>
                  <a:schemeClr val="accent1"/>
                </a:solidFill>
              </a:rPr>
              <a:t>Задатак за самостални рад:</a:t>
            </a:r>
          </a:p>
          <a:p>
            <a:pPr marL="0" indent="0" algn="ctr">
              <a:buNone/>
            </a:pPr>
            <a:endParaRPr lang="bs-Cyrl-BA" dirty="0" smtClean="0"/>
          </a:p>
          <a:p>
            <a:pPr>
              <a:buFont typeface="Wingdings" pitchFamily="2" charset="2"/>
              <a:buChar char="ü"/>
            </a:pPr>
            <a:r>
              <a:rPr lang="bs-Cyrl-BA" dirty="0" smtClean="0">
                <a:solidFill>
                  <a:schemeClr val="tx1"/>
                </a:solidFill>
              </a:rPr>
              <a:t>Одговори на питања</a:t>
            </a:r>
            <a:r>
              <a:rPr lang="sr-Latn-RS" dirty="0">
                <a:solidFill>
                  <a:schemeClr val="tx1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у уџбенику</a:t>
            </a:r>
            <a:r>
              <a:rPr lang="bs-Cyrl-BA" dirty="0" smtClean="0">
                <a:solidFill>
                  <a:schemeClr val="tx1"/>
                </a:solidFill>
              </a:rPr>
              <a:t> на страни 48!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bs-Cyrl-BA" dirty="0" smtClean="0">
                <a:solidFill>
                  <a:schemeClr val="tx1"/>
                </a:solidFill>
              </a:rPr>
              <a:t>Одговори </a:t>
            </a:r>
            <a:r>
              <a:rPr lang="bs-Cyrl-BA" dirty="0">
                <a:solidFill>
                  <a:schemeClr val="tx1"/>
                </a:solidFill>
              </a:rPr>
              <a:t>на </a:t>
            </a:r>
            <a:r>
              <a:rPr lang="bs-Cyrl-BA" dirty="0" smtClean="0">
                <a:solidFill>
                  <a:schemeClr val="tx1"/>
                </a:solidFill>
              </a:rPr>
              <a:t>питања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sr-Cyrl-BA" dirty="0" smtClean="0">
                <a:solidFill>
                  <a:schemeClr val="tx1"/>
                </a:solidFill>
              </a:rPr>
              <a:t>у радној </a:t>
            </a:r>
            <a:r>
              <a:rPr lang="sr-Cyrl-BA" dirty="0" smtClean="0">
                <a:solidFill>
                  <a:schemeClr val="tx1"/>
                </a:solidFill>
              </a:rPr>
              <a:t>свесци</a:t>
            </a:r>
            <a:r>
              <a:rPr lang="bs-Cyrl-BA" dirty="0" smtClean="0">
                <a:solidFill>
                  <a:schemeClr val="tx1"/>
                </a:solidFill>
              </a:rPr>
              <a:t> </a:t>
            </a:r>
            <a:r>
              <a:rPr lang="bs-Cyrl-BA" dirty="0">
                <a:solidFill>
                  <a:schemeClr val="tx1"/>
                </a:solidFill>
              </a:rPr>
              <a:t>на </a:t>
            </a:r>
            <a:r>
              <a:rPr lang="bs-Cyrl-BA" dirty="0" smtClean="0">
                <a:solidFill>
                  <a:schemeClr val="tx1"/>
                </a:solidFill>
              </a:rPr>
              <a:t>странама 38 и 39!</a:t>
            </a:r>
          </a:p>
          <a:p>
            <a:pPr marL="0" indent="0">
              <a:buNone/>
            </a:pPr>
            <a:endParaRPr lang="bs-Cyrl-BA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bs-Cyrl-BA" dirty="0">
                <a:solidFill>
                  <a:schemeClr val="tx1"/>
                </a:solidFill>
              </a:rPr>
              <a:t>Р</a:t>
            </a:r>
            <a:r>
              <a:rPr lang="bs-Cyrl-BA" dirty="0" smtClean="0">
                <a:solidFill>
                  <a:schemeClr val="tx1"/>
                </a:solidFill>
              </a:rPr>
              <a:t>адове фотографиши и прослиједи вјероучитељу на преглед!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1600" i="1" dirty="0">
                <a:solidFill>
                  <a:srgbClr val="895D1D"/>
                </a:solidFill>
              </a:rPr>
              <a:t>Историја неправославних хришћанских Цркава и других вјерских заједница</a:t>
            </a:r>
            <a:br>
              <a:rPr lang="sr-Cyrl-CS" sz="1600" i="1" dirty="0">
                <a:solidFill>
                  <a:srgbClr val="895D1D"/>
                </a:solidFill>
              </a:rPr>
            </a:br>
            <a:r>
              <a:rPr lang="sr-Cyrl-CS" sz="1600" i="1" dirty="0">
                <a:solidFill>
                  <a:srgbClr val="895D1D"/>
                </a:solidFill>
              </a:rPr>
              <a:t/>
            </a:r>
            <a:br>
              <a:rPr lang="sr-Cyrl-CS" sz="1600" i="1" dirty="0">
                <a:solidFill>
                  <a:srgbClr val="895D1D"/>
                </a:solidFill>
              </a:rPr>
            </a:br>
            <a:r>
              <a:rPr lang="sr-Cyrl-CS" sz="1600" dirty="0">
                <a:solidFill>
                  <a:srgbClr val="895D1D"/>
                </a:solidFill>
              </a:rPr>
              <a:t>РИМОКАТОЛИЧКА ЦРКВА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10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</TotalTime>
  <Words>618</Words>
  <Application>Microsoft Office PowerPoint</Application>
  <PresentationFormat>On-screen Show (16:9)</PresentationFormat>
  <Paragraphs>71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Book Antiqua</vt:lpstr>
      <vt:lpstr>Calibri</vt:lpstr>
      <vt:lpstr>Times New Roman</vt:lpstr>
      <vt:lpstr>Wingdings</vt:lpstr>
      <vt:lpstr>Hardcover</vt:lpstr>
      <vt:lpstr>ПРАВОСЛАВНА ВЈЕРОНАУКА</vt:lpstr>
      <vt:lpstr>Наставна тема:  Историја неправославних хришћанских Цркава  и других вјерских заједница</vt:lpstr>
      <vt:lpstr>Историја неправославних хришћанских Цркава и других вјерских заједница  РИМОКАТОЛИЧКА ЦРКВА</vt:lpstr>
      <vt:lpstr>Историја неправославних хришћанских Цркава и других вјерских заједница  РИМОКАТОЛИЧКА ЦРКВА</vt:lpstr>
      <vt:lpstr>Нова учења и нови обреди у Римокатоличкој Цркви           До Велике шизме долази због низа узрока, а главни су појава нових учења и нових обреда у Римокатоличкој Цркви, које Православна Црква одбацује као погрешне.</vt:lpstr>
      <vt:lpstr>      Покушај уједињења са православнима – уније       Покушаја измирења Источне и Западне Цркве било је много, али увијек је недостајало искрености и повјерења.</vt:lpstr>
      <vt:lpstr>Историја неправославних хришћанских Цркава и других вјерских заједница  РИМОКАТОЛИЧКА ЦРКВА</vt:lpstr>
      <vt:lpstr>Историја неправославних хришћанских Цркава и других вјерских заједница  РИМОКАТОЛИЧКА ЦРКВА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ПРАВОСЛАВНА ВЈЕРОНАУКА</dc:title>
  <dc:creator>hp</dc:creator>
  <cp:lastModifiedBy>39. Slavoljub Lukic</cp:lastModifiedBy>
  <cp:revision>34</cp:revision>
  <dcterms:created xsi:type="dcterms:W3CDTF">2020-12-06T15:28:15Z</dcterms:created>
  <dcterms:modified xsi:type="dcterms:W3CDTF">2020-12-18T08:02:16Z</dcterms:modified>
</cp:coreProperties>
</file>