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2F97D8DF-7013-48FD-8D39-415564B343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Поднаслов 2">
            <a:extLst>
              <a:ext uri="{FF2B5EF4-FFF2-40B4-BE49-F238E27FC236}">
                <a16:creationId xmlns="" xmlns:a16="http://schemas.microsoft.com/office/drawing/2014/main" id="{09860777-0C75-4089-ADC3-36A6E3AD9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BA"/>
              <a:t>Кликните да уредите стил поднаслова мастера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="" xmlns:a16="http://schemas.microsoft.com/office/drawing/2014/main" id="{53CA7E7F-8C30-4F3B-BF59-BD149E255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3819-AC0E-4108-9393-A37A00B93FB9}" type="datetimeFigureOut">
              <a:rPr lang="sr-Cyrl-BA" smtClean="0"/>
              <a:pPr/>
              <a:t>10.12.2020.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="" xmlns:a16="http://schemas.microsoft.com/office/drawing/2014/main" id="{BA3F0DE5-3FD0-45F3-824F-8ADB72A99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="" xmlns:a16="http://schemas.microsoft.com/office/drawing/2014/main" id="{3D18CAB7-61F9-493D-9033-79997357E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5FD19-486B-432A-B815-60EBB98172B0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1759882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DEC9AD47-2893-4EFB-8C43-DDDEE7142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вертикални текст 2">
            <a:extLst>
              <a:ext uri="{FF2B5EF4-FFF2-40B4-BE49-F238E27FC236}">
                <a16:creationId xmlns="" xmlns:a16="http://schemas.microsoft.com/office/drawing/2014/main" id="{F9863328-3AAD-4E50-949B-27E4B16B25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="" xmlns:a16="http://schemas.microsoft.com/office/drawing/2014/main" id="{A7743F3D-E5CA-4705-94B3-0F004D17C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3819-AC0E-4108-9393-A37A00B93FB9}" type="datetimeFigureOut">
              <a:rPr lang="sr-Cyrl-BA" smtClean="0"/>
              <a:pPr/>
              <a:t>10.12.2020.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="" xmlns:a16="http://schemas.microsoft.com/office/drawing/2014/main" id="{CBFF65FD-FDD3-43C1-AB12-7C65F29D5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="" xmlns:a16="http://schemas.microsoft.com/office/drawing/2014/main" id="{1A105329-A2AE-44AE-AEC3-07BF782AF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5FD19-486B-432A-B815-60EBB98172B0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3422538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>
            <a:extLst>
              <a:ext uri="{FF2B5EF4-FFF2-40B4-BE49-F238E27FC236}">
                <a16:creationId xmlns="" xmlns:a16="http://schemas.microsoft.com/office/drawing/2014/main" id="{3F5A00A6-B453-4AB1-933B-C51B1EB416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вертикални текст 2">
            <a:extLst>
              <a:ext uri="{FF2B5EF4-FFF2-40B4-BE49-F238E27FC236}">
                <a16:creationId xmlns="" xmlns:a16="http://schemas.microsoft.com/office/drawing/2014/main" id="{846567E4-59F6-46CF-9C0A-C331570116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="" xmlns:a16="http://schemas.microsoft.com/office/drawing/2014/main" id="{3BAFD79C-0551-4EBE-9139-D9B710BF7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3819-AC0E-4108-9393-A37A00B93FB9}" type="datetimeFigureOut">
              <a:rPr lang="sr-Cyrl-BA" smtClean="0"/>
              <a:pPr/>
              <a:t>10.12.2020.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="" xmlns:a16="http://schemas.microsoft.com/office/drawing/2014/main" id="{B066C380-36D0-4E6C-BC95-5F39C5140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="" xmlns:a16="http://schemas.microsoft.com/office/drawing/2014/main" id="{8010BAEA-DA68-4232-A6B6-BEF72A986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5FD19-486B-432A-B815-60EBB98172B0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266400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DB0CE996-1813-4D64-8C7A-D65DC0174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="" xmlns:a16="http://schemas.microsoft.com/office/drawing/2014/main" id="{9F0236E7-1B3D-4A82-AE32-D90DF2A00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="" xmlns:a16="http://schemas.microsoft.com/office/drawing/2014/main" id="{EE94FD00-FAB9-401F-B900-99FFC22E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3819-AC0E-4108-9393-A37A00B93FB9}" type="datetimeFigureOut">
              <a:rPr lang="sr-Cyrl-BA" smtClean="0"/>
              <a:pPr/>
              <a:t>10.12.2020.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="" xmlns:a16="http://schemas.microsoft.com/office/drawing/2014/main" id="{AF8C578F-AAFD-429B-9F02-1885F0998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="" xmlns:a16="http://schemas.microsoft.com/office/drawing/2014/main" id="{3114FAEC-86DA-4906-82D2-028122265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5FD19-486B-432A-B815-60EBB98172B0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247881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ј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B988E942-D887-4031-9140-ED91E1FEA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текст 2">
            <a:extLst>
              <a:ext uri="{FF2B5EF4-FFF2-40B4-BE49-F238E27FC236}">
                <a16:creationId xmlns="" xmlns:a16="http://schemas.microsoft.com/office/drawing/2014/main" id="{8F00D203-E400-474A-8CE9-D0BE95F34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="" xmlns:a16="http://schemas.microsoft.com/office/drawing/2014/main" id="{9D0AB1C9-8803-4B49-A4C2-C8BDD4761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3819-AC0E-4108-9393-A37A00B93FB9}" type="datetimeFigureOut">
              <a:rPr lang="sr-Cyrl-BA" smtClean="0"/>
              <a:pPr/>
              <a:t>10.12.2020.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="" xmlns:a16="http://schemas.microsoft.com/office/drawing/2014/main" id="{A8F22DB5-8760-4519-BDCE-3F8FFB86E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="" xmlns:a16="http://schemas.microsoft.com/office/drawing/2014/main" id="{29F0C836-5231-4CCB-94B7-B9E7FA531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5FD19-486B-432A-B815-60EBB98172B0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113196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3ED4E22F-C302-4816-BDC9-5A3A96D85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="" xmlns:a16="http://schemas.microsoft.com/office/drawing/2014/main" id="{775810E7-78E0-4C5E-A28D-130F06959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садржај 3">
            <a:extLst>
              <a:ext uri="{FF2B5EF4-FFF2-40B4-BE49-F238E27FC236}">
                <a16:creationId xmlns="" xmlns:a16="http://schemas.microsoft.com/office/drawing/2014/main" id="{19CD6626-1307-4D2D-92AB-C46592325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5" name="Чувар мјеста за датум 4">
            <a:extLst>
              <a:ext uri="{FF2B5EF4-FFF2-40B4-BE49-F238E27FC236}">
                <a16:creationId xmlns="" xmlns:a16="http://schemas.microsoft.com/office/drawing/2014/main" id="{A33A2F1B-760E-4C08-8A46-726743D22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3819-AC0E-4108-9393-A37A00B93FB9}" type="datetimeFigureOut">
              <a:rPr lang="sr-Cyrl-BA" smtClean="0"/>
              <a:pPr/>
              <a:t>10.12.2020.</a:t>
            </a:fld>
            <a:endParaRPr lang="sr-Cyrl-BA"/>
          </a:p>
        </p:txBody>
      </p:sp>
      <p:sp>
        <p:nvSpPr>
          <p:cNvPr id="6" name="Чувар мјеста за подножје 5">
            <a:extLst>
              <a:ext uri="{FF2B5EF4-FFF2-40B4-BE49-F238E27FC236}">
                <a16:creationId xmlns="" xmlns:a16="http://schemas.microsoft.com/office/drawing/2014/main" id="{90D26A9E-F91C-4900-8E23-F9B3E05EF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Чувар мјеста за број слајда 6">
            <a:extLst>
              <a:ext uri="{FF2B5EF4-FFF2-40B4-BE49-F238E27FC236}">
                <a16:creationId xmlns="" xmlns:a16="http://schemas.microsoft.com/office/drawing/2014/main" id="{B3178EDD-C834-45A7-95B6-BA7681A6C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5FD19-486B-432A-B815-60EBB98172B0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390773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18DB4B55-DBD7-41F4-9CCA-6BBE8DAFA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текст 2">
            <a:extLst>
              <a:ext uri="{FF2B5EF4-FFF2-40B4-BE49-F238E27FC236}">
                <a16:creationId xmlns="" xmlns:a16="http://schemas.microsoft.com/office/drawing/2014/main" id="{ED934D4E-4D25-49B5-AA0D-9876F2C7F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4" name="Чувар мјеста за садржај 3">
            <a:extLst>
              <a:ext uri="{FF2B5EF4-FFF2-40B4-BE49-F238E27FC236}">
                <a16:creationId xmlns="" xmlns:a16="http://schemas.microsoft.com/office/drawing/2014/main" id="{5B32602E-C5DF-4C8F-B588-E26F9C1B5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5" name="Чувар мјеста за текст 4">
            <a:extLst>
              <a:ext uri="{FF2B5EF4-FFF2-40B4-BE49-F238E27FC236}">
                <a16:creationId xmlns="" xmlns:a16="http://schemas.microsoft.com/office/drawing/2014/main" id="{22E8C782-B3B6-4272-8739-AE74D2B9A6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6" name="Чувар мјеста за садржај 5">
            <a:extLst>
              <a:ext uri="{FF2B5EF4-FFF2-40B4-BE49-F238E27FC236}">
                <a16:creationId xmlns="" xmlns:a16="http://schemas.microsoft.com/office/drawing/2014/main" id="{329D87AA-44C2-47CA-9E21-E3959B5CB3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7" name="Чувар мјеста за датум 6">
            <a:extLst>
              <a:ext uri="{FF2B5EF4-FFF2-40B4-BE49-F238E27FC236}">
                <a16:creationId xmlns="" xmlns:a16="http://schemas.microsoft.com/office/drawing/2014/main" id="{599E2E14-80CE-4726-B83C-5FC2A2DEA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3819-AC0E-4108-9393-A37A00B93FB9}" type="datetimeFigureOut">
              <a:rPr lang="sr-Cyrl-BA" smtClean="0"/>
              <a:pPr/>
              <a:t>10.12.2020.</a:t>
            </a:fld>
            <a:endParaRPr lang="sr-Cyrl-BA"/>
          </a:p>
        </p:txBody>
      </p:sp>
      <p:sp>
        <p:nvSpPr>
          <p:cNvPr id="8" name="Чувар мјеста за подножје 7">
            <a:extLst>
              <a:ext uri="{FF2B5EF4-FFF2-40B4-BE49-F238E27FC236}">
                <a16:creationId xmlns="" xmlns:a16="http://schemas.microsoft.com/office/drawing/2014/main" id="{9F509017-801C-412D-847C-EA5F30A70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Чувар мјеста за број слајда 8">
            <a:extLst>
              <a:ext uri="{FF2B5EF4-FFF2-40B4-BE49-F238E27FC236}">
                <a16:creationId xmlns="" xmlns:a16="http://schemas.microsoft.com/office/drawing/2014/main" id="{98717AB7-3738-40BB-8B5B-9AA2CC3FB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5FD19-486B-432A-B815-60EBB98172B0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4204213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E99E4BAB-76DA-4AB2-BC94-93106D79A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датум 2">
            <a:extLst>
              <a:ext uri="{FF2B5EF4-FFF2-40B4-BE49-F238E27FC236}">
                <a16:creationId xmlns="" xmlns:a16="http://schemas.microsoft.com/office/drawing/2014/main" id="{D7318205-0494-4388-BA84-093E4717C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3819-AC0E-4108-9393-A37A00B93FB9}" type="datetimeFigureOut">
              <a:rPr lang="sr-Cyrl-BA" smtClean="0"/>
              <a:pPr/>
              <a:t>10.12.2020.</a:t>
            </a:fld>
            <a:endParaRPr lang="sr-Cyrl-BA"/>
          </a:p>
        </p:txBody>
      </p:sp>
      <p:sp>
        <p:nvSpPr>
          <p:cNvPr id="4" name="Чувар мјеста за подножје 3">
            <a:extLst>
              <a:ext uri="{FF2B5EF4-FFF2-40B4-BE49-F238E27FC236}">
                <a16:creationId xmlns="" xmlns:a16="http://schemas.microsoft.com/office/drawing/2014/main" id="{F2DEBF31-67FF-4EDC-9559-FAF00DA71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Чувар мјеста за број слајда 4">
            <a:extLst>
              <a:ext uri="{FF2B5EF4-FFF2-40B4-BE49-F238E27FC236}">
                <a16:creationId xmlns="" xmlns:a16="http://schemas.microsoft.com/office/drawing/2014/main" id="{2B246032-3A5F-4E24-830F-6140D5DC9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5FD19-486B-432A-B815-60EBB98172B0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308195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јеста за датум 1">
            <a:extLst>
              <a:ext uri="{FF2B5EF4-FFF2-40B4-BE49-F238E27FC236}">
                <a16:creationId xmlns="" xmlns:a16="http://schemas.microsoft.com/office/drawing/2014/main" id="{A54EAFAB-A8C8-40E5-852C-834FDB138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3819-AC0E-4108-9393-A37A00B93FB9}" type="datetimeFigureOut">
              <a:rPr lang="sr-Cyrl-BA" smtClean="0"/>
              <a:pPr/>
              <a:t>10.12.2020.</a:t>
            </a:fld>
            <a:endParaRPr lang="sr-Cyrl-BA"/>
          </a:p>
        </p:txBody>
      </p:sp>
      <p:sp>
        <p:nvSpPr>
          <p:cNvPr id="3" name="Чувар мјеста за подножје 2">
            <a:extLst>
              <a:ext uri="{FF2B5EF4-FFF2-40B4-BE49-F238E27FC236}">
                <a16:creationId xmlns="" xmlns:a16="http://schemas.microsoft.com/office/drawing/2014/main" id="{B2ED5474-15AA-4CC6-AE5C-CD7011961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Чувар мјеста за број слајда 3">
            <a:extLst>
              <a:ext uri="{FF2B5EF4-FFF2-40B4-BE49-F238E27FC236}">
                <a16:creationId xmlns="" xmlns:a16="http://schemas.microsoft.com/office/drawing/2014/main" id="{755F0191-3D8D-41E2-8432-75C61428D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5FD19-486B-432A-B815-60EBB98172B0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66072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7397C014-19E3-4684-810B-D695B02C3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="" xmlns:a16="http://schemas.microsoft.com/office/drawing/2014/main" id="{4D1B8B21-2C4D-4290-BDD0-21BC405A9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текст 3">
            <a:extLst>
              <a:ext uri="{FF2B5EF4-FFF2-40B4-BE49-F238E27FC236}">
                <a16:creationId xmlns="" xmlns:a16="http://schemas.microsoft.com/office/drawing/2014/main" id="{5051F003-737E-462B-A127-04F1DABA8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5" name="Чувар мјеста за датум 4">
            <a:extLst>
              <a:ext uri="{FF2B5EF4-FFF2-40B4-BE49-F238E27FC236}">
                <a16:creationId xmlns="" xmlns:a16="http://schemas.microsoft.com/office/drawing/2014/main" id="{D87195B0-B5C4-4A89-A1AF-84F1DDEB7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3819-AC0E-4108-9393-A37A00B93FB9}" type="datetimeFigureOut">
              <a:rPr lang="sr-Cyrl-BA" smtClean="0"/>
              <a:pPr/>
              <a:t>10.12.2020.</a:t>
            </a:fld>
            <a:endParaRPr lang="sr-Cyrl-BA"/>
          </a:p>
        </p:txBody>
      </p:sp>
      <p:sp>
        <p:nvSpPr>
          <p:cNvPr id="6" name="Чувар мјеста за подножје 5">
            <a:extLst>
              <a:ext uri="{FF2B5EF4-FFF2-40B4-BE49-F238E27FC236}">
                <a16:creationId xmlns="" xmlns:a16="http://schemas.microsoft.com/office/drawing/2014/main" id="{E0C22E2C-9C90-4A7C-B774-0DE05C571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Чувар мјеста за број слајда 6">
            <a:extLst>
              <a:ext uri="{FF2B5EF4-FFF2-40B4-BE49-F238E27FC236}">
                <a16:creationId xmlns="" xmlns:a16="http://schemas.microsoft.com/office/drawing/2014/main" id="{A064F041-8332-446A-A908-5B92D301F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5FD19-486B-432A-B815-60EBB98172B0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69424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DE051544-F1DF-4785-A5E8-11A8E0CAA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лику 2">
            <a:extLst>
              <a:ext uri="{FF2B5EF4-FFF2-40B4-BE49-F238E27FC236}">
                <a16:creationId xmlns="" xmlns:a16="http://schemas.microsoft.com/office/drawing/2014/main" id="{C34A5FD9-2141-47BD-8A33-D502A20BDD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Чувар мјеста за текст 3">
            <a:extLst>
              <a:ext uri="{FF2B5EF4-FFF2-40B4-BE49-F238E27FC236}">
                <a16:creationId xmlns="" xmlns:a16="http://schemas.microsoft.com/office/drawing/2014/main" id="{DD6E6EEB-CCE3-461B-8043-DBBA6D67D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5" name="Чувар мјеста за датум 4">
            <a:extLst>
              <a:ext uri="{FF2B5EF4-FFF2-40B4-BE49-F238E27FC236}">
                <a16:creationId xmlns="" xmlns:a16="http://schemas.microsoft.com/office/drawing/2014/main" id="{E9474BFB-B1D9-4FBB-8EBB-A9B6B3F2B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3819-AC0E-4108-9393-A37A00B93FB9}" type="datetimeFigureOut">
              <a:rPr lang="sr-Cyrl-BA" smtClean="0"/>
              <a:pPr/>
              <a:t>10.12.2020.</a:t>
            </a:fld>
            <a:endParaRPr lang="sr-Cyrl-BA"/>
          </a:p>
        </p:txBody>
      </p:sp>
      <p:sp>
        <p:nvSpPr>
          <p:cNvPr id="6" name="Чувар мјеста за подножје 5">
            <a:extLst>
              <a:ext uri="{FF2B5EF4-FFF2-40B4-BE49-F238E27FC236}">
                <a16:creationId xmlns="" xmlns:a16="http://schemas.microsoft.com/office/drawing/2014/main" id="{A3C9226B-F286-4622-8648-172C6330A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Чувар мјеста за број слајда 6">
            <a:extLst>
              <a:ext uri="{FF2B5EF4-FFF2-40B4-BE49-F238E27FC236}">
                <a16:creationId xmlns="" xmlns:a16="http://schemas.microsoft.com/office/drawing/2014/main" id="{4E3D4CB3-C026-43B7-8E76-8257EE54D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5FD19-486B-432A-B815-60EBB98172B0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133116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јеста за наслов 1">
            <a:extLst>
              <a:ext uri="{FF2B5EF4-FFF2-40B4-BE49-F238E27FC236}">
                <a16:creationId xmlns="" xmlns:a16="http://schemas.microsoft.com/office/drawing/2014/main" id="{A4C93F3F-7111-4D48-8775-3F126AF19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текст 2">
            <a:extLst>
              <a:ext uri="{FF2B5EF4-FFF2-40B4-BE49-F238E27FC236}">
                <a16:creationId xmlns="" xmlns:a16="http://schemas.microsoft.com/office/drawing/2014/main" id="{634CF561-3290-4B3C-BA2D-DB442AE37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="" xmlns:a16="http://schemas.microsoft.com/office/drawing/2014/main" id="{05902D7A-A5AC-4FEA-BEAB-602917CFA7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F3819-AC0E-4108-9393-A37A00B93FB9}" type="datetimeFigureOut">
              <a:rPr lang="sr-Cyrl-BA" smtClean="0"/>
              <a:pPr/>
              <a:t>10.12.2020.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="" xmlns:a16="http://schemas.microsoft.com/office/drawing/2014/main" id="{AB2D60A0-E984-426C-A1F0-B0381B404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="" xmlns:a16="http://schemas.microsoft.com/office/drawing/2014/main" id="{9623D255-91D2-4B66-85D0-195295861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5FD19-486B-432A-B815-60EBB98172B0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324494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лика 4">
            <a:extLst>
              <a:ext uri="{FF2B5EF4-FFF2-40B4-BE49-F238E27FC236}">
                <a16:creationId xmlns="" xmlns:a16="http://schemas.microsoft.com/office/drawing/2014/main" id="{724458E1-5D68-4EFD-A970-094021A979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8155"/>
            <a:ext cx="12192000" cy="6764594"/>
          </a:xfrm>
          <a:prstGeom prst="rect">
            <a:avLst/>
          </a:prstGeom>
        </p:spPr>
      </p:pic>
      <p:sp>
        <p:nvSpPr>
          <p:cNvPr id="6" name="Наслов 5">
            <a:extLst>
              <a:ext uri="{FF2B5EF4-FFF2-40B4-BE49-F238E27FC236}">
                <a16:creationId xmlns="" xmlns:a16="http://schemas.microsoft.com/office/drawing/2014/main" id="{B525B996-5130-4634-AA67-7DB144031E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b="1" dirty="0">
                <a:latin typeface="+mn-lt"/>
              </a:rPr>
              <a:t>МАТЕМАТИКА</a:t>
            </a:r>
            <a:br>
              <a:rPr lang="sr-Cyrl-BA" b="1" dirty="0">
                <a:latin typeface="+mn-lt"/>
              </a:rPr>
            </a:br>
            <a:r>
              <a:rPr lang="sr-Cyrl-BA" b="1" dirty="0">
                <a:latin typeface="+mn-lt"/>
              </a:rPr>
              <a:t>3. РАЗРЕД</a:t>
            </a:r>
          </a:p>
        </p:txBody>
      </p:sp>
      <p:sp>
        <p:nvSpPr>
          <p:cNvPr id="7" name="Поднаслов 6">
            <a:extLst>
              <a:ext uri="{FF2B5EF4-FFF2-40B4-BE49-F238E27FC236}">
                <a16:creationId xmlns="" xmlns:a16="http://schemas.microsoft.com/office/drawing/2014/main" id="{D081E247-F23D-43F7-A60B-35B5C642F8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BA" dirty="0"/>
          </a:p>
          <a:p>
            <a:endParaRPr lang="sr-Cyrl-BA" dirty="0"/>
          </a:p>
          <a:p>
            <a:endParaRPr lang="sr-Cyrl-BA" dirty="0"/>
          </a:p>
          <a:p>
            <a:endParaRPr lang="sr-Cyrl-BA" dirty="0"/>
          </a:p>
          <a:p>
            <a:endParaRPr lang="sr-Cyrl-BA" dirty="0"/>
          </a:p>
          <a:p>
            <a:endParaRPr lang="sr-Cyrl-BA" dirty="0"/>
          </a:p>
          <a:p>
            <a:endParaRPr lang="sr-Cyrl-BA" dirty="0"/>
          </a:p>
        </p:txBody>
      </p:sp>
    </p:spTree>
    <p:extLst>
      <p:ext uri="{BB962C8B-B14F-4D97-AF65-F5344CB8AC3E}">
        <p14:creationId xmlns="" xmlns:p14="http://schemas.microsoft.com/office/powerpoint/2010/main" val="277943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729C9EE1-B0AD-4D7E-8D27-70E42BC84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="" xmlns:a16="http://schemas.microsoft.com/office/drawing/2014/main" id="{C49BA567-7308-405F-9134-F21B65776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386763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7030A0">
            <a:alpha val="5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69866899-ED82-4172-84D8-63EE6C1F63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BA" sz="4000" b="1" dirty="0"/>
              <a:t>ДИЈЕЉЕЊЕ БРОЈЕМ 10</a:t>
            </a:r>
            <a:r>
              <a:rPr lang="sr-Cyrl-BA" sz="4000" dirty="0"/>
              <a:t/>
            </a:r>
            <a:br>
              <a:rPr lang="sr-Cyrl-BA" sz="4000" dirty="0"/>
            </a:br>
            <a:endParaRPr lang="sr-Cyrl-BA" sz="4000" dirty="0"/>
          </a:p>
        </p:txBody>
      </p:sp>
      <p:sp>
        <p:nvSpPr>
          <p:cNvPr id="3" name="Поднаслов 2">
            <a:extLst>
              <a:ext uri="{FF2B5EF4-FFF2-40B4-BE49-F238E27FC236}">
                <a16:creationId xmlns="" xmlns:a16="http://schemas.microsoft.com/office/drawing/2014/main" id="{AD1B5192-26BA-47BB-AF21-45A7A0FB2D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99535"/>
            <a:ext cx="9143999" cy="5142271"/>
          </a:xfrm>
        </p:spPr>
        <p:txBody>
          <a:bodyPr/>
          <a:lstStyle/>
          <a:p>
            <a:endParaRPr lang="sr-Cyrl-BA" dirty="0"/>
          </a:p>
          <a:p>
            <a:endParaRPr lang="sr-Cyrl-BA" sz="2800" dirty="0"/>
          </a:p>
        </p:txBody>
      </p:sp>
      <p:pic>
        <p:nvPicPr>
          <p:cNvPr id="5" name="Слика 4">
            <a:extLst>
              <a:ext uri="{FF2B5EF4-FFF2-40B4-BE49-F238E27FC236}">
                <a16:creationId xmlns="" xmlns:a16="http://schemas.microsoft.com/office/drawing/2014/main" id="{3A9DAEC5-F220-4F4F-B99E-4EAB6AA293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295" y="3509963"/>
            <a:ext cx="2857500" cy="22669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2615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85D571D4-9485-4B5C-98E2-223F9EBD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dirty="0"/>
              <a:t>Примјер 1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="" xmlns:a16="http://schemas.microsoft.com/office/drawing/2014/main" id="{8A501196-A533-4D4C-92F0-118B3B2A1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7785"/>
            <a:ext cx="10515600" cy="4559178"/>
          </a:xfrm>
        </p:spPr>
        <p:txBody>
          <a:bodyPr>
            <a:normAutofit/>
          </a:bodyPr>
          <a:lstStyle/>
          <a:p>
            <a:r>
              <a:rPr lang="sr-Cyrl-BA" dirty="0"/>
              <a:t>Замислите да су данас ученици из ваше школе кренули у Дјечије позориште Републике Српске у </a:t>
            </a:r>
            <a:r>
              <a:rPr lang="sr-Cyrl-BA" dirty="0" err="1"/>
              <a:t>Бањој</a:t>
            </a:r>
            <a:r>
              <a:rPr lang="sr-Cyrl-BA" dirty="0"/>
              <a:t> Луци.</a:t>
            </a:r>
          </a:p>
          <a:p>
            <a:r>
              <a:rPr lang="sr-Cyrl-BA" dirty="0"/>
              <a:t> На представу је кренуло 50 ученика трећег разреда.</a:t>
            </a:r>
          </a:p>
          <a:p>
            <a:r>
              <a:rPr lang="sr-Cyrl-BA" dirty="0"/>
              <a:t>Ова група дјеце поредаће се, </a:t>
            </a:r>
            <a:r>
              <a:rPr lang="sr-Cyrl-BA" dirty="0" smtClean="0"/>
              <a:t>подијелити, </a:t>
            </a:r>
            <a:r>
              <a:rPr lang="sr-Cyrl-BA" dirty="0"/>
              <a:t>сјести у позоришној сали у редове.</a:t>
            </a:r>
          </a:p>
          <a:p>
            <a:r>
              <a:rPr lang="sr-Cyrl-BA" dirty="0"/>
              <a:t>У колико ће се редова </a:t>
            </a:r>
            <a:r>
              <a:rPr lang="sr-Cyrl-BA"/>
              <a:t>смјестити </a:t>
            </a:r>
            <a:r>
              <a:rPr lang="sr-Cyrl-BA" smtClean="0"/>
              <a:t>дјеца </a:t>
            </a:r>
            <a:r>
              <a:rPr lang="sr-Cyrl-BA" dirty="0"/>
              <a:t>ако у </a:t>
            </a:r>
            <a:r>
              <a:rPr lang="sr-Cyrl-BA" dirty="0" smtClean="0"/>
              <a:t>свак</a:t>
            </a:r>
            <a:r>
              <a:rPr lang="sr-Cyrl-RS" dirty="0" smtClean="0"/>
              <a:t>ом</a:t>
            </a:r>
            <a:r>
              <a:rPr lang="sr-Cyrl-BA" dirty="0" smtClean="0"/>
              <a:t> реду може да сједи </a:t>
            </a:r>
            <a:r>
              <a:rPr lang="sr-Cyrl-BA" dirty="0"/>
              <a:t>по 10 ученика</a:t>
            </a:r>
            <a:r>
              <a:rPr lang="sr-Cyrl-BA" dirty="0" smtClean="0"/>
              <a:t>?</a:t>
            </a:r>
            <a:endParaRPr lang="sr-Latn-RS" dirty="0" smtClean="0"/>
          </a:p>
        </p:txBody>
      </p:sp>
    </p:spTree>
    <p:extLst>
      <p:ext uri="{BB962C8B-B14F-4D97-AF65-F5344CB8AC3E}">
        <p14:creationId xmlns="" xmlns:p14="http://schemas.microsoft.com/office/powerpoint/2010/main" val="166142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078005D0-7B12-4EBA-8CA4-2ADB93B0D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Записујемо и рачунамо на два начина:</a:t>
            </a:r>
            <a:br>
              <a:rPr lang="sr-Cyrl-BA" dirty="0"/>
            </a:br>
            <a:endParaRPr lang="sr-Cyrl-BA" dirty="0"/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="" xmlns:a16="http://schemas.microsoft.com/office/drawing/2014/main" id="{6B4E8B01-171C-4635-B70A-8EB7801E7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BA" dirty="0"/>
              <a:t>Први начин </a:t>
            </a:r>
            <a:r>
              <a:rPr lang="sr-Cyrl-BA" u="sng" dirty="0"/>
              <a:t>одузимамо</a:t>
            </a:r>
            <a:r>
              <a:rPr lang="sr-Cyrl-BA" dirty="0"/>
              <a:t>:</a:t>
            </a:r>
          </a:p>
          <a:p>
            <a:pPr marL="0" indent="0">
              <a:buNone/>
            </a:pPr>
            <a:r>
              <a:rPr lang="sr-Cyrl-BA" dirty="0"/>
              <a:t>Дио по дио дјеце одузимамо из групе док их све не смјестимо.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dirty="0"/>
              <a:t>50 – 10 = 40</a:t>
            </a:r>
          </a:p>
          <a:p>
            <a:pPr marL="0" indent="0">
              <a:buNone/>
            </a:pPr>
            <a:r>
              <a:rPr lang="sr-Cyrl-BA" dirty="0"/>
              <a:t>40 – 10 = 30</a:t>
            </a:r>
          </a:p>
          <a:p>
            <a:pPr marL="0" indent="0">
              <a:buNone/>
            </a:pPr>
            <a:r>
              <a:rPr lang="sr-Cyrl-BA" dirty="0"/>
              <a:t>30 – 10 = 20</a:t>
            </a:r>
          </a:p>
          <a:p>
            <a:pPr marL="0" indent="0">
              <a:buNone/>
            </a:pPr>
            <a:r>
              <a:rPr lang="sr-Cyrl-BA" dirty="0"/>
              <a:t>20 – 10 = 10 </a:t>
            </a:r>
          </a:p>
          <a:p>
            <a:pPr marL="0" indent="0">
              <a:buNone/>
            </a:pPr>
            <a:r>
              <a:rPr lang="sr-Cyrl-BA" dirty="0"/>
              <a:t>10 – 10 = 0</a:t>
            </a:r>
          </a:p>
          <a:p>
            <a:pPr marL="0" indent="0">
              <a:buNone/>
            </a:pPr>
            <a:endParaRPr lang="sr-Cyrl-BA" dirty="0"/>
          </a:p>
          <a:p>
            <a:r>
              <a:rPr lang="sr-Cyrl-BA" dirty="0"/>
              <a:t>Други начин </a:t>
            </a:r>
            <a:r>
              <a:rPr lang="sr-Cyrl-BA" u="sng" dirty="0"/>
              <a:t>дијелимо</a:t>
            </a:r>
            <a:r>
              <a:rPr lang="sr-Cyrl-BA" dirty="0"/>
              <a:t>:</a:t>
            </a:r>
          </a:p>
          <a:p>
            <a:pPr marL="0" indent="0">
              <a:buNone/>
            </a:pPr>
            <a:r>
              <a:rPr lang="sr-Cyrl-BA" dirty="0"/>
              <a:t>50 : 10 = 5</a:t>
            </a:r>
          </a:p>
          <a:p>
            <a:pPr marL="0" indent="0">
              <a:buNone/>
            </a:pPr>
            <a:endParaRPr lang="sr-Cyrl-BA" dirty="0"/>
          </a:p>
        </p:txBody>
      </p:sp>
    </p:spTree>
    <p:extLst>
      <p:ext uri="{BB962C8B-B14F-4D97-AF65-F5344CB8AC3E}">
        <p14:creationId xmlns="" xmlns:p14="http://schemas.microsoft.com/office/powerpoint/2010/main" val="270654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CCF1F68C-8AAB-4C70-8356-6CF77503B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Како смо рачунали?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="" xmlns:a16="http://schemas.microsoft.com/office/drawing/2014/main" id="{C57A8173-8161-41CF-95F2-567161CED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BA" dirty="0"/>
              <a:t>У првом примјеру број 10 смо одузимали од броја 50 док нисмо дошли до резултата 0.</a:t>
            </a:r>
          </a:p>
          <a:p>
            <a:pPr marL="0" indent="0">
              <a:buNone/>
            </a:pPr>
            <a:r>
              <a:rPr lang="sr-Cyrl-BA" dirty="0"/>
              <a:t>50 – 10 – 10 – 10 – 10 – 10 =  0</a:t>
            </a:r>
          </a:p>
          <a:p>
            <a:endParaRPr lang="sr-Cyrl-BA" dirty="0"/>
          </a:p>
          <a:p>
            <a:r>
              <a:rPr lang="sr-Cyrl-BA" dirty="0"/>
              <a:t>У другом примјеру смо то одузимање скратили . Записали смо укупан број дјеце ( 50 ), подијелили са бројем који стаје у један ред ( 10 ), избројали колико пута смо број 10 одузели од броја 50 и заправо добили резултат тј. број редова у које су се сви ученици смјестили, а то је 5 .</a:t>
            </a:r>
          </a:p>
          <a:p>
            <a:pPr marL="0" indent="0">
              <a:buNone/>
            </a:pPr>
            <a:r>
              <a:rPr lang="sr-Cyrl-BA" dirty="0"/>
              <a:t>50 : 10 = 5</a:t>
            </a:r>
          </a:p>
          <a:p>
            <a:pPr marL="0" indent="0">
              <a:buNone/>
            </a:pPr>
            <a:r>
              <a:rPr lang="sr-Cyrl-BA" dirty="0"/>
              <a:t>Одговор : Сви ученици ће сјести у 5 редова.</a:t>
            </a:r>
          </a:p>
        </p:txBody>
      </p:sp>
    </p:spTree>
    <p:extLst>
      <p:ext uri="{BB962C8B-B14F-4D97-AF65-F5344CB8AC3E}">
        <p14:creationId xmlns="" xmlns:p14="http://schemas.microsoft.com/office/powerpoint/2010/main" val="249097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09069CD2-3B64-4ED3-9780-30794DC44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Шта значи подијелити неки број?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="" xmlns:a16="http://schemas.microsoft.com/office/drawing/2014/main" id="{5659C02C-BB58-4A87-9146-5EEA4CE44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5007"/>
          </a:xfrm>
        </p:spPr>
        <p:txBody>
          <a:bodyPr>
            <a:normAutofit/>
          </a:bodyPr>
          <a:lstStyle/>
          <a:p>
            <a:r>
              <a:rPr lang="sr-Cyrl-BA" dirty="0"/>
              <a:t>Дијелити значи умањити неки број неколико пута.</a:t>
            </a:r>
          </a:p>
          <a:p>
            <a:r>
              <a:rPr lang="sr-Cyrl-BA" dirty="0"/>
              <a:t>Дијељење је узастопно одузимање једног те истог броја док не дођемо до 0.</a:t>
            </a:r>
          </a:p>
          <a:p>
            <a:endParaRPr lang="sr-Cyrl-BA" dirty="0"/>
          </a:p>
          <a:p>
            <a:pPr marL="0" indent="0">
              <a:buNone/>
            </a:pPr>
            <a:r>
              <a:rPr lang="sr-Cyrl-BA" dirty="0"/>
              <a:t>ДЈЕЉЕНИК               ДЈЕЛИЛАЦ                  КОЛИЧНИК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dirty="0"/>
              <a:t>            50         :              10                 =               5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dirty="0"/>
              <a:t>             ПОДИЈЕЉЕНО</a:t>
            </a:r>
          </a:p>
        </p:txBody>
      </p:sp>
      <p:pic>
        <p:nvPicPr>
          <p:cNvPr id="5" name="Слика 4">
            <a:extLst>
              <a:ext uri="{FF2B5EF4-FFF2-40B4-BE49-F238E27FC236}">
                <a16:creationId xmlns="" xmlns:a16="http://schemas.microsoft.com/office/drawing/2014/main" id="{C2B7A7D9-1E13-4B2A-A998-6EB0E9B0A6C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1828" y="4303564"/>
            <a:ext cx="310923" cy="335309"/>
          </a:xfrm>
          <a:prstGeom prst="rect">
            <a:avLst/>
          </a:prstGeom>
        </p:spPr>
      </p:pic>
      <p:pic>
        <p:nvPicPr>
          <p:cNvPr id="6" name="Слика 5">
            <a:extLst>
              <a:ext uri="{FF2B5EF4-FFF2-40B4-BE49-F238E27FC236}">
                <a16:creationId xmlns="" xmlns:a16="http://schemas.microsoft.com/office/drawing/2014/main" id="{21BC8DA5-DBBF-42B1-8AEC-D3C1CC05F31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75839" y="4306611"/>
            <a:ext cx="317019" cy="329213"/>
          </a:xfrm>
          <a:prstGeom prst="rect">
            <a:avLst/>
          </a:prstGeom>
        </p:spPr>
      </p:pic>
      <p:pic>
        <p:nvPicPr>
          <p:cNvPr id="7" name="Слика 6">
            <a:extLst>
              <a:ext uri="{FF2B5EF4-FFF2-40B4-BE49-F238E27FC236}">
                <a16:creationId xmlns="" xmlns:a16="http://schemas.microsoft.com/office/drawing/2014/main" id="{8424399C-7902-4FAD-9528-D6C35342520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18041" y="4263936"/>
            <a:ext cx="249958" cy="371888"/>
          </a:xfrm>
          <a:prstGeom prst="rect">
            <a:avLst/>
          </a:prstGeom>
        </p:spPr>
      </p:pic>
      <p:pic>
        <p:nvPicPr>
          <p:cNvPr id="8" name="Слика 7">
            <a:extLst>
              <a:ext uri="{FF2B5EF4-FFF2-40B4-BE49-F238E27FC236}">
                <a16:creationId xmlns="" xmlns:a16="http://schemas.microsoft.com/office/drawing/2014/main" id="{354FA338-700F-4B38-943B-90721B26C31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80644" y="5285116"/>
            <a:ext cx="256054" cy="3779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6830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2315DFC3-A40C-4F71-9970-B623541B7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Дијељење бројем 10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="" xmlns:a16="http://schemas.microsoft.com/office/drawing/2014/main" id="{97751990-2756-41FD-B264-12CF9C5DC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5845"/>
            <a:ext cx="10515600" cy="5181600"/>
          </a:xfrm>
        </p:spPr>
        <p:txBody>
          <a:bodyPr>
            <a:normAutofit/>
          </a:bodyPr>
          <a:lstStyle/>
          <a:p>
            <a:r>
              <a:rPr lang="sr-Cyrl-BA" dirty="0"/>
              <a:t>Марко има 10 бомбона и све ће их подијелити на 10 другова. Колико ће бомбона добити сваки Марков друг?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dirty="0"/>
              <a:t>Записујемо и рачунамо:</a:t>
            </a:r>
          </a:p>
          <a:p>
            <a:pPr marL="0" indent="0">
              <a:buNone/>
            </a:pPr>
            <a:r>
              <a:rPr lang="sr-Cyrl-BA" dirty="0"/>
              <a:t>   10 : 10 = 1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dirty="0"/>
              <a:t> Одговор: Сваки Марков друг ће добити по један бомбон.</a:t>
            </a:r>
          </a:p>
          <a:p>
            <a:endParaRPr lang="sr-Cyrl-BA" dirty="0"/>
          </a:p>
        </p:txBody>
      </p:sp>
    </p:spTree>
    <p:extLst>
      <p:ext uri="{BB962C8B-B14F-4D97-AF65-F5344CB8AC3E}">
        <p14:creationId xmlns="" xmlns:p14="http://schemas.microsoft.com/office/powerpoint/2010/main" val="397969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FBC04A85-3DC7-41BA-AA63-6A015A6AD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Таблица дијељења бројем 10.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="" xmlns:a16="http://schemas.microsoft.com/office/drawing/2014/main" id="{20CFA94A-7344-4223-965C-5B98789B8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BA" dirty="0">
                <a:solidFill>
                  <a:srgbClr val="002060"/>
                </a:solidFill>
              </a:rPr>
              <a:t>10 –</a:t>
            </a:r>
            <a:r>
              <a:rPr lang="sr-Cyrl-BA" dirty="0"/>
              <a:t> </a:t>
            </a:r>
            <a:r>
              <a:rPr lang="sr-Cyrl-BA" dirty="0">
                <a:solidFill>
                  <a:srgbClr val="FF0000"/>
                </a:solidFill>
              </a:rPr>
              <a:t>10</a:t>
            </a:r>
            <a:r>
              <a:rPr lang="sr-Cyrl-BA" dirty="0"/>
              <a:t> </a:t>
            </a:r>
            <a:r>
              <a:rPr lang="sr-Cyrl-BA" dirty="0">
                <a:solidFill>
                  <a:srgbClr val="002060"/>
                </a:solidFill>
              </a:rPr>
              <a:t>= </a:t>
            </a:r>
            <a:r>
              <a:rPr lang="sr-Cyrl-BA" dirty="0">
                <a:solidFill>
                  <a:srgbClr val="00B050"/>
                </a:solidFill>
              </a:rPr>
              <a:t>0</a:t>
            </a:r>
            <a:r>
              <a:rPr lang="sr-Cyrl-BA" dirty="0">
                <a:solidFill>
                  <a:srgbClr val="002060"/>
                </a:solidFill>
              </a:rPr>
              <a:t>                                                                                 </a:t>
            </a:r>
            <a:r>
              <a:rPr lang="sr-Cyrl-BA" b="1" dirty="0"/>
              <a:t>10 : 10 =1</a:t>
            </a:r>
          </a:p>
          <a:p>
            <a:r>
              <a:rPr lang="sr-Cyrl-BA" dirty="0">
                <a:solidFill>
                  <a:srgbClr val="002060"/>
                </a:solidFill>
              </a:rPr>
              <a:t>20</a:t>
            </a:r>
            <a:r>
              <a:rPr lang="sr-Cyrl-BA" dirty="0"/>
              <a:t> – </a:t>
            </a:r>
            <a:r>
              <a:rPr lang="sr-Cyrl-BA" dirty="0">
                <a:solidFill>
                  <a:srgbClr val="FF0000"/>
                </a:solidFill>
              </a:rPr>
              <a:t>10 – 10 </a:t>
            </a:r>
            <a:r>
              <a:rPr lang="sr-Cyrl-BA" dirty="0"/>
              <a:t>= </a:t>
            </a:r>
            <a:r>
              <a:rPr lang="sr-Cyrl-BA" dirty="0">
                <a:solidFill>
                  <a:srgbClr val="00B050"/>
                </a:solidFill>
              </a:rPr>
              <a:t>0</a:t>
            </a:r>
            <a:r>
              <a:rPr lang="sr-Cyrl-BA" dirty="0"/>
              <a:t>                                                                        </a:t>
            </a:r>
            <a:r>
              <a:rPr lang="sr-Cyrl-BA" b="1" dirty="0"/>
              <a:t>20 : 10 = 2</a:t>
            </a:r>
          </a:p>
          <a:p>
            <a:r>
              <a:rPr lang="sr-Cyrl-BA" dirty="0">
                <a:solidFill>
                  <a:srgbClr val="002060"/>
                </a:solidFill>
              </a:rPr>
              <a:t>30</a:t>
            </a:r>
            <a:r>
              <a:rPr lang="sr-Cyrl-BA" dirty="0"/>
              <a:t> – </a:t>
            </a:r>
            <a:r>
              <a:rPr lang="sr-Cyrl-BA" dirty="0">
                <a:solidFill>
                  <a:srgbClr val="FF0000"/>
                </a:solidFill>
              </a:rPr>
              <a:t>10 -10 -10 </a:t>
            </a:r>
            <a:r>
              <a:rPr lang="sr-Cyrl-BA" dirty="0"/>
              <a:t>= </a:t>
            </a:r>
            <a:r>
              <a:rPr lang="sr-Cyrl-BA" dirty="0">
                <a:solidFill>
                  <a:srgbClr val="00B050"/>
                </a:solidFill>
              </a:rPr>
              <a:t>0</a:t>
            </a:r>
            <a:r>
              <a:rPr lang="sr-Cyrl-BA" dirty="0"/>
              <a:t>                                                                   </a:t>
            </a:r>
            <a:r>
              <a:rPr lang="sr-Cyrl-BA" b="1" dirty="0"/>
              <a:t>30 : 10 = 3</a:t>
            </a:r>
          </a:p>
          <a:p>
            <a:r>
              <a:rPr lang="sr-Cyrl-BA" dirty="0">
                <a:solidFill>
                  <a:srgbClr val="002060"/>
                </a:solidFill>
              </a:rPr>
              <a:t>40</a:t>
            </a:r>
            <a:r>
              <a:rPr lang="sr-Cyrl-BA" dirty="0"/>
              <a:t> – </a:t>
            </a:r>
            <a:r>
              <a:rPr lang="sr-Cyrl-BA" dirty="0">
                <a:solidFill>
                  <a:srgbClr val="FF0000"/>
                </a:solidFill>
              </a:rPr>
              <a:t>10 -10 – 10 – 10 </a:t>
            </a:r>
            <a:r>
              <a:rPr lang="sr-Cyrl-BA" dirty="0"/>
              <a:t>=</a:t>
            </a:r>
            <a:r>
              <a:rPr lang="sr-Cyrl-BA" dirty="0">
                <a:solidFill>
                  <a:srgbClr val="00B050"/>
                </a:solidFill>
              </a:rPr>
              <a:t> 0                                                         </a:t>
            </a:r>
            <a:r>
              <a:rPr lang="sr-Cyrl-BA" b="1" dirty="0"/>
              <a:t>40 : 10 = 4</a:t>
            </a:r>
          </a:p>
          <a:p>
            <a:r>
              <a:rPr lang="sr-Cyrl-BA" dirty="0">
                <a:solidFill>
                  <a:srgbClr val="002060"/>
                </a:solidFill>
              </a:rPr>
              <a:t>50</a:t>
            </a:r>
            <a:r>
              <a:rPr lang="sr-Cyrl-BA" dirty="0"/>
              <a:t> – </a:t>
            </a:r>
            <a:r>
              <a:rPr lang="sr-Cyrl-BA" dirty="0">
                <a:solidFill>
                  <a:srgbClr val="FF0000"/>
                </a:solidFill>
              </a:rPr>
              <a:t>10 – 10 -10 – 10 – 10 </a:t>
            </a:r>
            <a:r>
              <a:rPr lang="sr-Cyrl-BA" dirty="0"/>
              <a:t>= </a:t>
            </a:r>
            <a:r>
              <a:rPr lang="sr-Cyrl-BA" dirty="0">
                <a:solidFill>
                  <a:srgbClr val="00B050"/>
                </a:solidFill>
              </a:rPr>
              <a:t>0</a:t>
            </a:r>
            <a:r>
              <a:rPr lang="sr-Cyrl-BA" dirty="0"/>
              <a:t>                                                </a:t>
            </a:r>
            <a:r>
              <a:rPr lang="sr-Cyrl-BA" b="1" dirty="0"/>
              <a:t>50 : 10 = 5</a:t>
            </a:r>
          </a:p>
          <a:p>
            <a:r>
              <a:rPr lang="sr-Cyrl-BA" dirty="0">
                <a:solidFill>
                  <a:srgbClr val="002060"/>
                </a:solidFill>
              </a:rPr>
              <a:t>60</a:t>
            </a:r>
            <a:r>
              <a:rPr lang="sr-Cyrl-BA" dirty="0"/>
              <a:t> – </a:t>
            </a:r>
            <a:r>
              <a:rPr lang="sr-Cyrl-BA" dirty="0">
                <a:solidFill>
                  <a:srgbClr val="FF0000"/>
                </a:solidFill>
              </a:rPr>
              <a:t>10 -10 - 10 – 10 – 10 – 10 </a:t>
            </a:r>
            <a:r>
              <a:rPr lang="sr-Cyrl-BA" dirty="0"/>
              <a:t>= </a:t>
            </a:r>
            <a:r>
              <a:rPr lang="sr-Cyrl-BA" dirty="0">
                <a:solidFill>
                  <a:srgbClr val="00B050"/>
                </a:solidFill>
              </a:rPr>
              <a:t>0</a:t>
            </a:r>
            <a:r>
              <a:rPr lang="sr-Cyrl-BA" dirty="0"/>
              <a:t>                                        </a:t>
            </a:r>
            <a:r>
              <a:rPr lang="sr-Cyrl-BA" b="1" dirty="0"/>
              <a:t>60 : 10 = 6</a:t>
            </a:r>
            <a:r>
              <a:rPr lang="sr-Cyrl-BA" dirty="0"/>
              <a:t> </a:t>
            </a:r>
          </a:p>
          <a:p>
            <a:r>
              <a:rPr lang="sr-Cyrl-BA" dirty="0">
                <a:solidFill>
                  <a:srgbClr val="002060"/>
                </a:solidFill>
              </a:rPr>
              <a:t>70</a:t>
            </a:r>
            <a:r>
              <a:rPr lang="sr-Cyrl-BA" dirty="0"/>
              <a:t> – </a:t>
            </a:r>
            <a:r>
              <a:rPr lang="sr-Cyrl-BA" dirty="0">
                <a:solidFill>
                  <a:srgbClr val="FF0000"/>
                </a:solidFill>
              </a:rPr>
              <a:t>10 – 10 – 10 – 10 – 10 – 10 – 10 </a:t>
            </a:r>
            <a:r>
              <a:rPr lang="sr-Cyrl-BA" dirty="0"/>
              <a:t>= </a:t>
            </a:r>
            <a:r>
              <a:rPr lang="sr-Cyrl-BA" dirty="0">
                <a:solidFill>
                  <a:srgbClr val="00B050"/>
                </a:solidFill>
              </a:rPr>
              <a:t>0</a:t>
            </a:r>
            <a:r>
              <a:rPr lang="sr-Cyrl-BA" dirty="0"/>
              <a:t>                             </a:t>
            </a:r>
            <a:r>
              <a:rPr lang="sr-Cyrl-BA" b="1" dirty="0"/>
              <a:t>70 : 10 = 7</a:t>
            </a:r>
          </a:p>
          <a:p>
            <a:r>
              <a:rPr lang="sr-Cyrl-BA" dirty="0">
                <a:solidFill>
                  <a:srgbClr val="002060"/>
                </a:solidFill>
              </a:rPr>
              <a:t>80</a:t>
            </a:r>
            <a:r>
              <a:rPr lang="sr-Cyrl-BA" dirty="0"/>
              <a:t> – </a:t>
            </a:r>
            <a:r>
              <a:rPr lang="sr-Cyrl-BA" dirty="0">
                <a:solidFill>
                  <a:srgbClr val="FF0000"/>
                </a:solidFill>
              </a:rPr>
              <a:t>10 – 10 -10 -10 – 10 – 10 – 10 – 10 </a:t>
            </a:r>
            <a:r>
              <a:rPr lang="sr-Cyrl-BA" dirty="0"/>
              <a:t>= </a:t>
            </a:r>
            <a:r>
              <a:rPr lang="sr-Cyrl-BA" dirty="0">
                <a:solidFill>
                  <a:srgbClr val="00B050"/>
                </a:solidFill>
              </a:rPr>
              <a:t>0                        </a:t>
            </a:r>
            <a:r>
              <a:rPr lang="sr-Cyrl-BA" dirty="0"/>
              <a:t> </a:t>
            </a:r>
            <a:r>
              <a:rPr lang="sr-Cyrl-BA" b="1" dirty="0"/>
              <a:t>80 : 10 = 8</a:t>
            </a:r>
          </a:p>
          <a:p>
            <a:r>
              <a:rPr lang="sr-Cyrl-BA" dirty="0">
                <a:solidFill>
                  <a:srgbClr val="002060"/>
                </a:solidFill>
              </a:rPr>
              <a:t>90</a:t>
            </a:r>
            <a:r>
              <a:rPr lang="sr-Cyrl-BA" dirty="0"/>
              <a:t> – </a:t>
            </a:r>
            <a:r>
              <a:rPr lang="sr-Cyrl-BA" dirty="0">
                <a:solidFill>
                  <a:srgbClr val="FF0000"/>
                </a:solidFill>
              </a:rPr>
              <a:t>10 – 10 – 10 -10 -10 -10 -10 -10 -10 </a:t>
            </a:r>
            <a:r>
              <a:rPr lang="sr-Cyrl-BA" dirty="0"/>
              <a:t>= </a:t>
            </a:r>
            <a:r>
              <a:rPr lang="sr-Cyrl-BA" dirty="0">
                <a:solidFill>
                  <a:srgbClr val="00B050"/>
                </a:solidFill>
              </a:rPr>
              <a:t>0</a:t>
            </a:r>
            <a:r>
              <a:rPr lang="sr-Cyrl-BA" dirty="0"/>
              <a:t>                        </a:t>
            </a:r>
            <a:r>
              <a:rPr lang="sr-Cyrl-BA" b="1" dirty="0"/>
              <a:t>90 : 10 = 9</a:t>
            </a:r>
          </a:p>
          <a:p>
            <a:r>
              <a:rPr lang="sr-Cyrl-BA" dirty="0">
                <a:solidFill>
                  <a:srgbClr val="002060"/>
                </a:solidFill>
              </a:rPr>
              <a:t>100 </a:t>
            </a:r>
            <a:r>
              <a:rPr lang="sr-Cyrl-BA" dirty="0"/>
              <a:t>- </a:t>
            </a:r>
            <a:r>
              <a:rPr lang="sr-Cyrl-BA" dirty="0">
                <a:solidFill>
                  <a:srgbClr val="FF0000"/>
                </a:solidFill>
              </a:rPr>
              <a:t>10 -10- 10- 10- 10-10 -10 -10 -10 -10 </a:t>
            </a:r>
            <a:r>
              <a:rPr lang="sr-Cyrl-BA" dirty="0"/>
              <a:t>= </a:t>
            </a:r>
            <a:r>
              <a:rPr lang="sr-Cyrl-BA" dirty="0">
                <a:solidFill>
                  <a:srgbClr val="00B050"/>
                </a:solidFill>
              </a:rPr>
              <a:t>0                  </a:t>
            </a:r>
            <a:r>
              <a:rPr lang="sr-Cyrl-BA" b="1" dirty="0"/>
              <a:t>100</a:t>
            </a:r>
            <a:r>
              <a:rPr lang="sr-Cyrl-BA" dirty="0">
                <a:solidFill>
                  <a:srgbClr val="00B050"/>
                </a:solidFill>
              </a:rPr>
              <a:t> </a:t>
            </a:r>
            <a:r>
              <a:rPr lang="sr-Cyrl-BA" b="1" dirty="0"/>
              <a:t>: 10 = 10 </a:t>
            </a:r>
          </a:p>
          <a:p>
            <a:endParaRPr lang="sr-Cyrl-BA" dirty="0"/>
          </a:p>
          <a:p>
            <a:endParaRPr lang="sr-Cyrl-BA" dirty="0"/>
          </a:p>
        </p:txBody>
      </p:sp>
    </p:spTree>
    <p:extLst>
      <p:ext uri="{BB962C8B-B14F-4D97-AF65-F5344CB8AC3E}">
        <p14:creationId xmlns="" xmlns:p14="http://schemas.microsoft.com/office/powerpoint/2010/main" val="310291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="" xmlns:a16="http://schemas.microsoft.com/office/drawing/2014/main" id="{1313E3F9-6624-4DF4-8C9D-FFF37F5CC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Задаци за самосталан рад: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="" xmlns:a16="http://schemas.microsoft.com/office/drawing/2014/main" id="{1973AEE3-D0AB-4FA0-81CF-2B621EE2B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/>
              <a:t>У уџбенику Математика, на стани 68 урадити 2. и 3. задатак.</a:t>
            </a:r>
          </a:p>
        </p:txBody>
      </p:sp>
    </p:spTree>
    <p:extLst>
      <p:ext uri="{BB962C8B-B14F-4D97-AF65-F5344CB8AC3E}">
        <p14:creationId xmlns="" xmlns:p14="http://schemas.microsoft.com/office/powerpoint/2010/main" val="61674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пакет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528</Words>
  <Application>Microsoft Office PowerPoint</Application>
  <PresentationFormat>Custom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Тема пакета Office</vt:lpstr>
      <vt:lpstr>МАТЕМАТИКА 3. РАЗРЕД</vt:lpstr>
      <vt:lpstr>ДИЈЕЉЕЊЕ БРОЈЕМ 10 </vt:lpstr>
      <vt:lpstr>Примјер 1</vt:lpstr>
      <vt:lpstr>Записујемо и рачунамо на два начина: </vt:lpstr>
      <vt:lpstr>Како смо рачунали?</vt:lpstr>
      <vt:lpstr>Шта значи подијелити неки број?</vt:lpstr>
      <vt:lpstr>Дијељење бројем 10</vt:lpstr>
      <vt:lpstr>Таблица дијељења бројем 10.</vt:lpstr>
      <vt:lpstr>Задаци за самосталан рад: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ДИЈЕЉЕЊЕ БРОЈЕМ 10</dc:title>
  <dc:creator>Asus</dc:creator>
  <cp:lastModifiedBy>Gordana Popadic</cp:lastModifiedBy>
  <cp:revision>19</cp:revision>
  <dcterms:created xsi:type="dcterms:W3CDTF">2020-12-07T22:57:03Z</dcterms:created>
  <dcterms:modified xsi:type="dcterms:W3CDTF">2020-12-10T11:34:41Z</dcterms:modified>
</cp:coreProperties>
</file>