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E8F3C5D8-929B-4E3D-9C96-A427E55612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Поднаслов 2">
            <a:extLst>
              <a:ext uri="{FF2B5EF4-FFF2-40B4-BE49-F238E27FC236}">
                <a16:creationId xmlns:a16="http://schemas.microsoft.com/office/drawing/2014/main" id="{12C30A30-5EAB-4EC8-A7FA-93C7BDBDF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Cyrl-BA"/>
              <a:t>Кликните да уредите стил поднаслова мастера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:a16="http://schemas.microsoft.com/office/drawing/2014/main" id="{34E4DB68-C4FE-4A50-BA7A-6E21F2CBC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B5FB-86CE-44AD-A676-2F6D361BF107}" type="datetimeFigureOut">
              <a:rPr lang="sr-Cyrl-BA" smtClean="0"/>
              <a:t>10.12.2020.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:a16="http://schemas.microsoft.com/office/drawing/2014/main" id="{FA8B441A-DD60-41DB-9F90-6F4DBFF63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:a16="http://schemas.microsoft.com/office/drawing/2014/main" id="{2AC921E6-95B2-43F9-8575-FC88C6050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35595-9E3B-483D-B916-E2E328672E8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994958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FBC779E4-D159-4A9E-9A6D-F0165F14D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вертикални текст 2">
            <a:extLst>
              <a:ext uri="{FF2B5EF4-FFF2-40B4-BE49-F238E27FC236}">
                <a16:creationId xmlns:a16="http://schemas.microsoft.com/office/drawing/2014/main" id="{0F84C3E0-FD72-40E6-A7F4-63C868B85E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:a16="http://schemas.microsoft.com/office/drawing/2014/main" id="{1ED991A4-8ED0-450B-867F-F37460917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B5FB-86CE-44AD-A676-2F6D361BF107}" type="datetimeFigureOut">
              <a:rPr lang="sr-Cyrl-BA" smtClean="0"/>
              <a:t>10.12.2020.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:a16="http://schemas.microsoft.com/office/drawing/2014/main" id="{9DCCD0F3-4CAE-46B9-AB9E-AB3419349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:a16="http://schemas.microsoft.com/office/drawing/2014/main" id="{4E60BAC7-720A-47F1-AFB6-7A0DF13E3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35595-9E3B-483D-B916-E2E328672E8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073640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>
            <a:extLst>
              <a:ext uri="{FF2B5EF4-FFF2-40B4-BE49-F238E27FC236}">
                <a16:creationId xmlns:a16="http://schemas.microsoft.com/office/drawing/2014/main" id="{54D26D04-1A0D-41E9-9DC9-FFF990E0F8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вертикални текст 2">
            <a:extLst>
              <a:ext uri="{FF2B5EF4-FFF2-40B4-BE49-F238E27FC236}">
                <a16:creationId xmlns:a16="http://schemas.microsoft.com/office/drawing/2014/main" id="{1EC92CBA-0F90-44BE-BF6D-75893377DA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:a16="http://schemas.microsoft.com/office/drawing/2014/main" id="{D7E815E8-D395-4ECC-96E4-3FB154929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B5FB-86CE-44AD-A676-2F6D361BF107}" type="datetimeFigureOut">
              <a:rPr lang="sr-Cyrl-BA" smtClean="0"/>
              <a:t>10.12.2020.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:a16="http://schemas.microsoft.com/office/drawing/2014/main" id="{9141A161-7B4B-452A-AEB2-354CA0D18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:a16="http://schemas.microsoft.com/office/drawing/2014/main" id="{557E283E-EF1A-4BEC-B137-ADC87A045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35595-9E3B-483D-B916-E2E328672E8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5760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9191D69C-7E61-49B8-91BA-F63CFDA19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:a16="http://schemas.microsoft.com/office/drawing/2014/main" id="{60B9C6D3-3609-4758-86D7-E626BCECF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:a16="http://schemas.microsoft.com/office/drawing/2014/main" id="{F6B01C89-4400-4BAA-AD1F-F1D98F7B6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B5FB-86CE-44AD-A676-2F6D361BF107}" type="datetimeFigureOut">
              <a:rPr lang="sr-Cyrl-BA" smtClean="0"/>
              <a:t>10.12.2020.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:a16="http://schemas.microsoft.com/office/drawing/2014/main" id="{D71B9993-2420-4839-8089-FF7A2CACD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:a16="http://schemas.microsoft.com/office/drawing/2014/main" id="{5BB41576-D28E-46AD-80AB-E26147462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35595-9E3B-483D-B916-E2E328672E8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895135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ј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36178B46-B6F1-448A-B1B5-FB4E58F03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текст 2">
            <a:extLst>
              <a:ext uri="{FF2B5EF4-FFF2-40B4-BE49-F238E27FC236}">
                <a16:creationId xmlns:a16="http://schemas.microsoft.com/office/drawing/2014/main" id="{E98C858F-D651-4356-AD29-65C88FC63D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:a16="http://schemas.microsoft.com/office/drawing/2014/main" id="{4121166F-070F-4921-9033-DD6ABD40F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B5FB-86CE-44AD-A676-2F6D361BF107}" type="datetimeFigureOut">
              <a:rPr lang="sr-Cyrl-BA" smtClean="0"/>
              <a:t>10.12.2020.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:a16="http://schemas.microsoft.com/office/drawing/2014/main" id="{686219C4-AB68-45B0-A547-2E1316D95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:a16="http://schemas.microsoft.com/office/drawing/2014/main" id="{7FF110E0-C0F3-4713-9C4B-86B1C75BC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35595-9E3B-483D-B916-E2E328672E8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40590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1E324DB5-D85D-4725-A33F-532983530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:a16="http://schemas.microsoft.com/office/drawing/2014/main" id="{C8928857-1945-4084-97C1-0472E2497E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садржај 3">
            <a:extLst>
              <a:ext uri="{FF2B5EF4-FFF2-40B4-BE49-F238E27FC236}">
                <a16:creationId xmlns:a16="http://schemas.microsoft.com/office/drawing/2014/main" id="{EAC78E35-32E5-4CE3-BA55-BF7FCE2127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5" name="Чувар мјеста за датум 4">
            <a:extLst>
              <a:ext uri="{FF2B5EF4-FFF2-40B4-BE49-F238E27FC236}">
                <a16:creationId xmlns:a16="http://schemas.microsoft.com/office/drawing/2014/main" id="{B86B4FBB-C88E-48B8-B71B-4E82E1F05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B5FB-86CE-44AD-A676-2F6D361BF107}" type="datetimeFigureOut">
              <a:rPr lang="sr-Cyrl-BA" smtClean="0"/>
              <a:t>10.12.2020.</a:t>
            </a:fld>
            <a:endParaRPr lang="sr-Cyrl-BA"/>
          </a:p>
        </p:txBody>
      </p:sp>
      <p:sp>
        <p:nvSpPr>
          <p:cNvPr id="6" name="Чувар мјеста за подножје 5">
            <a:extLst>
              <a:ext uri="{FF2B5EF4-FFF2-40B4-BE49-F238E27FC236}">
                <a16:creationId xmlns:a16="http://schemas.microsoft.com/office/drawing/2014/main" id="{9EBB6501-F20F-4982-8154-37011D68B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Чувар мјеста за број слајда 6">
            <a:extLst>
              <a:ext uri="{FF2B5EF4-FFF2-40B4-BE49-F238E27FC236}">
                <a16:creationId xmlns:a16="http://schemas.microsoft.com/office/drawing/2014/main" id="{341AB0E3-340C-4925-84D9-28A09B133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35595-9E3B-483D-B916-E2E328672E8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736296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1E6A3410-68DC-454E-94FA-31913569C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текст 2">
            <a:extLst>
              <a:ext uri="{FF2B5EF4-FFF2-40B4-BE49-F238E27FC236}">
                <a16:creationId xmlns:a16="http://schemas.microsoft.com/office/drawing/2014/main" id="{8F11D9EA-FC7D-466B-8C43-4DCCCE3C45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</p:txBody>
      </p:sp>
      <p:sp>
        <p:nvSpPr>
          <p:cNvPr id="4" name="Чувар мјеста за садржај 3">
            <a:extLst>
              <a:ext uri="{FF2B5EF4-FFF2-40B4-BE49-F238E27FC236}">
                <a16:creationId xmlns:a16="http://schemas.microsoft.com/office/drawing/2014/main" id="{7127548A-44CC-44FE-8789-42136C25C0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5" name="Чувар мјеста за текст 4">
            <a:extLst>
              <a:ext uri="{FF2B5EF4-FFF2-40B4-BE49-F238E27FC236}">
                <a16:creationId xmlns:a16="http://schemas.microsoft.com/office/drawing/2014/main" id="{52066AA9-408B-462D-857E-E305B53472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</p:txBody>
      </p:sp>
      <p:sp>
        <p:nvSpPr>
          <p:cNvPr id="6" name="Чувар мјеста за садржај 5">
            <a:extLst>
              <a:ext uri="{FF2B5EF4-FFF2-40B4-BE49-F238E27FC236}">
                <a16:creationId xmlns:a16="http://schemas.microsoft.com/office/drawing/2014/main" id="{0EACE0C6-1350-4986-9217-F5D7E43A9A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7" name="Чувар мјеста за датум 6">
            <a:extLst>
              <a:ext uri="{FF2B5EF4-FFF2-40B4-BE49-F238E27FC236}">
                <a16:creationId xmlns:a16="http://schemas.microsoft.com/office/drawing/2014/main" id="{1809F3F7-ECF9-461D-8877-2E2B5170A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B5FB-86CE-44AD-A676-2F6D361BF107}" type="datetimeFigureOut">
              <a:rPr lang="sr-Cyrl-BA" smtClean="0"/>
              <a:t>10.12.2020.</a:t>
            </a:fld>
            <a:endParaRPr lang="sr-Cyrl-BA"/>
          </a:p>
        </p:txBody>
      </p:sp>
      <p:sp>
        <p:nvSpPr>
          <p:cNvPr id="8" name="Чувар мјеста за подножје 7">
            <a:extLst>
              <a:ext uri="{FF2B5EF4-FFF2-40B4-BE49-F238E27FC236}">
                <a16:creationId xmlns:a16="http://schemas.microsoft.com/office/drawing/2014/main" id="{15EA4930-F9D3-47BE-A22F-8F7215918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9" name="Чувар мјеста за број слајда 8">
            <a:extLst>
              <a:ext uri="{FF2B5EF4-FFF2-40B4-BE49-F238E27FC236}">
                <a16:creationId xmlns:a16="http://schemas.microsoft.com/office/drawing/2014/main" id="{0C4F5E79-29BC-4913-A102-5C0170607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35595-9E3B-483D-B916-E2E328672E8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87537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2BFA3BE8-FDAA-4C61-BF10-5F207B59E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датум 2">
            <a:extLst>
              <a:ext uri="{FF2B5EF4-FFF2-40B4-BE49-F238E27FC236}">
                <a16:creationId xmlns:a16="http://schemas.microsoft.com/office/drawing/2014/main" id="{C07E4B9D-DCFB-43F1-9201-8DFC293F3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B5FB-86CE-44AD-A676-2F6D361BF107}" type="datetimeFigureOut">
              <a:rPr lang="sr-Cyrl-BA" smtClean="0"/>
              <a:t>10.12.2020.</a:t>
            </a:fld>
            <a:endParaRPr lang="sr-Cyrl-BA"/>
          </a:p>
        </p:txBody>
      </p:sp>
      <p:sp>
        <p:nvSpPr>
          <p:cNvPr id="4" name="Чувар мјеста за подножје 3">
            <a:extLst>
              <a:ext uri="{FF2B5EF4-FFF2-40B4-BE49-F238E27FC236}">
                <a16:creationId xmlns:a16="http://schemas.microsoft.com/office/drawing/2014/main" id="{5A42C41E-3C17-4EEB-AFBF-1F559B571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5" name="Чувар мјеста за број слајда 4">
            <a:extLst>
              <a:ext uri="{FF2B5EF4-FFF2-40B4-BE49-F238E27FC236}">
                <a16:creationId xmlns:a16="http://schemas.microsoft.com/office/drawing/2014/main" id="{47499C23-CE83-4852-BB51-CFFD25E6E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35595-9E3B-483D-B916-E2E328672E8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637657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јеста за датум 1">
            <a:extLst>
              <a:ext uri="{FF2B5EF4-FFF2-40B4-BE49-F238E27FC236}">
                <a16:creationId xmlns:a16="http://schemas.microsoft.com/office/drawing/2014/main" id="{E3397030-230A-4C16-B004-C76202F76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B5FB-86CE-44AD-A676-2F6D361BF107}" type="datetimeFigureOut">
              <a:rPr lang="sr-Cyrl-BA" smtClean="0"/>
              <a:t>10.12.2020.</a:t>
            </a:fld>
            <a:endParaRPr lang="sr-Cyrl-BA"/>
          </a:p>
        </p:txBody>
      </p:sp>
      <p:sp>
        <p:nvSpPr>
          <p:cNvPr id="3" name="Чувар мјеста за подножје 2">
            <a:extLst>
              <a:ext uri="{FF2B5EF4-FFF2-40B4-BE49-F238E27FC236}">
                <a16:creationId xmlns:a16="http://schemas.microsoft.com/office/drawing/2014/main" id="{ACB4F849-418D-41B0-882F-ABC98E88E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4" name="Чувар мјеста за број слајда 3">
            <a:extLst>
              <a:ext uri="{FF2B5EF4-FFF2-40B4-BE49-F238E27FC236}">
                <a16:creationId xmlns:a16="http://schemas.microsoft.com/office/drawing/2014/main" id="{83F1E7EE-C4CB-4D54-961A-D64CDDB6A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35595-9E3B-483D-B916-E2E328672E8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989254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BD0AE867-3BE1-4407-B16C-A6E48BE83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:a16="http://schemas.microsoft.com/office/drawing/2014/main" id="{1FE66321-8C55-4A7F-BBA5-AF5CF5131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текст 3">
            <a:extLst>
              <a:ext uri="{FF2B5EF4-FFF2-40B4-BE49-F238E27FC236}">
                <a16:creationId xmlns:a16="http://schemas.microsoft.com/office/drawing/2014/main" id="{E9DE8D43-CDCD-4BF4-9919-E22C5F2192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</p:txBody>
      </p:sp>
      <p:sp>
        <p:nvSpPr>
          <p:cNvPr id="5" name="Чувар мјеста за датум 4">
            <a:extLst>
              <a:ext uri="{FF2B5EF4-FFF2-40B4-BE49-F238E27FC236}">
                <a16:creationId xmlns:a16="http://schemas.microsoft.com/office/drawing/2014/main" id="{C2A38BE4-F4EE-4576-85A2-E7A0F2EBB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B5FB-86CE-44AD-A676-2F6D361BF107}" type="datetimeFigureOut">
              <a:rPr lang="sr-Cyrl-BA" smtClean="0"/>
              <a:t>10.12.2020.</a:t>
            </a:fld>
            <a:endParaRPr lang="sr-Cyrl-BA"/>
          </a:p>
        </p:txBody>
      </p:sp>
      <p:sp>
        <p:nvSpPr>
          <p:cNvPr id="6" name="Чувар мјеста за подножје 5">
            <a:extLst>
              <a:ext uri="{FF2B5EF4-FFF2-40B4-BE49-F238E27FC236}">
                <a16:creationId xmlns:a16="http://schemas.microsoft.com/office/drawing/2014/main" id="{C2E2DBA6-3B4C-4CD4-BD18-80D15B9F5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Чувар мјеста за број слајда 6">
            <a:extLst>
              <a:ext uri="{FF2B5EF4-FFF2-40B4-BE49-F238E27FC236}">
                <a16:creationId xmlns:a16="http://schemas.microsoft.com/office/drawing/2014/main" id="{C01883CB-A489-4CEF-A9FD-84E66E96B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35595-9E3B-483D-B916-E2E328672E8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31230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C0EE7AB2-D80C-47D9-B23A-B618F892D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слику 2">
            <a:extLst>
              <a:ext uri="{FF2B5EF4-FFF2-40B4-BE49-F238E27FC236}">
                <a16:creationId xmlns:a16="http://schemas.microsoft.com/office/drawing/2014/main" id="{209F93FA-107C-473D-80C6-DD0D1FE202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BA"/>
          </a:p>
        </p:txBody>
      </p:sp>
      <p:sp>
        <p:nvSpPr>
          <p:cNvPr id="4" name="Чувар мјеста за текст 3">
            <a:extLst>
              <a:ext uri="{FF2B5EF4-FFF2-40B4-BE49-F238E27FC236}">
                <a16:creationId xmlns:a16="http://schemas.microsoft.com/office/drawing/2014/main" id="{F8B70428-9F0F-4230-894A-9F87B92D9B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</p:txBody>
      </p:sp>
      <p:sp>
        <p:nvSpPr>
          <p:cNvPr id="5" name="Чувар мјеста за датум 4">
            <a:extLst>
              <a:ext uri="{FF2B5EF4-FFF2-40B4-BE49-F238E27FC236}">
                <a16:creationId xmlns:a16="http://schemas.microsoft.com/office/drawing/2014/main" id="{102F9D27-E51F-4D93-AEB2-95439BB79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B5FB-86CE-44AD-A676-2F6D361BF107}" type="datetimeFigureOut">
              <a:rPr lang="sr-Cyrl-BA" smtClean="0"/>
              <a:t>10.12.2020.</a:t>
            </a:fld>
            <a:endParaRPr lang="sr-Cyrl-BA"/>
          </a:p>
        </p:txBody>
      </p:sp>
      <p:sp>
        <p:nvSpPr>
          <p:cNvPr id="6" name="Чувар мјеста за подножје 5">
            <a:extLst>
              <a:ext uri="{FF2B5EF4-FFF2-40B4-BE49-F238E27FC236}">
                <a16:creationId xmlns:a16="http://schemas.microsoft.com/office/drawing/2014/main" id="{7B31F206-E768-4E64-A97A-985991B2B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Чувар мјеста за број слајда 6">
            <a:extLst>
              <a:ext uri="{FF2B5EF4-FFF2-40B4-BE49-F238E27FC236}">
                <a16:creationId xmlns:a16="http://schemas.microsoft.com/office/drawing/2014/main" id="{28AF1A0D-12DD-4C4C-9E5D-1A789AF90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35595-9E3B-483D-B916-E2E328672E8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908463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јеста за наслов 1">
            <a:extLst>
              <a:ext uri="{FF2B5EF4-FFF2-40B4-BE49-F238E27FC236}">
                <a16:creationId xmlns:a16="http://schemas.microsoft.com/office/drawing/2014/main" id="{90F173C3-F536-4AB5-A44D-513BA6FAA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текст 2">
            <a:extLst>
              <a:ext uri="{FF2B5EF4-FFF2-40B4-BE49-F238E27FC236}">
                <a16:creationId xmlns:a16="http://schemas.microsoft.com/office/drawing/2014/main" id="{BAB2CF43-0F97-40F1-B774-64A7F710D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:a16="http://schemas.microsoft.com/office/drawing/2014/main" id="{4C586778-5D17-4F1D-B6E3-42DE549CF0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EB5FB-86CE-44AD-A676-2F6D361BF107}" type="datetimeFigureOut">
              <a:rPr lang="sr-Cyrl-BA" smtClean="0"/>
              <a:t>10.12.2020.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:a16="http://schemas.microsoft.com/office/drawing/2014/main" id="{8E164264-8E30-421D-BF40-3E54223B2E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:a16="http://schemas.microsoft.com/office/drawing/2014/main" id="{38DF7AE4-47B8-4FA4-B312-9B737047CC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35595-9E3B-483D-B916-E2E328672E87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010300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квир за текст 5">
            <a:extLst>
              <a:ext uri="{FF2B5EF4-FFF2-40B4-BE49-F238E27FC236}">
                <a16:creationId xmlns:a16="http://schemas.microsoft.com/office/drawing/2014/main" id="{9AD4BDFC-3A9A-42ED-986C-D09F73B225F8}"/>
              </a:ext>
            </a:extLst>
          </p:cNvPr>
          <p:cNvSpPr txBox="1"/>
          <p:nvPr/>
        </p:nvSpPr>
        <p:spPr>
          <a:xfrm>
            <a:off x="3906982" y="2272145"/>
            <a:ext cx="62899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r-Cyrl-BA" sz="4000" b="1" dirty="0"/>
          </a:p>
          <a:p>
            <a:pPr algn="ctr"/>
            <a:endParaRPr lang="sr-Cyrl-BA" sz="4000" b="1" dirty="0"/>
          </a:p>
        </p:txBody>
      </p:sp>
      <p:pic>
        <p:nvPicPr>
          <p:cNvPr id="11" name="Слика 10">
            <a:extLst>
              <a:ext uri="{FF2B5EF4-FFF2-40B4-BE49-F238E27FC236}">
                <a16:creationId xmlns:a16="http://schemas.microsoft.com/office/drawing/2014/main" id="{25109E55-B6FE-44C6-9C63-D619DC86C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Елипса 12">
            <a:extLst>
              <a:ext uri="{FF2B5EF4-FFF2-40B4-BE49-F238E27FC236}">
                <a16:creationId xmlns:a16="http://schemas.microsoft.com/office/drawing/2014/main" id="{9657E083-E036-4F79-B768-DDD8F11B7D01}"/>
              </a:ext>
            </a:extLst>
          </p:cNvPr>
          <p:cNvSpPr/>
          <p:nvPr/>
        </p:nvSpPr>
        <p:spPr>
          <a:xfrm>
            <a:off x="7792720" y="84513"/>
            <a:ext cx="4268585" cy="25196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4000" dirty="0"/>
              <a:t>СРПСКИ ЈЕЗИК</a:t>
            </a:r>
          </a:p>
          <a:p>
            <a:pPr algn="ctr"/>
            <a:r>
              <a:rPr lang="sr-Cyrl-BA" sz="4000" dirty="0"/>
              <a:t>3. РАЗРЕД</a:t>
            </a:r>
          </a:p>
        </p:txBody>
      </p:sp>
      <p:sp>
        <p:nvSpPr>
          <p:cNvPr id="2" name="Облачић за говор: правоугаони заобљених углова 1">
            <a:extLst>
              <a:ext uri="{FF2B5EF4-FFF2-40B4-BE49-F238E27FC236}">
                <a16:creationId xmlns:a16="http://schemas.microsoft.com/office/drawing/2014/main" id="{342B131B-4282-40C1-ACA5-DDBAA245A7B1}"/>
              </a:ext>
            </a:extLst>
          </p:cNvPr>
          <p:cNvSpPr/>
          <p:nvPr/>
        </p:nvSpPr>
        <p:spPr>
          <a:xfrm rot="20437390">
            <a:off x="1987306" y="974445"/>
            <a:ext cx="5668373" cy="3259493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dirty="0"/>
              <a:t>                                                               22.12.2020.</a:t>
            </a:r>
          </a:p>
          <a:p>
            <a:r>
              <a:rPr lang="sr-Cyrl-BA" dirty="0"/>
              <a:t>Драги ђаче,</a:t>
            </a:r>
          </a:p>
          <a:p>
            <a:r>
              <a:rPr lang="sr-Cyrl-BA" dirty="0"/>
              <a:t>Честитам ти повратак у школу.</a:t>
            </a:r>
          </a:p>
          <a:p>
            <a:r>
              <a:rPr lang="sr-Cyrl-BA" dirty="0"/>
              <a:t>Ту те чека велико знање,</a:t>
            </a:r>
          </a:p>
          <a:p>
            <a:r>
              <a:rPr lang="sr-Cyrl-BA" dirty="0"/>
              <a:t>школа је лијек за тугу и бол,</a:t>
            </a:r>
          </a:p>
          <a:p>
            <a:r>
              <a:rPr lang="sr-Cyrl-BA" dirty="0"/>
              <a:t>ту те чека радовање.</a:t>
            </a:r>
          </a:p>
          <a:p>
            <a:r>
              <a:rPr lang="sr-Cyrl-BA" dirty="0"/>
              <a:t>                                                         Учитељица</a:t>
            </a:r>
          </a:p>
        </p:txBody>
      </p:sp>
      <p:sp>
        <p:nvSpPr>
          <p:cNvPr id="3" name="Срце 2">
            <a:extLst>
              <a:ext uri="{FF2B5EF4-FFF2-40B4-BE49-F238E27FC236}">
                <a16:creationId xmlns:a16="http://schemas.microsoft.com/office/drawing/2014/main" id="{3D8EE8A8-5F11-4866-855D-EE9C9ECB125C}"/>
              </a:ext>
            </a:extLst>
          </p:cNvPr>
          <p:cNvSpPr/>
          <p:nvPr/>
        </p:nvSpPr>
        <p:spPr>
          <a:xfrm rot="20609359">
            <a:off x="3740728" y="4204716"/>
            <a:ext cx="1080654" cy="738909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470236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7A156916-41D3-4205-9A20-262A4F5F20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BA" b="1" dirty="0"/>
              <a:t>ПИСАЊЕ ЧЕСТИТКЕ</a:t>
            </a:r>
          </a:p>
        </p:txBody>
      </p:sp>
      <p:sp>
        <p:nvSpPr>
          <p:cNvPr id="3" name="Поднаслов 2">
            <a:extLst>
              <a:ext uri="{FF2B5EF4-FFF2-40B4-BE49-F238E27FC236}">
                <a16:creationId xmlns:a16="http://schemas.microsoft.com/office/drawing/2014/main" id="{801822F8-A8CE-4108-89E7-D84BCE99D4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BA" dirty="0"/>
              <a:t>( вјежбам латинично писмо)</a:t>
            </a:r>
          </a:p>
        </p:txBody>
      </p:sp>
    </p:spTree>
    <p:extLst>
      <p:ext uri="{BB962C8B-B14F-4D97-AF65-F5344CB8AC3E}">
        <p14:creationId xmlns:p14="http://schemas.microsoft.com/office/powerpoint/2010/main" val="309739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E3797E46-13E6-45B4-9D8A-29EC5A819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sr-Cyrl-BA" dirty="0"/>
            </a:br>
            <a:endParaRPr lang="sr-Cyrl-BA" dirty="0"/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:a16="http://schemas.microsoft.com/office/drawing/2014/main" id="{2443805C-6871-4EB2-A873-AEC85628B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364" y="166255"/>
            <a:ext cx="10753436" cy="6010708"/>
          </a:xfrm>
        </p:spPr>
        <p:txBody>
          <a:bodyPr/>
          <a:lstStyle/>
          <a:p>
            <a:pPr marL="342900" lvl="0" indent="-342900">
              <a:spcAft>
                <a:spcPts val="800"/>
              </a:spcAft>
              <a:tabLst>
                <a:tab pos="457200" algn="l"/>
              </a:tabLst>
            </a:pPr>
            <a:r>
              <a:rPr lang="sr-Cyrl-BA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Kako</a:t>
            </a: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danas</a:t>
            </a: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razmjenjuješ</a:t>
            </a: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informacije</a:t>
            </a: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drugarima</a:t>
            </a: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BA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rođacima</a:t>
            </a: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BA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prijatelјima</a:t>
            </a: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sr-Cyrl-BA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tabLst>
                <a:tab pos="457200" algn="l"/>
              </a:tabLst>
            </a:pPr>
            <a:r>
              <a:rPr lang="sr-Cyrl-BA" dirty="0" err="1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Znam</a:t>
            </a:r>
            <a:r>
              <a:rPr lang="sr-Cyrl-BA" dirty="0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BA" dirty="0" err="1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pomoću</a:t>
            </a:r>
            <a:r>
              <a:rPr lang="sr-Cyrl-BA" dirty="0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err="1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interneta</a:t>
            </a:r>
            <a:r>
              <a:rPr lang="sr-Cyrl-BA" dirty="0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BA" dirty="0" err="1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mobilnih</a:t>
            </a:r>
            <a:r>
              <a:rPr lang="sr-Cyrl-BA" dirty="0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err="1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telefona</a:t>
            </a:r>
            <a:r>
              <a:rPr lang="sr-Cyrl-BA" dirty="0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BA" dirty="0" err="1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računara</a:t>
            </a:r>
            <a:r>
              <a:rPr lang="sr-Cyrl-BA" dirty="0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Cyrl-BA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tabLst>
                <a:tab pos="457200" algn="l"/>
              </a:tabLst>
            </a:pPr>
            <a:r>
              <a:rPr lang="sr-Cyrl-BA" dirty="0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sr-Cyrl-BA" dirty="0" err="1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prošlosti</a:t>
            </a:r>
            <a:r>
              <a:rPr lang="sr-Cyrl-BA" dirty="0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err="1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sr-Cyrl-BA" dirty="0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err="1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lјudi</a:t>
            </a:r>
            <a:r>
              <a:rPr lang="sr-Cyrl-BA" dirty="0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err="1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informacije</a:t>
            </a:r>
            <a:r>
              <a:rPr lang="sr-Cyrl-BA" dirty="0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BA" dirty="0" err="1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poruke</a:t>
            </a:r>
            <a:r>
              <a:rPr lang="sr-Cyrl-BA" dirty="0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err="1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sr-Cyrl-BA" dirty="0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err="1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želјe</a:t>
            </a:r>
            <a:r>
              <a:rPr lang="sr-Cyrl-BA" dirty="0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err="1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razmjenjivali</a:t>
            </a:r>
            <a:r>
              <a:rPr lang="sr-Cyrl-BA" dirty="0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err="1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pomoću</a:t>
            </a:r>
            <a:r>
              <a:rPr lang="sr-Cyrl-BA" dirty="0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err="1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pisama</a:t>
            </a:r>
            <a:r>
              <a:rPr lang="sr-Cyrl-BA" dirty="0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BA" dirty="0" err="1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čestitki</a:t>
            </a:r>
            <a:r>
              <a:rPr lang="sr-Cyrl-BA" dirty="0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Cyrl-BA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tabLst>
                <a:tab pos="457200" algn="l"/>
              </a:tabLst>
            </a:pPr>
            <a:r>
              <a:rPr lang="sr-Cyrl-BA" dirty="0" err="1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sr-Cyrl-BA" dirty="0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err="1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informacije</a:t>
            </a:r>
            <a:r>
              <a:rPr lang="sr-Cyrl-BA" dirty="0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sr-Cyrl-BA" dirty="0" err="1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poruke</a:t>
            </a:r>
            <a:r>
              <a:rPr lang="sr-Cyrl-BA" dirty="0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err="1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sr-Cyrl-BA" dirty="0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err="1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sr-Cyrl-BA" dirty="0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err="1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osobe</a:t>
            </a:r>
            <a:r>
              <a:rPr lang="sr-Cyrl-BA" dirty="0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err="1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sr-Cyrl-BA" dirty="0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err="1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osobe</a:t>
            </a:r>
            <a:r>
              <a:rPr lang="sr-Cyrl-BA" dirty="0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err="1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putovale</a:t>
            </a:r>
            <a:r>
              <a:rPr lang="sr-Cyrl-BA" dirty="0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err="1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mnogo</a:t>
            </a:r>
            <a:r>
              <a:rPr lang="sr-Cyrl-BA" dirty="0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err="1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sporije</a:t>
            </a:r>
            <a:r>
              <a:rPr lang="sr-Cyrl-BA" dirty="0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err="1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nego</a:t>
            </a:r>
            <a:r>
              <a:rPr lang="sr-Cyrl-BA" dirty="0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err="1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danas</a:t>
            </a:r>
            <a:r>
              <a:rPr lang="sr-Cyrl-BA" dirty="0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Cyrl-BA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tabLst>
                <a:tab pos="457200" algn="l"/>
              </a:tabLst>
            </a:pPr>
            <a:r>
              <a:rPr lang="sr-Cyrl-BA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li </a:t>
            </a:r>
            <a:r>
              <a:rPr lang="sr-Cyrl-BA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znaš</a:t>
            </a: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pomoću</a:t>
            </a: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čega</a:t>
            </a: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lјudi</a:t>
            </a: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nekada</a:t>
            </a: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pisali</a:t>
            </a: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sr-Cyrl-BA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                       </a:t>
            </a:r>
            <a:r>
              <a:rPr lang="sr-Cyrl-BA" dirty="0" err="1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Ljudi</a:t>
            </a:r>
            <a:r>
              <a:rPr lang="sr-Cyrl-BA" dirty="0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r-Cyrl-BA" dirty="0" err="1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</a:t>
            </a:r>
            <a:r>
              <a:rPr lang="sr-Cyrl-BA" dirty="0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r-Cyrl-BA" dirty="0" err="1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pisali</a:t>
            </a:r>
            <a:r>
              <a:rPr lang="sr-Cyrl-BA" dirty="0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r-Cyrl-BA" dirty="0" err="1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pomoću</a:t>
            </a:r>
            <a:r>
              <a:rPr lang="sr-Cyrl-BA" dirty="0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sr-Cyrl-BA" dirty="0" err="1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pera</a:t>
            </a:r>
            <a:r>
              <a:rPr lang="sr-Cyrl-BA" dirty="0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 </a:t>
            </a:r>
            <a:r>
              <a:rPr lang="sr-Cyrl-BA" dirty="0" err="1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mastila</a:t>
            </a:r>
            <a:r>
              <a:rPr lang="sr-Cyrl-BA" dirty="0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sr-Cyrl-BA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BA" dirty="0">
                <a:solidFill>
                  <a:schemeClr val="accent1"/>
                </a:solidFill>
              </a:rPr>
              <a:t>.</a:t>
            </a:r>
          </a:p>
        </p:txBody>
      </p:sp>
      <p:pic>
        <p:nvPicPr>
          <p:cNvPr id="5" name="Слика 4">
            <a:extLst>
              <a:ext uri="{FF2B5EF4-FFF2-40B4-BE49-F238E27FC236}">
                <a16:creationId xmlns:a16="http://schemas.microsoft.com/office/drawing/2014/main" id="{0901E1F5-23EC-4063-B322-4D7AF779B9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462463"/>
            <a:ext cx="2676525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504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2C67EF9F-EDDD-49AE-A0E4-67B9BC906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6652"/>
            <a:ext cx="10515600" cy="1325563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Cyrl-BA" sz="3600" b="1" kern="12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+mj-ea"/>
                <a:cs typeface="+mj-cs"/>
              </a:rPr>
              <a:t>Kako</a:t>
            </a:r>
            <a:r>
              <a:rPr lang="sr-Cyrl-BA" sz="3600" b="1" kern="12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+mj-ea"/>
                <a:cs typeface="+mj-cs"/>
              </a:rPr>
              <a:t> </a:t>
            </a:r>
            <a:r>
              <a:rPr lang="sr-Cyrl-BA" sz="3600" b="1" kern="12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+mj-ea"/>
                <a:cs typeface="+mj-cs"/>
              </a:rPr>
              <a:t>se</a:t>
            </a:r>
            <a:r>
              <a:rPr lang="sr-Cyrl-BA" sz="3600" b="1" kern="12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+mj-ea"/>
                <a:cs typeface="+mj-cs"/>
              </a:rPr>
              <a:t> </a:t>
            </a:r>
            <a:r>
              <a:rPr lang="sr-Cyrl-BA" sz="3600" b="1" kern="12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+mj-ea"/>
                <a:cs typeface="+mj-cs"/>
              </a:rPr>
              <a:t>naziva</a:t>
            </a:r>
            <a:r>
              <a:rPr lang="sr-Cyrl-BA" sz="3600" b="1" kern="12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+mj-ea"/>
                <a:cs typeface="+mj-cs"/>
              </a:rPr>
              <a:t> </a:t>
            </a:r>
            <a:r>
              <a:rPr lang="sr-Cyrl-BA" sz="3600" b="1" kern="12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+mj-ea"/>
                <a:cs typeface="+mj-cs"/>
              </a:rPr>
              <a:t>ovaj</a:t>
            </a:r>
            <a:r>
              <a:rPr lang="sr-Cyrl-BA" sz="3600" b="1" kern="12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+mj-ea"/>
                <a:cs typeface="+mj-cs"/>
              </a:rPr>
              <a:t> </a:t>
            </a:r>
            <a:r>
              <a:rPr lang="sr-Cyrl-BA" sz="3600" b="1" kern="12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+mj-ea"/>
                <a:cs typeface="+mj-cs"/>
              </a:rPr>
              <a:t>predmet</a:t>
            </a:r>
            <a:r>
              <a:rPr lang="sr-Cyrl-BA" sz="3600" b="1" dirty="0"/>
              <a:t>?</a:t>
            </a:r>
          </a:p>
        </p:txBody>
      </p:sp>
      <p:pic>
        <p:nvPicPr>
          <p:cNvPr id="5" name="Чувар мјеста за садржај 4">
            <a:extLst>
              <a:ext uri="{FF2B5EF4-FFF2-40B4-BE49-F238E27FC236}">
                <a16:creationId xmlns:a16="http://schemas.microsoft.com/office/drawing/2014/main" id="{805134E7-DC77-4F9A-B829-08E9EB2F5B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787" y="1962655"/>
            <a:ext cx="6143625" cy="4095750"/>
          </a:xfrm>
        </p:spPr>
      </p:pic>
    </p:spTree>
    <p:extLst>
      <p:ext uri="{BB962C8B-B14F-4D97-AF65-F5344CB8AC3E}">
        <p14:creationId xmlns:p14="http://schemas.microsoft.com/office/powerpoint/2010/main" val="2742794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BD5F030D-0195-4378-8862-324DBAE1D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r-Cyrl-BA" sz="3600" b="1" kern="12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+mj-ea"/>
                <a:cs typeface="+mj-cs"/>
              </a:rPr>
              <a:t>Koga</a:t>
            </a:r>
            <a:r>
              <a:rPr lang="sr-Cyrl-BA" sz="3600" b="1" kern="12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+mj-ea"/>
                <a:cs typeface="+mj-cs"/>
              </a:rPr>
              <a:t> </a:t>
            </a:r>
            <a:r>
              <a:rPr lang="sr-Cyrl-BA" sz="3600" b="1" kern="12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+mj-ea"/>
                <a:cs typeface="+mj-cs"/>
              </a:rPr>
              <a:t>vidiš</a:t>
            </a:r>
            <a:r>
              <a:rPr lang="sr-Cyrl-BA" sz="3600" b="1" kern="12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+mj-ea"/>
                <a:cs typeface="+mj-cs"/>
              </a:rPr>
              <a:t> </a:t>
            </a:r>
            <a:r>
              <a:rPr lang="sr-Cyrl-BA" sz="3600" b="1" kern="12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+mj-ea"/>
                <a:cs typeface="+mj-cs"/>
              </a:rPr>
              <a:t>na</a:t>
            </a:r>
            <a:r>
              <a:rPr lang="sr-Cyrl-BA" sz="3600" b="1" kern="12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+mj-ea"/>
                <a:cs typeface="+mj-cs"/>
              </a:rPr>
              <a:t> </a:t>
            </a:r>
            <a:r>
              <a:rPr lang="sr-Cyrl-BA" sz="3600" b="1" kern="12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+mj-ea"/>
                <a:cs typeface="+mj-cs"/>
              </a:rPr>
              <a:t>ovoj</a:t>
            </a:r>
            <a:r>
              <a:rPr lang="sr-Cyrl-BA" sz="3600" b="1" kern="12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+mj-ea"/>
                <a:cs typeface="+mj-cs"/>
              </a:rPr>
              <a:t> </a:t>
            </a:r>
            <a:r>
              <a:rPr lang="sr-Cyrl-BA" sz="3600" b="1" kern="12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+mj-ea"/>
                <a:cs typeface="+mj-cs"/>
              </a:rPr>
              <a:t>slici</a:t>
            </a:r>
            <a:r>
              <a:rPr lang="sr-Cyrl-BA" sz="3600" b="1" dirty="0"/>
              <a:t>?</a:t>
            </a:r>
          </a:p>
        </p:txBody>
      </p:sp>
      <p:pic>
        <p:nvPicPr>
          <p:cNvPr id="5" name="Чувар мјеста за садржај 4">
            <a:extLst>
              <a:ext uri="{FF2B5EF4-FFF2-40B4-BE49-F238E27FC236}">
                <a16:creationId xmlns:a16="http://schemas.microsoft.com/office/drawing/2014/main" id="{B02BD8AB-E759-4FC6-AAD7-811C0CE0A1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9127" y="2158639"/>
            <a:ext cx="4239972" cy="3179979"/>
          </a:xfrm>
        </p:spPr>
      </p:pic>
    </p:spTree>
    <p:extLst>
      <p:ext uri="{BB962C8B-B14F-4D97-AF65-F5344CB8AC3E}">
        <p14:creationId xmlns:p14="http://schemas.microsoft.com/office/powerpoint/2010/main" val="3351216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32130021-99CC-4CDE-AF99-244CC621E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b="1" dirty="0" err="1"/>
              <a:t>Na</a:t>
            </a:r>
            <a:r>
              <a:rPr lang="sr-Cyrl-BA" b="1" dirty="0"/>
              <a:t> </a:t>
            </a:r>
            <a:r>
              <a:rPr lang="sr-Cyrl-BA" b="1" dirty="0" err="1"/>
              <a:t>početku</a:t>
            </a:r>
            <a:r>
              <a:rPr lang="sr-Cyrl-BA" b="1" dirty="0"/>
              <a:t> </a:t>
            </a:r>
            <a:r>
              <a:rPr lang="sr-Cyrl-BA" b="1" dirty="0" err="1"/>
              <a:t>ćemo</a:t>
            </a:r>
            <a:r>
              <a:rPr lang="sr-Cyrl-BA" b="1" dirty="0"/>
              <a:t> </a:t>
            </a:r>
            <a:r>
              <a:rPr lang="sr-Cyrl-BA" b="1" dirty="0" err="1"/>
              <a:t>ponoviti</a:t>
            </a:r>
            <a:r>
              <a:rPr lang="sr-Cyrl-BA" b="1" dirty="0"/>
              <a:t> </a:t>
            </a:r>
            <a:r>
              <a:rPr lang="sr-Cyrl-BA" b="1" dirty="0" err="1"/>
              <a:t>šta</a:t>
            </a:r>
            <a:r>
              <a:rPr lang="sr-Cyrl-BA" b="1" dirty="0"/>
              <a:t> </a:t>
            </a:r>
            <a:r>
              <a:rPr lang="sr-Cyrl-BA" b="1" dirty="0" err="1"/>
              <a:t>smo</a:t>
            </a:r>
            <a:r>
              <a:rPr lang="sr-Cyrl-BA" b="1" dirty="0"/>
              <a:t> </a:t>
            </a:r>
            <a:r>
              <a:rPr lang="sr-Cyrl-BA" b="1" dirty="0" err="1"/>
              <a:t>naučili</a:t>
            </a:r>
            <a:r>
              <a:rPr lang="sr-Cyrl-BA" b="1" dirty="0"/>
              <a:t> o </a:t>
            </a:r>
            <a:r>
              <a:rPr lang="sr-Cyrl-BA" b="1" dirty="0" err="1"/>
              <a:t>načinu</a:t>
            </a:r>
            <a:r>
              <a:rPr lang="sr-Cyrl-BA" b="1" dirty="0"/>
              <a:t> </a:t>
            </a:r>
            <a:r>
              <a:rPr lang="sr-Cyrl-BA" b="1" dirty="0" err="1"/>
              <a:t>pisanja</a:t>
            </a:r>
            <a:r>
              <a:rPr lang="sr-Cyrl-BA" b="1" dirty="0"/>
              <a:t> </a:t>
            </a:r>
            <a:r>
              <a:rPr lang="sr-Cyrl-BA" b="1" dirty="0" err="1"/>
              <a:t>čestitki</a:t>
            </a:r>
            <a:r>
              <a:rPr lang="sr-Cyrl-BA" b="1" dirty="0"/>
              <a:t>.</a:t>
            </a:r>
            <a:endParaRPr lang="sr-Cyrl-BA" dirty="0"/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:a16="http://schemas.microsoft.com/office/drawing/2014/main" id="{93D11E47-BF7A-4B4F-891D-EEF87CD58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</a:rPr>
              <a:t>1. U </a:t>
            </a:r>
            <a:r>
              <a:rPr lang="sr-Cyrl-BA" dirty="0" err="1">
                <a:solidFill>
                  <a:srgbClr val="000000"/>
                </a:solidFill>
                <a:latin typeface="Calibri" panose="020F0502020204030204" pitchFamily="34" charset="0"/>
              </a:rPr>
              <a:t>gornjem</a:t>
            </a: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r-Cyrl-BA" dirty="0" err="1">
                <a:solidFill>
                  <a:srgbClr val="000000"/>
                </a:solidFill>
                <a:latin typeface="Calibri" panose="020F0502020204030204" pitchFamily="34" charset="0"/>
              </a:rPr>
              <a:t>desnom</a:t>
            </a: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r-Cyrl-BA" dirty="0" err="1">
                <a:solidFill>
                  <a:srgbClr val="000000"/>
                </a:solidFill>
                <a:latin typeface="Calibri" panose="020F0502020204030204" pitchFamily="34" charset="0"/>
              </a:rPr>
              <a:t>uglu</a:t>
            </a: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r-Cyrl-BA" dirty="0" err="1">
                <a:solidFill>
                  <a:srgbClr val="000000"/>
                </a:solidFill>
                <a:latin typeface="Calibri" panose="020F0502020204030204" pitchFamily="34" charset="0"/>
              </a:rPr>
              <a:t>napiši</a:t>
            </a: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r-Cyrl-BA" dirty="0" err="1">
                <a:solidFill>
                  <a:srgbClr val="000000"/>
                </a:solidFill>
                <a:latin typeface="Calibri" panose="020F0502020204030204" pitchFamily="34" charset="0"/>
              </a:rPr>
              <a:t>datum</a:t>
            </a: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sr-Cyrl-BA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</a:rPr>
              <a:t>2. </a:t>
            </a:r>
            <a:r>
              <a:rPr lang="sr-Cyrl-BA" dirty="0" err="1">
                <a:solidFill>
                  <a:srgbClr val="000000"/>
                </a:solidFill>
                <a:latin typeface="Calibri" panose="020F0502020204030204" pitchFamily="34" charset="0"/>
              </a:rPr>
              <a:t>Čestitku</a:t>
            </a: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r-Cyrl-BA" dirty="0" err="1">
                <a:solidFill>
                  <a:srgbClr val="000000"/>
                </a:solidFill>
                <a:latin typeface="Calibri" panose="020F0502020204030204" pitchFamily="34" charset="0"/>
              </a:rPr>
              <a:t>započni</a:t>
            </a: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r-Cyrl-BA" dirty="0" err="1">
                <a:solidFill>
                  <a:srgbClr val="000000"/>
                </a:solidFill>
                <a:latin typeface="Calibri" panose="020F0502020204030204" pitchFamily="34" charset="0"/>
              </a:rPr>
              <a:t>oslovlјavanjem</a:t>
            </a: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endParaRPr lang="sr-Cyrl-BA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</a:rPr>
              <a:t>3. </a:t>
            </a:r>
            <a:r>
              <a:rPr lang="sr-Cyrl-BA" dirty="0" err="1">
                <a:solidFill>
                  <a:srgbClr val="000000"/>
                </a:solidFill>
                <a:latin typeface="Calibri" panose="020F0502020204030204" pitchFamily="34" charset="0"/>
              </a:rPr>
              <a:t>Nakon</a:t>
            </a: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r-Cyrl-BA" dirty="0" err="1">
                <a:solidFill>
                  <a:srgbClr val="000000"/>
                </a:solidFill>
                <a:latin typeface="Calibri" panose="020F0502020204030204" pitchFamily="34" charset="0"/>
              </a:rPr>
              <a:t>oslovlјavanja</a:t>
            </a: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r-Cyrl-BA" dirty="0" err="1">
                <a:solidFill>
                  <a:srgbClr val="000000"/>
                </a:solidFill>
                <a:latin typeface="Calibri" panose="020F0502020204030204" pitchFamily="34" charset="0"/>
              </a:rPr>
              <a:t>obavezno</a:t>
            </a: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r-Cyrl-BA" dirty="0" err="1">
                <a:solidFill>
                  <a:srgbClr val="000000"/>
                </a:solidFill>
                <a:latin typeface="Calibri" panose="020F0502020204030204" pitchFamily="34" charset="0"/>
              </a:rPr>
              <a:t>napiši</a:t>
            </a: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r-Cyrl-BA" dirty="0" err="1">
                <a:solidFill>
                  <a:srgbClr val="000000"/>
                </a:solidFill>
                <a:latin typeface="Calibri" panose="020F0502020204030204" pitchFamily="34" charset="0"/>
              </a:rPr>
              <a:t>zapetu</a:t>
            </a: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</a:rPr>
              <a:t> i </a:t>
            </a:r>
            <a:r>
              <a:rPr lang="sr-Cyrl-BA" dirty="0" err="1">
                <a:solidFill>
                  <a:srgbClr val="000000"/>
                </a:solidFill>
                <a:latin typeface="Calibri" panose="020F0502020204030204" pitchFamily="34" charset="0"/>
              </a:rPr>
              <a:t>počni</a:t>
            </a: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r-Cyrl-BA" dirty="0" err="1">
                <a:solidFill>
                  <a:srgbClr val="000000"/>
                </a:solidFill>
                <a:latin typeface="Calibri" panose="020F0502020204030204" pitchFamily="34" charset="0"/>
              </a:rPr>
              <a:t>pisati</a:t>
            </a: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</a:rPr>
              <a:t> u </a:t>
            </a:r>
            <a:r>
              <a:rPr lang="sr-Cyrl-BA" dirty="0" err="1">
                <a:solidFill>
                  <a:srgbClr val="000000"/>
                </a:solidFill>
                <a:latin typeface="Calibri" panose="020F0502020204030204" pitchFamily="34" charset="0"/>
              </a:rPr>
              <a:t>novi</a:t>
            </a: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r-Cyrl-BA" dirty="0" err="1">
                <a:solidFill>
                  <a:srgbClr val="000000"/>
                </a:solidFill>
                <a:latin typeface="Calibri" panose="020F0502020204030204" pitchFamily="34" charset="0"/>
              </a:rPr>
              <a:t>red</a:t>
            </a: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sr-Cyrl-BA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</a:rPr>
              <a:t>4. U </a:t>
            </a:r>
            <a:r>
              <a:rPr lang="sr-Cyrl-BA" dirty="0" err="1">
                <a:solidFill>
                  <a:srgbClr val="000000"/>
                </a:solidFill>
                <a:latin typeface="Calibri" panose="020F0502020204030204" pitchFamily="34" charset="0"/>
              </a:rPr>
              <a:t>novom</a:t>
            </a: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r-Cyrl-BA" dirty="0" err="1">
                <a:solidFill>
                  <a:srgbClr val="000000"/>
                </a:solidFill>
                <a:latin typeface="Calibri" panose="020F0502020204030204" pitchFamily="34" charset="0"/>
              </a:rPr>
              <a:t>redu</a:t>
            </a: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r-Cyrl-BA" dirty="0" err="1">
                <a:solidFill>
                  <a:srgbClr val="000000"/>
                </a:solidFill>
                <a:latin typeface="Calibri" panose="020F0502020204030204" pitchFamily="34" charset="0"/>
              </a:rPr>
              <a:t>pisanje</a:t>
            </a: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r-Cyrl-BA" dirty="0" err="1">
                <a:solidFill>
                  <a:srgbClr val="000000"/>
                </a:solidFill>
                <a:latin typeface="Calibri" panose="020F0502020204030204" pitchFamily="34" charset="0"/>
              </a:rPr>
              <a:t>započni</a:t>
            </a: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r-Cyrl-BA" dirty="0" err="1">
                <a:solidFill>
                  <a:srgbClr val="000000"/>
                </a:solidFill>
                <a:latin typeface="Calibri" panose="020F0502020204030204" pitchFamily="34" charset="0"/>
              </a:rPr>
              <a:t>velikim</a:t>
            </a: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r-Cyrl-BA" dirty="0" err="1">
                <a:solidFill>
                  <a:srgbClr val="000000"/>
                </a:solidFill>
                <a:latin typeface="Calibri" panose="020F0502020204030204" pitchFamily="34" charset="0"/>
              </a:rPr>
              <a:t>početnim</a:t>
            </a: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r-Cyrl-BA" dirty="0" err="1">
                <a:solidFill>
                  <a:srgbClr val="000000"/>
                </a:solidFill>
                <a:latin typeface="Calibri" panose="020F0502020204030204" pitchFamily="34" charset="0"/>
              </a:rPr>
              <a:t>slovom</a:t>
            </a: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sr-Cyrl-BA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</a:rPr>
              <a:t>5. </a:t>
            </a:r>
            <a:r>
              <a:rPr lang="sr-Cyrl-BA" dirty="0" err="1">
                <a:solidFill>
                  <a:srgbClr val="000000"/>
                </a:solidFill>
                <a:latin typeface="Calibri" panose="020F0502020204030204" pitchFamily="34" charset="0"/>
              </a:rPr>
              <a:t>Piši</a:t>
            </a: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r-Cyrl-BA" dirty="0" err="1">
                <a:solidFill>
                  <a:srgbClr val="000000"/>
                </a:solidFill>
                <a:latin typeface="Calibri" panose="020F0502020204030204" pitchFamily="34" charset="0"/>
              </a:rPr>
              <a:t>jasan</a:t>
            </a: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</a:rPr>
              <a:t> i </a:t>
            </a:r>
            <a:r>
              <a:rPr lang="sr-Cyrl-BA" dirty="0" err="1">
                <a:solidFill>
                  <a:srgbClr val="000000"/>
                </a:solidFill>
                <a:latin typeface="Calibri" panose="020F0502020204030204" pitchFamily="34" charset="0"/>
              </a:rPr>
              <a:t>kratak</a:t>
            </a: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r-Cyrl-BA" dirty="0" err="1">
                <a:solidFill>
                  <a:srgbClr val="000000"/>
                </a:solidFill>
                <a:latin typeface="Calibri" panose="020F0502020204030204" pitchFamily="34" charset="0"/>
              </a:rPr>
              <a:t>sadržaj</a:t>
            </a: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r-Cyrl-BA" dirty="0" err="1">
                <a:solidFill>
                  <a:srgbClr val="000000"/>
                </a:solidFill>
                <a:latin typeface="Calibri" panose="020F0502020204030204" pitchFamily="34" charset="0"/>
              </a:rPr>
              <a:t>čestitke</a:t>
            </a: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endParaRPr lang="sr-Cyrl-BA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</a:rPr>
              <a:t>6. </a:t>
            </a:r>
            <a:r>
              <a:rPr lang="sr-Cyrl-BA" dirty="0" err="1">
                <a:solidFill>
                  <a:srgbClr val="000000"/>
                </a:solidFill>
                <a:latin typeface="Calibri" panose="020F0502020204030204" pitchFamily="34" charset="0"/>
              </a:rPr>
              <a:t>Potpis</a:t>
            </a: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r-Cyrl-BA" dirty="0" err="1">
                <a:solidFill>
                  <a:srgbClr val="000000"/>
                </a:solidFill>
                <a:latin typeface="Calibri" panose="020F0502020204030204" pitchFamily="34" charset="0"/>
              </a:rPr>
              <a:t>napiši</a:t>
            </a: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</a:rPr>
              <a:t> u </a:t>
            </a:r>
            <a:r>
              <a:rPr lang="sr-Cyrl-BA" dirty="0" err="1">
                <a:solidFill>
                  <a:srgbClr val="000000"/>
                </a:solidFill>
                <a:latin typeface="Calibri" panose="020F0502020204030204" pitchFamily="34" charset="0"/>
              </a:rPr>
              <a:t>donjem</a:t>
            </a: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r-Cyrl-BA" dirty="0" err="1">
                <a:solidFill>
                  <a:srgbClr val="000000"/>
                </a:solidFill>
                <a:latin typeface="Calibri" panose="020F0502020204030204" pitchFamily="34" charset="0"/>
              </a:rPr>
              <a:t>uglu</a:t>
            </a: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sr-Cyrl-BA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</a:rPr>
              <a:t>7. </a:t>
            </a:r>
            <a:r>
              <a:rPr lang="sr-Cyrl-BA" dirty="0" err="1">
                <a:solidFill>
                  <a:srgbClr val="000000"/>
                </a:solidFill>
                <a:latin typeface="Calibri" panose="020F0502020204030204" pitchFamily="34" charset="0"/>
              </a:rPr>
              <a:t>Piši</a:t>
            </a: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r-Cyrl-BA" dirty="0" err="1">
                <a:solidFill>
                  <a:srgbClr val="000000"/>
                </a:solidFill>
                <a:latin typeface="Calibri" panose="020F0502020204030204" pitchFamily="34" charset="0"/>
              </a:rPr>
              <a:t>uredno</a:t>
            </a: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sr-Cyrl-BA" dirty="0" err="1">
                <a:solidFill>
                  <a:srgbClr val="000000"/>
                </a:solidFill>
                <a:latin typeface="Calibri" panose="020F0502020204030204" pitchFamily="34" charset="0"/>
              </a:rPr>
              <a:t>čitko</a:t>
            </a: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</a:rPr>
              <a:t> i </a:t>
            </a:r>
            <a:r>
              <a:rPr lang="sr-Cyrl-BA" dirty="0" err="1">
                <a:solidFill>
                  <a:srgbClr val="000000"/>
                </a:solidFill>
                <a:latin typeface="Calibri" panose="020F0502020204030204" pitchFamily="34" charset="0"/>
              </a:rPr>
              <a:t>tačno</a:t>
            </a:r>
            <a:r>
              <a:rPr lang="sr-Cyrl-BA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sr-Cyrl-BA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719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59669D9D-E7F8-4C4E-9ED3-8245FFF01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r-Cyrl-BA" dirty="0"/>
            </a:br>
            <a:br>
              <a:rPr lang="sr-Cyrl-BA" dirty="0"/>
            </a:br>
            <a:br>
              <a:rPr lang="sr-Cyrl-BA" dirty="0"/>
            </a:br>
            <a:br>
              <a:rPr lang="sr-Cyrl-BA" dirty="0"/>
            </a:br>
            <a:endParaRPr lang="sr-Cyrl-BA" dirty="0"/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:a16="http://schemas.microsoft.com/office/drawing/2014/main" id="{1DABABBB-62F9-4E1C-BDBB-98D08C837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019" y="110836"/>
            <a:ext cx="10688782" cy="6456219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sr-Latn-BA" dirty="0"/>
          </a:p>
          <a:p>
            <a:pPr marL="0" indent="0">
              <a:buNone/>
            </a:pPr>
            <a:endParaRPr lang="sr-Cyrl-BA" dirty="0"/>
          </a:p>
        </p:txBody>
      </p:sp>
      <p:sp>
        <p:nvSpPr>
          <p:cNvPr id="4" name="Клизање: вертикално 3">
            <a:extLst>
              <a:ext uri="{FF2B5EF4-FFF2-40B4-BE49-F238E27FC236}">
                <a16:creationId xmlns:a16="http://schemas.microsoft.com/office/drawing/2014/main" id="{88864A2C-8845-4C7D-A000-ACB499779997}"/>
              </a:ext>
            </a:extLst>
          </p:cNvPr>
          <p:cNvSpPr/>
          <p:nvPr/>
        </p:nvSpPr>
        <p:spPr>
          <a:xfrm>
            <a:off x="2669310" y="683491"/>
            <a:ext cx="7112000" cy="5541818"/>
          </a:xfrm>
          <a:prstGeom prst="verticalScroll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sr-Cyrl-BA" sz="3200" dirty="0"/>
              <a:t>                                      22.12.2020.                                                            </a:t>
            </a:r>
          </a:p>
          <a:p>
            <a:r>
              <a:rPr lang="sr-Latn-BA" sz="3200" dirty="0"/>
              <a:t>Draga tetka</a:t>
            </a:r>
            <a:r>
              <a:rPr lang="sr-Cyrl-BA" sz="3200" dirty="0"/>
              <a:t>,</a:t>
            </a:r>
          </a:p>
          <a:p>
            <a:r>
              <a:rPr lang="sr-Latn-BA" sz="3200" dirty="0"/>
              <a:t>Želimo vam mnogo zdravlja</a:t>
            </a:r>
            <a:r>
              <a:rPr lang="sr-Cyrl-BA" sz="3200" dirty="0"/>
              <a:t>, </a:t>
            </a:r>
            <a:r>
              <a:rPr lang="sr-Latn-BA" sz="3200" dirty="0"/>
              <a:t>uspjeha i sreće u Novoj 2021. godini.</a:t>
            </a:r>
            <a:endParaRPr lang="sr-Cyrl-BA" sz="3200" dirty="0"/>
          </a:p>
          <a:p>
            <a:r>
              <a:rPr lang="sr-Cyrl-BA" sz="3200" dirty="0"/>
              <a:t>                            </a:t>
            </a:r>
            <a:r>
              <a:rPr lang="sr-Latn-BA" sz="3200" dirty="0"/>
              <a:t>    </a:t>
            </a:r>
            <a:r>
              <a:rPr lang="sr-Cyrl-BA" sz="3200" dirty="0"/>
              <a:t> </a:t>
            </a:r>
            <a:r>
              <a:rPr lang="sr-Latn-BA" sz="3200" dirty="0"/>
              <a:t>Jovanovići</a:t>
            </a:r>
            <a:endParaRPr lang="sr-Cyrl-BA" sz="3200" dirty="0"/>
          </a:p>
        </p:txBody>
      </p:sp>
    </p:spTree>
    <p:extLst>
      <p:ext uri="{BB962C8B-B14F-4D97-AF65-F5344CB8AC3E}">
        <p14:creationId xmlns:p14="http://schemas.microsoft.com/office/powerpoint/2010/main" val="1853457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слов 3">
            <a:extLst>
              <a:ext uri="{FF2B5EF4-FFF2-40B4-BE49-F238E27FC236}">
                <a16:creationId xmlns:a16="http://schemas.microsoft.com/office/drawing/2014/main" id="{573E51B7-F399-4CF9-9087-0DA794AF1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sr-Cyrl-BA" dirty="0"/>
            </a:br>
            <a:br>
              <a:rPr lang="sr-Cyrl-BA" dirty="0"/>
            </a:br>
            <a:r>
              <a:rPr lang="sr-Cyrl-BA" sz="4400" kern="12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+mj-ea"/>
                <a:cs typeface="+mj-cs"/>
              </a:rPr>
              <a:t>Zadatak</a:t>
            </a:r>
            <a:r>
              <a:rPr lang="sr-Cyrl-BA" sz="4400" kern="12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+mj-ea"/>
                <a:cs typeface="+mj-cs"/>
              </a:rPr>
              <a:t> </a:t>
            </a:r>
            <a:r>
              <a:rPr lang="sr-Cyrl-BA" sz="4400" kern="12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+mj-ea"/>
                <a:cs typeface="+mj-cs"/>
              </a:rPr>
              <a:t>za</a:t>
            </a:r>
            <a:r>
              <a:rPr lang="sr-Cyrl-BA" sz="4400" kern="12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+mj-ea"/>
                <a:cs typeface="+mj-cs"/>
              </a:rPr>
              <a:t> </a:t>
            </a:r>
            <a:r>
              <a:rPr lang="sr-Cyrl-BA" sz="4400" kern="12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+mj-ea"/>
                <a:cs typeface="+mj-cs"/>
              </a:rPr>
              <a:t>samostalan</a:t>
            </a:r>
            <a:r>
              <a:rPr lang="sr-Cyrl-BA" sz="4400" kern="12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+mj-ea"/>
                <a:cs typeface="+mj-cs"/>
              </a:rPr>
              <a:t> </a:t>
            </a:r>
            <a:r>
              <a:rPr lang="sr-Cyrl-BA" sz="4400" kern="12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+mj-ea"/>
                <a:cs typeface="+mj-cs"/>
              </a:rPr>
              <a:t>rad</a:t>
            </a:r>
            <a:r>
              <a:rPr lang="sr-Cyrl-BA" sz="4400" kern="12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+mj-ea"/>
                <a:cs typeface="+mj-cs"/>
              </a:rPr>
              <a:t>.</a:t>
            </a:r>
            <a:br>
              <a:rPr lang="sr-Cyrl-BA" dirty="0"/>
            </a:br>
            <a:br>
              <a:rPr lang="sr-Cyrl-BA" dirty="0"/>
            </a:br>
            <a:endParaRPr lang="sr-Cyrl-BA" dirty="0"/>
          </a:p>
        </p:txBody>
      </p:sp>
      <p:sp>
        <p:nvSpPr>
          <p:cNvPr id="5" name="Чувар мјеста за садржај 4">
            <a:extLst>
              <a:ext uri="{FF2B5EF4-FFF2-40B4-BE49-F238E27FC236}">
                <a16:creationId xmlns:a16="http://schemas.microsoft.com/office/drawing/2014/main" id="{C62E6575-75A0-4B19-82B7-84EA1E40A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Cyrl-BA" dirty="0"/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sr-Cyrl-BA" sz="2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Po</a:t>
            </a:r>
            <a:r>
              <a:rPr lang="sr-Cyrl-BA" sz="2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sr-Cyrl-BA" sz="2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sopstvenom</a:t>
            </a:r>
            <a:r>
              <a:rPr lang="sr-Cyrl-BA" sz="2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sr-Cyrl-BA" sz="2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izboru</a:t>
            </a:r>
            <a:r>
              <a:rPr lang="sr-Cyrl-BA" sz="2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sr-Cyrl-BA" sz="2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napiši</a:t>
            </a:r>
            <a:r>
              <a:rPr lang="sr-Cyrl-BA" sz="2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:</a:t>
            </a:r>
            <a:endParaRPr lang="sr-Latn-BA" sz="2800" kern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+mn-ea"/>
              <a:cs typeface="+mn-cs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sr-Cyrl-BA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sr-Cyrl-BA" sz="2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1) </a:t>
            </a:r>
            <a:r>
              <a:rPr lang="sr-Cyrl-BA" sz="2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čestitku</a:t>
            </a:r>
            <a:r>
              <a:rPr lang="sr-Cyrl-BA" sz="2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sr-Cyrl-BA" sz="2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drugu</a:t>
            </a:r>
            <a:r>
              <a:rPr lang="sr-Cyrl-BA" sz="2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/ </a:t>
            </a:r>
            <a:r>
              <a:rPr lang="sr-Cyrl-BA" sz="2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drugarici</a:t>
            </a:r>
            <a:endParaRPr lang="sr-Cyrl-BA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sr-Cyrl-BA" sz="2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2) </a:t>
            </a:r>
            <a:r>
              <a:rPr lang="sr-Cyrl-BA" sz="2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čestitku</a:t>
            </a:r>
            <a:r>
              <a:rPr lang="sr-Cyrl-BA" sz="2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sr-Cyrl-BA" sz="2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baki</a:t>
            </a:r>
            <a:r>
              <a:rPr lang="sr-Latn-BA" sz="2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/ </a:t>
            </a:r>
            <a:r>
              <a:rPr lang="sr-Cyrl-BA" sz="2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deki</a:t>
            </a:r>
            <a:r>
              <a:rPr lang="sr-Cyrl-BA" sz="2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sr-Cyrl-BA" sz="2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ili</a:t>
            </a:r>
            <a:endParaRPr lang="sr-Cyrl-BA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sr-Cyrl-BA" sz="2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3) </a:t>
            </a:r>
            <a:r>
              <a:rPr lang="sr-Cyrl-BA" sz="2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čestitku</a:t>
            </a:r>
            <a:r>
              <a:rPr lang="sr-Cyrl-BA" sz="2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sr-Cyrl-BA" sz="2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majci</a:t>
            </a:r>
            <a:endParaRPr lang="sr-Cyrl-BA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sr-Latn-BA" sz="2800" kern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+mn-ea"/>
              <a:cs typeface="+mn-cs"/>
            </a:endParaRP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sr-Cyrl-BA" sz="2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Čestitke</a:t>
            </a:r>
            <a:r>
              <a:rPr lang="sr-Cyrl-BA" sz="2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sr-Cyrl-BA" sz="2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piši</a:t>
            </a:r>
            <a:r>
              <a:rPr lang="sr-Cyrl-BA" sz="2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sr-Cyrl-BA" sz="2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štampanim</a:t>
            </a:r>
            <a:r>
              <a:rPr lang="sr-Cyrl-BA" sz="2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sr-Cyrl-BA" sz="2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slovima</a:t>
            </a:r>
            <a:r>
              <a:rPr lang="sr-Cyrl-BA" sz="2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sr-Cyrl-BA" sz="2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latinice</a:t>
            </a:r>
            <a:r>
              <a:rPr lang="sr-Cyrl-BA" sz="2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.</a:t>
            </a:r>
            <a:endParaRPr lang="sr-Cyrl-BA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995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54799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пакет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270</Words>
  <Application>Microsoft Office PowerPoint</Application>
  <PresentationFormat>Широки екран</PresentationFormat>
  <Paragraphs>43</Paragraphs>
  <Slides>9</Slides>
  <Notes>0</Notes>
  <HiddenSlides>0</HiddenSlides>
  <MMClips>0</MMClips>
  <ScaleCrop>false</ScaleCrop>
  <HeadingPairs>
    <vt:vector size="6" baseType="variant">
      <vt:variant>
        <vt:lpstr>Кориштени фонтови</vt:lpstr>
      </vt:variant>
      <vt:variant>
        <vt:i4>4</vt:i4>
      </vt:variant>
      <vt:variant>
        <vt:lpstr>Тема</vt:lpstr>
      </vt:variant>
      <vt:variant>
        <vt:i4>1</vt:i4>
      </vt:variant>
      <vt:variant>
        <vt:lpstr>Наслови слајдова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пакета Office</vt:lpstr>
      <vt:lpstr>PowerPoint презентација</vt:lpstr>
      <vt:lpstr>ПИСАЊЕ ЧЕСТИТКЕ</vt:lpstr>
      <vt:lpstr> </vt:lpstr>
      <vt:lpstr>Kako se naziva ovaj predmet?</vt:lpstr>
      <vt:lpstr>Koga vidiš na ovoj slici?</vt:lpstr>
      <vt:lpstr>Na početku ćemo ponoviti šta smo naučili o načinu pisanja čestitki.</vt:lpstr>
      <vt:lpstr>    </vt:lpstr>
      <vt:lpstr>  Zadatak za samostalan rad.  </vt:lpstr>
      <vt:lpstr>PowerPoint презентација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презентација</dc:title>
  <dc:creator>Asus</dc:creator>
  <cp:lastModifiedBy>Asus</cp:lastModifiedBy>
  <cp:revision>14</cp:revision>
  <dcterms:created xsi:type="dcterms:W3CDTF">2020-12-09T09:03:46Z</dcterms:created>
  <dcterms:modified xsi:type="dcterms:W3CDTF">2020-12-10T17:36:00Z</dcterms:modified>
</cp:coreProperties>
</file>