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r-Latn-CS" smtClean="0"/>
              <a:t>Kliknite i uredite stil podnaslova mastera</a:t>
            </a:r>
            <a:endParaRPr kumimoji="0"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D24A0-D2B2-4EF0-8B1E-F9237A81D5F4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20" name="Čuvar mesta za podnožj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10" name="Čuvar mesta za broj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BF41C-1451-4295-B3CC-E867AEFCD324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D24A0-D2B2-4EF0-8B1E-F9237A81D5F4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BF41C-1451-4295-B3CC-E867AEFCD32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D24A0-D2B2-4EF0-8B1E-F9237A81D5F4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BF41C-1451-4295-B3CC-E867AEFCD32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D24A0-D2B2-4EF0-8B1E-F9237A81D5F4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BF41C-1451-4295-B3CC-E867AEFCD32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gao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D24A0-D2B2-4EF0-8B1E-F9237A81D5F4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BF41C-1451-4295-B3CC-E867AEFCD324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0" name="Pravougao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D24A0-D2B2-4EF0-8B1E-F9237A81D5F4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BF41C-1451-4295-B3CC-E867AEFCD32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5" name="Čuvar mesta za sadržaj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D24A0-D2B2-4EF0-8B1E-F9237A81D5F4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BF41C-1451-4295-B3CC-E867AEFCD32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D24A0-D2B2-4EF0-8B1E-F9237A81D5F4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BF41C-1451-4295-B3CC-E867AEFCD32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gao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D24A0-D2B2-4EF0-8B1E-F9237A81D5F4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BF41C-1451-4295-B3CC-E867AEFCD324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6" name="Pravougao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D24A0-D2B2-4EF0-8B1E-F9237A81D5F4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BF41C-1451-4295-B3CC-E867AEFCD32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D24A0-D2B2-4EF0-8B1E-F9237A81D5F4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BF41C-1451-4295-B3CC-E867AEFCD324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8" name="Pravougao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r-Latn-CS" smtClean="0"/>
              <a:t>Kliknite na ikonu i dodajte sliku</a:t>
            </a:r>
            <a:endParaRPr kumimoji="0" lang="en-US" dirty="0"/>
          </a:p>
        </p:txBody>
      </p:sp>
      <p:sp>
        <p:nvSpPr>
          <p:cNvPr id="9" name="Dijagram toka: obrada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obrada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ružni grafikon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ugao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Čuvar mesta za naslov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9" name="Čuvar mesta za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  <a:p>
            <a:pPr lvl="1" eaLnBrk="1" latinLnBrk="0" hangingPunct="1"/>
            <a:r>
              <a:rPr kumimoji="0" lang="sr-Latn-CS" smtClean="0"/>
              <a:t>Drugi nivo</a:t>
            </a:r>
          </a:p>
          <a:p>
            <a:pPr lvl="2" eaLnBrk="1" latinLnBrk="0" hangingPunct="1"/>
            <a:r>
              <a:rPr kumimoji="0" lang="sr-Latn-CS" smtClean="0"/>
              <a:t>Treći nivo</a:t>
            </a:r>
          </a:p>
          <a:p>
            <a:pPr lvl="3" eaLnBrk="1" latinLnBrk="0" hangingPunct="1"/>
            <a:r>
              <a:rPr kumimoji="0" lang="sr-Latn-CS" smtClean="0"/>
              <a:t>Četvrti nivo</a:t>
            </a:r>
          </a:p>
          <a:p>
            <a:pPr lvl="4" eaLnBrk="1" latinLnBrk="0" hangingPunct="1"/>
            <a:r>
              <a:rPr kumimoji="0" lang="sr-Latn-CS" smtClean="0"/>
              <a:t>Peti nivo</a:t>
            </a:r>
            <a:endParaRPr kumimoji="0" lang="en-US"/>
          </a:p>
        </p:txBody>
      </p:sp>
      <p:sp>
        <p:nvSpPr>
          <p:cNvPr id="24" name="Čuvar mesta za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15D24A0-D2B2-4EF0-8B1E-F9237A81D5F4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10" name="Čuvar mesta za podnožj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bs-Latn-BA"/>
          </a:p>
        </p:txBody>
      </p:sp>
      <p:sp>
        <p:nvSpPr>
          <p:cNvPr id="22" name="Čuvar mesta za broj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BBF41C-1451-4295-B3CC-E867AEFCD324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5" name="Pravougao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43608" y="1844824"/>
            <a:ext cx="7795592" cy="1472184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CANADA – A LAND BETWEEN THREE OCEANS </a:t>
            </a:r>
            <a:endParaRPr lang="bs-Latn-BA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87624" y="4437112"/>
            <a:ext cx="7406640" cy="1752600"/>
          </a:xfrm>
        </p:spPr>
        <p:txBody>
          <a:bodyPr/>
          <a:lstStyle/>
          <a:p>
            <a:r>
              <a:rPr lang="sr-Latn-RS" dirty="0" smtClean="0"/>
              <a:t>The </a:t>
            </a:r>
            <a:r>
              <a:rPr lang="sr-Latn-RS" dirty="0" err="1" smtClean="0"/>
              <a:t>English</a:t>
            </a:r>
            <a:r>
              <a:rPr lang="sr-Latn-RS" dirty="0" smtClean="0"/>
              <a:t> </a:t>
            </a:r>
            <a:r>
              <a:rPr lang="sr-Latn-RS" dirty="0" err="1" smtClean="0"/>
              <a:t>language</a:t>
            </a:r>
            <a:r>
              <a:rPr lang="sr-Latn-RS" dirty="0" smtClean="0"/>
              <a:t> for the </a:t>
            </a:r>
            <a:r>
              <a:rPr lang="sr-Latn-RS" dirty="0" err="1" smtClean="0"/>
              <a:t>seventh</a:t>
            </a:r>
            <a:r>
              <a:rPr lang="sr-Latn-RS" dirty="0" smtClean="0"/>
              <a:t> grade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9755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691680" y="260648"/>
            <a:ext cx="6246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r-Latn-RS" sz="2400" b="1" i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3. FILL IN THE BLANKS  WITH THE FOLLOWING WORDS:</a:t>
            </a:r>
            <a:endParaRPr lang="bs-Latn-BA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sr-Latn-RS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bs-Latn-BA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endParaRPr lang="bs-Latn-BA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sr-Latn-RS" sz="24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 The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bookstore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is  </a:t>
            </a:r>
            <a:r>
              <a:rPr lang="sr-Latn-RS" sz="2400" b="1" dirty="0">
                <a:solidFill>
                  <a:srgbClr val="92D05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smtClean="0">
                <a:solidFill>
                  <a:srgbClr val="92D050"/>
                </a:solidFill>
                <a:latin typeface="Calibri"/>
                <a:ea typeface="Calibri"/>
                <a:cs typeface="Times New Roman"/>
              </a:rPr>
              <a:t>CLOSE 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to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our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school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</a:t>
            </a:r>
            <a:endParaRPr lang="bs-Latn-BA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bs-Latn-BA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sr-Latn-RS" sz="24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sr-Latn-RS" sz="2400" b="1" dirty="0" smtClean="0">
                <a:solidFill>
                  <a:srgbClr val="92D050"/>
                </a:solidFill>
                <a:latin typeface="Calibri"/>
                <a:ea typeface="Calibri"/>
                <a:cs typeface="Times New Roman"/>
              </a:rPr>
              <a:t>AUTUMN</a:t>
            </a:r>
            <a:r>
              <a:rPr lang="sr-Latn-RS" sz="24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comes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after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summer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and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before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winter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</a:t>
            </a:r>
            <a:endParaRPr lang="bs-Latn-BA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bs-Latn-BA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3. I like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this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book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It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is </a:t>
            </a:r>
            <a:r>
              <a:rPr lang="sr-Latn-RS" sz="2400" b="1" dirty="0" smtClean="0">
                <a:solidFill>
                  <a:srgbClr val="92D050"/>
                </a:solidFill>
                <a:latin typeface="Calibri"/>
                <a:ea typeface="Calibri"/>
                <a:cs typeface="Times New Roman"/>
              </a:rPr>
              <a:t>QUITE </a:t>
            </a:r>
            <a:r>
              <a:rPr lang="sr-Latn-RS" sz="24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interesting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</a:t>
            </a:r>
            <a:endParaRPr lang="bs-Latn-BA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bs-Latn-BA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sr-Latn-RS" sz="24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4. The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weather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in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our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country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is </a:t>
            </a:r>
            <a:r>
              <a:rPr lang="sr-Latn-RS" sz="2400" b="1" dirty="0" smtClean="0">
                <a:solidFill>
                  <a:srgbClr val="92D050"/>
                </a:solidFill>
                <a:latin typeface="Calibri"/>
                <a:ea typeface="Calibri"/>
                <a:cs typeface="Times New Roman"/>
              </a:rPr>
              <a:t>PLEASANT </a:t>
            </a:r>
            <a:r>
              <a:rPr lang="sr-Latn-RS" sz="24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because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it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is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often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warm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</a:t>
            </a:r>
            <a:endParaRPr lang="bs-Latn-BA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bs-Latn-BA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5.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This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winter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was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very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smtClean="0">
                <a:solidFill>
                  <a:srgbClr val="92D050"/>
                </a:solidFill>
                <a:latin typeface="Calibri"/>
                <a:ea typeface="Calibri"/>
                <a:cs typeface="Times New Roman"/>
              </a:rPr>
              <a:t>HARSH</a:t>
            </a:r>
            <a:r>
              <a:rPr lang="sr-Latn-RS" sz="24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and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cold</a:t>
            </a: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</a:t>
            </a:r>
            <a:endParaRPr lang="bs-Latn-BA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76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331640" y="332656"/>
            <a:ext cx="69127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32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FOR YOUR HOMEWORK DO  EXERCISES IN YOUR ACTIVITY BOOKS, PAGE 27</a:t>
            </a:r>
            <a:endParaRPr lang="bs-Latn-BA" sz="3200" b="1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32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1.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Match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 the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words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that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 go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together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Then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use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 the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phrases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 to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complete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 the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sentences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32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32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2.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Complete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 the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sentences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with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 the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words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from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 the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box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Use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each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word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3200" dirty="0" err="1" smtClean="0">
                <a:effectLst/>
                <a:latin typeface="Calibri"/>
                <a:ea typeface="Calibri"/>
                <a:cs typeface="Times New Roman"/>
              </a:rPr>
              <a:t>once</a:t>
            </a: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32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32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775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475656" y="2204864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3200" b="1" i="1" dirty="0" err="1" smtClean="0">
                <a:effectLst/>
                <a:latin typeface="Calibri"/>
                <a:ea typeface="Calibri"/>
                <a:cs typeface="Times New Roman"/>
              </a:rPr>
              <a:t>THAT’S</a:t>
            </a:r>
            <a:r>
              <a:rPr lang="sr-Latn-RS" sz="3200" b="1" i="1" dirty="0" smtClean="0">
                <a:effectLst/>
                <a:latin typeface="Calibri"/>
                <a:ea typeface="Calibri"/>
                <a:cs typeface="Times New Roman"/>
              </a:rPr>
              <a:t> ALL FOR TODAY AND THANK YOU FOR YOUR ATTENTION.</a:t>
            </a:r>
            <a:endParaRPr lang="bs-Latn-BA" sz="3200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5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1331640" y="764704"/>
            <a:ext cx="62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Cyrl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1.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Where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is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Canada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?</a:t>
            </a:r>
            <a:endParaRPr lang="bs-Latn-BA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2.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How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many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official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languages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are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there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in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Canada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?</a:t>
            </a:r>
            <a:endParaRPr lang="bs-Latn-BA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3.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What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are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the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names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of the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oceans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around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Canada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?</a:t>
            </a:r>
            <a:endParaRPr lang="bs-Latn-BA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4.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What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sports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are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very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popular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8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there</a:t>
            </a:r>
            <a:r>
              <a:rPr lang="sr-Latn-RS" sz="28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?</a:t>
            </a:r>
            <a:endParaRPr lang="bs-Latn-BA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34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36" y="188640"/>
            <a:ext cx="7344816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8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259632" y="330034"/>
            <a:ext cx="63367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300" b="1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NEW VOCABULARY:</a:t>
            </a:r>
            <a:endParaRPr lang="bs-Latn-BA" sz="23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300" b="1" i="1" u="none" strike="noStrike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3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3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HARSH -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bad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difficult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Cyrl-RS" sz="23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( оштра,</a:t>
            </a:r>
            <a:r>
              <a:rPr lang="sr-Latn-RS" sz="23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Cyrl-RS" sz="23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тешка нпр.</a:t>
            </a:r>
            <a:r>
              <a:rPr lang="sr-Latn-RS" sz="23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Cyrl-RS" sz="23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зима )</a:t>
            </a:r>
            <a:endParaRPr lang="bs-Latn-BA" sz="23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3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3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3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AUTUMN -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fall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, the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season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that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comes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after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summer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sr-Cyrl-RS" sz="23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( јесен )</a:t>
            </a:r>
            <a:endParaRPr lang="bs-Latn-BA" sz="23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3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3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3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CLOSE -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near</a:t>
            </a:r>
            <a:r>
              <a:rPr lang="sr-Latn-RS" sz="23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Cyrl-RS" sz="23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( близу )</a:t>
            </a:r>
            <a:endParaRPr lang="bs-Latn-BA" sz="23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3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3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3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QUITE GOOD -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very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good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Cyrl-RS" sz="23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( веома добро )</a:t>
            </a:r>
            <a:endParaRPr lang="bs-Latn-BA" sz="23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3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3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3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PLEASANT - 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nice </a:t>
            </a:r>
            <a:r>
              <a:rPr lang="sr-Cyrl-RS" sz="23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( угодан,пријатан )</a:t>
            </a:r>
            <a:endParaRPr lang="bs-Latn-BA" sz="23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3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3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3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EXPLAIN -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make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something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clear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to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someone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by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describing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it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in more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details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Cyrl-RS" sz="23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( објаснити )</a:t>
            </a:r>
            <a:endParaRPr lang="bs-Latn-BA" sz="23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3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3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3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REGION -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an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area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, a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part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of the </a:t>
            </a:r>
            <a:r>
              <a:rPr lang="sr-Latn-RS" sz="2300" b="1" dirty="0" err="1" smtClean="0">
                <a:effectLst/>
                <a:latin typeface="Calibri"/>
                <a:ea typeface="Calibri"/>
                <a:cs typeface="Times New Roman"/>
              </a:rPr>
              <a:t>country</a:t>
            </a:r>
            <a:r>
              <a:rPr lang="sr-Latn-RS" sz="23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Cyrl-RS" sz="23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( регија )</a:t>
            </a:r>
            <a:endParaRPr lang="bs-Latn-BA" sz="23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68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259632" y="1772816"/>
            <a:ext cx="73448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r-Latn-RS" sz="2800" b="1" u="sng" dirty="0" smtClean="0">
                <a:effectLst/>
                <a:latin typeface="Calibri"/>
                <a:ea typeface="Calibri"/>
                <a:cs typeface="Times New Roman"/>
              </a:rPr>
              <a:t>1. FIND THE ODD ONE OUT:</a:t>
            </a:r>
            <a:endParaRPr lang="bs-Latn-BA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8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8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7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WINTER   WEATHER  SPRING AUTUMN    SUMMER</a:t>
            </a:r>
            <a:endParaRPr lang="bs-Latn-BA" sz="27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896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403648" y="2321005"/>
            <a:ext cx="727280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RS" sz="2800" b="1" u="sng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1. FIND THE ODD ONE OUT:</a:t>
            </a:r>
            <a:endParaRPr lang="bs-Latn-BA" sz="2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sr-Latn-RS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bs-Latn-BA" sz="2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sr-Latn-RS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bs-Latn-BA" sz="2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sr-Latn-RS" sz="27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WINTER   </a:t>
            </a:r>
            <a:r>
              <a:rPr lang="sr-Latn-RS" sz="2700" strike="sngStrike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WEATHER</a:t>
            </a:r>
            <a:r>
              <a:rPr lang="sr-Latn-RS" sz="27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 SPRING AUTUMN    SUMMER</a:t>
            </a:r>
            <a:endParaRPr lang="bs-Latn-BA" sz="27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96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475656" y="404664"/>
            <a:ext cx="604867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700" b="1" u="sng" dirty="0" smtClean="0">
                <a:effectLst/>
                <a:latin typeface="Calibri"/>
                <a:ea typeface="Calibri"/>
                <a:cs typeface="Times New Roman"/>
              </a:rPr>
              <a:t>2. MATCH THE WORDS THAT MEAN THE SAME:</a:t>
            </a:r>
            <a:endParaRPr lang="bs-Latn-BA" sz="27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700" b="1" u="none" strike="noStrike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7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700" b="1" u="none" strike="noStrike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7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7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AUTUMN                       VERY</a:t>
            </a:r>
            <a:endParaRPr lang="bs-Latn-BA" sz="27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7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7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7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HARSH                           NICE</a:t>
            </a:r>
            <a:endParaRPr lang="bs-Latn-BA" sz="27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7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7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7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CLOSE                            FALL</a:t>
            </a:r>
            <a:endParaRPr lang="bs-Latn-BA" sz="27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7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7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7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QUITE                            NEAR</a:t>
            </a:r>
            <a:endParaRPr lang="bs-Latn-BA" sz="27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7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7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7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PLEASANT                     BAD, DIFFICULT</a:t>
            </a:r>
            <a:endParaRPr lang="bs-Latn-BA" sz="27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19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1151810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3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475656" y="260648"/>
            <a:ext cx="66967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b="1" i="1" dirty="0" smtClean="0">
                <a:effectLst/>
                <a:latin typeface="Calibri"/>
                <a:ea typeface="Calibri"/>
                <a:cs typeface="Times New Roman"/>
              </a:rPr>
              <a:t>3. FILL IN THE BLANKS  WITH THE FOLLOWING WORDS: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AUTUMN    HARSH    CLOSE   QUITE    PLEASANT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1. The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bookstore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is   _________  to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our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school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2. ____________ 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comes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after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summer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and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before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winter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3. I like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this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book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It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is __________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interesting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4. The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weather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in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our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country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is ____________,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because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it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is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often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warm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5.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This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winter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was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very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________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and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cold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85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mplituda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mplitud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mplitu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</TotalTime>
  <Words>94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Gill Sans MT</vt:lpstr>
      <vt:lpstr>Times New Roman</vt:lpstr>
      <vt:lpstr>Verdana</vt:lpstr>
      <vt:lpstr>Wingdings 2</vt:lpstr>
      <vt:lpstr>Amplituda</vt:lpstr>
      <vt:lpstr>CANADA – A LAND BETWEEN THREE OCEANS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– A LAND BETWEEN THREE OCEANS</dc:title>
  <dc:creator>PC-Admin</dc:creator>
  <cp:lastModifiedBy>11. Kristina Mataruga</cp:lastModifiedBy>
  <cp:revision>7</cp:revision>
  <dcterms:created xsi:type="dcterms:W3CDTF">2021-01-13T17:30:35Z</dcterms:created>
  <dcterms:modified xsi:type="dcterms:W3CDTF">2021-01-15T10:34:07Z</dcterms:modified>
</cp:coreProperties>
</file>