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75" r:id="rId4"/>
    <p:sldId id="281" r:id="rId5"/>
    <p:sldId id="282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a Kujundžić" initials="SK" lastIdx="3" clrIdx="0">
    <p:extLst>
      <p:ext uri="{19B8F6BF-5375-455C-9EA6-DF929625EA0E}">
        <p15:presenceInfo xmlns:p15="http://schemas.microsoft.com/office/powerpoint/2012/main" userId="S::kujundzic.stana@skolers.org::c87b7295-7978-4a20-ab27-b3b169ec0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49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BCFE-A909-485D-9C13-DC8FEC15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D3402-64B5-40E5-B45A-AD2CE16F8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05310-9583-48CA-8535-FDE5166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7507D-7584-4A0E-8E06-9A765BB8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F9DD-1489-41DC-AC1D-AD0982AA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D9E8-DE58-40A5-9885-CC6DF88D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F49AA-0277-4E48-B176-B4BCE3762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07FD-4B0E-4222-AD3F-2E642E7F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9FA6-B1D6-478F-865E-BA7FCD5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1E3A-3FEB-42B0-8DCB-A1DA2A04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5CC61-16EF-48D7-BA42-604E490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47617-9C45-4097-B987-A3CB3DA6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BBD1-7937-46DE-BE50-96D12D30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13E4-3041-46A4-A83F-A898FFA0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D1F5-0212-4BC0-A8CF-9DA7311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9154-EA70-42DD-A450-25181072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31F9B-9F29-4639-B2AF-2CD84EA2F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883A-945D-4754-A9A2-D04CFA4B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FECF-EB64-4651-929D-1D20964C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FF57-DFB8-4A4E-9E91-6935B606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B92B-E29E-46EC-B118-7F921FE1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90F8-6717-48D2-ABB9-D95606B2E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EB5E-60BD-427C-B78B-763A635D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33EB-AB42-40CA-B58C-24AD4301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2AE2-88E1-4071-84BA-B22C5DE9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B8BF-F2F0-4878-8A74-AAAD5B3F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A4C2-ECB8-4C33-9C27-0AC92A7B7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87C8B-597F-4A0B-B646-F38CEBBD7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6D444-4C62-4711-94A4-D901787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B6896-DB6E-4179-A348-BA6591AF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3CA0-2E44-4D68-B0A5-DEB5C652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B03-23D8-4331-ADB7-058F3B06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1987A-D034-40F9-B4C8-7DF9118B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1810B-08CC-49E6-8633-DCAD1075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6B128-13C5-4598-8CA5-559EF3424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60068-196B-458E-81B4-8176AA2D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8A91-A259-4A0D-B220-7059F33C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404DF-3AFE-4C32-B603-D7B0A530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09D37-661D-4FC3-AFF0-9800E0FC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F26D-5312-4507-8ECC-284FB37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0DD99-B26C-4B64-A2C3-F13DACDE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CA43A-54FE-498B-A6D0-F616A750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1281E-BE98-4191-AAFF-95DB38FA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390FF-D2FA-422A-A59C-30144846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DFB8C-3E9B-4074-9060-EBD21AEA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C094D-FAD1-4F8F-BD8A-B3A0993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8550E-A5DD-4289-AB48-D20E2CC9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F6ED-383C-4B5F-9691-383650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4376A-4D4D-48D5-83FB-82EA43344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119BE-035D-4D35-AE7E-42EA88E7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70F3-3D83-4A37-98FE-9B2D0780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98B80-F26E-4463-AFCA-E0BCE856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6306-1611-41D5-9477-8C2638DF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21581-C743-447F-8F4F-B2F14A85E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8381-DE11-4AEB-A218-D9C4FCCD3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88665-A8C4-490A-9183-3D90F70C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8F5D3-B826-42EC-AB2B-2ECC42FA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125D-7EE4-4FEA-B307-0D392CE9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47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FAD56-615F-471C-A3F2-7431007E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55ED7-AE3C-4FC2-B258-DBF86C3A3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2AA1-8DCA-4BE4-A204-AF9AA1E5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CFE9-BE81-439D-999F-2528D1E32EF4}" type="datetimeFigureOut">
              <a:rPr lang="en-US" smtClean="0"/>
              <a:t>14-Jan-21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0579-CDCB-41EA-9F43-ED9659D17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12DF0-5518-4700-A4B5-200C0B848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F8D4-0040-4C6F-BF2C-47E085289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4701CC-FDDB-46BA-9637-0C17ED8EF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496670" y="-435011"/>
            <a:ext cx="11279347" cy="72407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383390-5565-4C2E-A3D4-20D39AD476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38" y="415630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E0B2CB-4037-4B03-977B-EB0DF660AABD}"/>
              </a:ext>
            </a:extLst>
          </p:cNvPr>
          <p:cNvSpPr txBox="1"/>
          <p:nvPr/>
        </p:nvSpPr>
        <p:spPr>
          <a:xfrm>
            <a:off x="995881" y="984730"/>
            <a:ext cx="799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ЗБИР УГЛОВА МНОГОУГЛА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81549A-E9D6-4166-BD19-0238AFBDD0D9}"/>
              </a:ext>
            </a:extLst>
          </p:cNvPr>
          <p:cNvSpPr txBox="1"/>
          <p:nvPr/>
        </p:nvSpPr>
        <p:spPr>
          <a:xfrm>
            <a:off x="5835023" y="12625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ЈУ ОШ „МИЛАН РАКИЋ“ БУКОВИЦА ВЕЛИКА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6B1EF9-D6F6-4598-9C29-1FDBC8B97F34}"/>
              </a:ext>
            </a:extLst>
          </p:cNvPr>
          <p:cNvSpPr txBox="1"/>
          <p:nvPr/>
        </p:nvSpPr>
        <p:spPr>
          <a:xfrm>
            <a:off x="2630540" y="5273069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НАСТАВНИЦА: СТАНА КУЈУНЏИЋ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16E3A2-834C-4103-BC28-D8016673B63D}"/>
              </a:ext>
            </a:extLst>
          </p:cNvPr>
          <p:cNvSpPr txBox="1"/>
          <p:nvPr/>
        </p:nvSpPr>
        <p:spPr>
          <a:xfrm>
            <a:off x="3288376" y="6379436"/>
            <a:ext cx="606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rgbClr val="FFFF00"/>
                </a:solidFill>
                <a:latin typeface="Mistral" panose="03090702030407020403" pitchFamily="66" charset="0"/>
              </a:rPr>
              <a:t>јануар, 2021.</a:t>
            </a:r>
            <a:endParaRPr lang="en-US" sz="24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E279F-9959-43B9-8AE0-651133519EDA}"/>
              </a:ext>
            </a:extLst>
          </p:cNvPr>
          <p:cNvSpPr txBox="1"/>
          <p:nvPr/>
        </p:nvSpPr>
        <p:spPr>
          <a:xfrm>
            <a:off x="2804129" y="4243646"/>
            <a:ext cx="6061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  <a:latin typeface="Mistral" panose="03090702030407020403" pitchFamily="66" charset="0"/>
              </a:rPr>
              <a:t>8. разред</a:t>
            </a:r>
            <a:endParaRPr lang="en-US" sz="4400" b="1" dirty="0">
              <a:solidFill>
                <a:schemeClr val="bg1"/>
              </a:solidFill>
              <a:latin typeface="Mistral" panose="03090702030407020403" pitchFamily="66" charset="0"/>
            </a:endParaRP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93C68BFC-7396-4BEE-ACEC-70C5A8D49339}"/>
              </a:ext>
            </a:extLst>
          </p:cNvPr>
          <p:cNvSpPr/>
          <p:nvPr/>
        </p:nvSpPr>
        <p:spPr>
          <a:xfrm>
            <a:off x="7181001" y="3112609"/>
            <a:ext cx="1359638" cy="1118363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3603E1FA-1029-42C0-B7AB-138E347F20F7}"/>
              </a:ext>
            </a:extLst>
          </p:cNvPr>
          <p:cNvSpPr/>
          <p:nvPr/>
        </p:nvSpPr>
        <p:spPr>
          <a:xfrm>
            <a:off x="4371723" y="1977917"/>
            <a:ext cx="945254" cy="769441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ptagon 7">
            <a:extLst>
              <a:ext uri="{FF2B5EF4-FFF2-40B4-BE49-F238E27FC236}">
                <a16:creationId xmlns:a16="http://schemas.microsoft.com/office/drawing/2014/main" id="{22C68350-8D29-48D2-AD16-2C1771FE9764}"/>
              </a:ext>
            </a:extLst>
          </p:cNvPr>
          <p:cNvSpPr/>
          <p:nvPr/>
        </p:nvSpPr>
        <p:spPr>
          <a:xfrm>
            <a:off x="5958484" y="1827993"/>
            <a:ext cx="1880467" cy="134469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ctagon 8">
            <a:extLst>
              <a:ext uri="{FF2B5EF4-FFF2-40B4-BE49-F238E27FC236}">
                <a16:creationId xmlns:a16="http://schemas.microsoft.com/office/drawing/2014/main" id="{1284649D-FCD6-4F43-AA73-99104E8D83A7}"/>
              </a:ext>
            </a:extLst>
          </p:cNvPr>
          <p:cNvSpPr/>
          <p:nvPr/>
        </p:nvSpPr>
        <p:spPr>
          <a:xfrm>
            <a:off x="7953218" y="1434536"/>
            <a:ext cx="1155504" cy="1029423"/>
          </a:xfrm>
          <a:prstGeom prst="oc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8F05043-497B-43F2-AFC6-EFFBB57669C9}"/>
              </a:ext>
            </a:extLst>
          </p:cNvPr>
          <p:cNvSpPr/>
          <p:nvPr/>
        </p:nvSpPr>
        <p:spPr>
          <a:xfrm>
            <a:off x="5242659" y="3309420"/>
            <a:ext cx="1055942" cy="92020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FAAE5A0-8B41-4902-9F9D-DEBDB19358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577512" y="-928983"/>
            <a:ext cx="12023639" cy="77185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66AA82-C62F-44CA-A087-30E9D7C581A8}"/>
              </a:ext>
            </a:extLst>
          </p:cNvPr>
          <p:cNvSpPr txBox="1"/>
          <p:nvPr/>
        </p:nvSpPr>
        <p:spPr>
          <a:xfrm>
            <a:off x="3835415" y="2930268"/>
            <a:ext cx="5514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Задаци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105A3-80C8-4590-8DD2-67B5F2063A96}"/>
              </a:ext>
            </a:extLst>
          </p:cNvPr>
          <p:cNvSpPr txBox="1"/>
          <p:nvPr/>
        </p:nvSpPr>
        <p:spPr>
          <a:xfrm>
            <a:off x="3208387" y="985913"/>
            <a:ext cx="5514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Збир унутрашњих углова многоугла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B0C51-A05F-4A75-8C72-F26903837073}"/>
              </a:ext>
            </a:extLst>
          </p:cNvPr>
          <p:cNvSpPr txBox="1"/>
          <p:nvPr/>
        </p:nvSpPr>
        <p:spPr>
          <a:xfrm>
            <a:off x="4042266" y="2002704"/>
            <a:ext cx="5697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FFFF00"/>
                </a:solidFill>
              </a:rPr>
              <a:t>Збир спољашњих углова многоугла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0B8A36-0BDF-4EB3-9467-A701CDBBCD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037" y="4125044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785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МНОГОУГАО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ACB8115-61E1-4B83-867C-8A45876602D7}"/>
              </a:ext>
            </a:extLst>
          </p:cNvPr>
          <p:cNvSpPr txBox="1"/>
          <p:nvPr/>
        </p:nvSpPr>
        <p:spPr>
          <a:xfrm>
            <a:off x="4777964" y="530324"/>
            <a:ext cx="67894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Углови </a:t>
            </a:r>
            <a:r>
              <a:rPr lang="el-GR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α</a:t>
            </a:r>
            <a:r>
              <a:rPr lang="bs-Latn-BA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, </a:t>
            </a:r>
            <a:r>
              <a:rPr lang="el-GR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𝛽</a:t>
            </a:r>
            <a:r>
              <a:rPr lang="bs-Latn-BA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l-GR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sr-Cyrl-RS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bs-Latn-BA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sr-Cyrl-RS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  <a:ea typeface="Cambria Math" panose="02040503050406030204" pitchFamily="18" charset="0"/>
              </a:rPr>
              <a:t>и</a:t>
            </a:r>
            <a:r>
              <a:rPr lang="bs-Latn-BA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r>
              <a:rPr lang="sr-Cyrl-RS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  <a:ea typeface="Cambria Math" panose="02040503050406030204" pitchFamily="18" charset="0"/>
              </a:rPr>
              <a:t>су унутрашњи </a:t>
            </a:r>
          </a:p>
          <a:p>
            <a:pPr algn="ctr"/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  <a:ea typeface="Cambria Math" panose="02040503050406030204" pitchFamily="18" charset="0"/>
              </a:rPr>
              <a:t>углови многоугла на слици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71B37E2B-423A-4315-A4C1-81CD0F8A20D1}"/>
                  </a:ext>
                </a:extLst>
              </p:cNvPr>
              <p:cNvSpPr txBox="1"/>
              <p:nvPr/>
            </p:nvSpPr>
            <p:spPr>
              <a:xfrm>
                <a:off x="5481116" y="1523711"/>
                <a:ext cx="619245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 algn="ctr">
                  <a:buFont typeface="Wingdings" panose="05000000000000000000" pitchFamily="2" charset="2"/>
                  <a:buChar char="Ø"/>
                </a:pPr>
                <a:r>
                  <a:rPr lang="sr-Cyrl-RS" sz="24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Углови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Cyrl-RS" sz="24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 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Cyrl-RS" sz="2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4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су спољашњи углови многоугла. </a:t>
                </a:r>
                <a:endParaRPr lang="en-US" sz="24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71B37E2B-423A-4315-A4C1-81CD0F8A2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16" y="1523711"/>
                <a:ext cx="6192450" cy="830997"/>
              </a:xfrm>
              <a:prstGeom prst="rect">
                <a:avLst/>
              </a:prstGeom>
              <a:blipFill>
                <a:blip r:embed="rId2"/>
                <a:stretch>
                  <a:fillRect l="-689" t="-5882" r="-2067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8B4283B1-379E-4616-BA93-1659DF6A9B33}"/>
              </a:ext>
            </a:extLst>
          </p:cNvPr>
          <p:cNvGrpSpPr/>
          <p:nvPr/>
        </p:nvGrpSpPr>
        <p:grpSpPr>
          <a:xfrm>
            <a:off x="374489" y="2712134"/>
            <a:ext cx="832170" cy="1161944"/>
            <a:chOff x="891580" y="3785644"/>
            <a:chExt cx="832170" cy="1161944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A9C727C-04AC-408A-B45A-63E016BE5A47}"/>
                </a:ext>
              </a:extLst>
            </p:cNvPr>
            <p:cNvGrpSpPr/>
            <p:nvPr/>
          </p:nvGrpSpPr>
          <p:grpSpPr>
            <a:xfrm>
              <a:off x="891580" y="3785644"/>
              <a:ext cx="832170" cy="866481"/>
              <a:chOff x="350366" y="2816906"/>
              <a:chExt cx="832170" cy="866481"/>
            </a:xfrm>
          </p:grpSpPr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12730054-86A3-47F9-9E43-077F9A030CD3}"/>
                  </a:ext>
                </a:extLst>
              </p:cNvPr>
              <p:cNvSpPr/>
              <p:nvPr/>
            </p:nvSpPr>
            <p:spPr>
              <a:xfrm rot="1405537">
                <a:off x="350366" y="2881376"/>
                <a:ext cx="832170" cy="802011"/>
              </a:xfrm>
              <a:prstGeom prst="arc">
                <a:avLst>
                  <a:gd name="adj1" fmla="val 13940437"/>
                  <a:gd name="adj2" fmla="val 4851142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942DA4-C6D4-42E5-8C5D-C403731287EE}"/>
                  </a:ext>
                </a:extLst>
              </p:cNvPr>
              <p:cNvSpPr txBox="1"/>
              <p:nvPr/>
            </p:nvSpPr>
            <p:spPr>
              <a:xfrm>
                <a:off x="656796" y="2816906"/>
                <a:ext cx="37023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6D42197F-8F79-40DD-A18F-946D2AB32F35}"/>
                      </a:ext>
                    </a:extLst>
                  </p:cNvPr>
                  <p:cNvSpPr txBox="1"/>
                  <p:nvPr/>
                </p:nvSpPr>
                <p:spPr>
                  <a:xfrm>
                    <a:off x="634689" y="3151571"/>
                    <a:ext cx="37023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sr-Cyrl-RS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n-US" sz="24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6D42197F-8F79-40DD-A18F-946D2AB32F3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689" y="3151571"/>
                    <a:ext cx="370239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37705" b="-131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E480A2F-C184-43FC-9002-15FCF22B4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299" y="3872558"/>
              <a:ext cx="0" cy="107503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FB0331-DC43-4269-9D1F-F8BC4BFF9709}"/>
              </a:ext>
            </a:extLst>
          </p:cNvPr>
          <p:cNvGrpSpPr/>
          <p:nvPr/>
        </p:nvGrpSpPr>
        <p:grpSpPr>
          <a:xfrm>
            <a:off x="3259697" y="2732711"/>
            <a:ext cx="1211482" cy="727851"/>
            <a:chOff x="4082525" y="2880937"/>
            <a:chExt cx="1211482" cy="72785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5A4C57D-4CF3-4BFC-A3D0-3121460EFB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16361" y="3327770"/>
              <a:ext cx="1028763" cy="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C46E10-12D6-4287-87E8-CA970A949447}"/>
                </a:ext>
              </a:extLst>
            </p:cNvPr>
            <p:cNvGrpSpPr/>
            <p:nvPr/>
          </p:nvGrpSpPr>
          <p:grpSpPr>
            <a:xfrm>
              <a:off x="4082525" y="2880937"/>
              <a:ext cx="1211482" cy="727851"/>
              <a:chOff x="3260091" y="3983094"/>
              <a:chExt cx="1211482" cy="727851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5251EAB-EAD0-4BD6-B34C-4F5D6123A386}"/>
                  </a:ext>
                </a:extLst>
              </p:cNvPr>
              <p:cNvGrpSpPr/>
              <p:nvPr/>
            </p:nvGrpSpPr>
            <p:grpSpPr>
              <a:xfrm>
                <a:off x="3260091" y="3983094"/>
                <a:ext cx="1211482" cy="727851"/>
                <a:chOff x="3155658" y="2835516"/>
                <a:chExt cx="1211482" cy="727851"/>
              </a:xfrm>
            </p:grpSpPr>
            <p:sp>
              <p:nvSpPr>
                <p:cNvPr id="75" name="Arc 74">
                  <a:extLst>
                    <a:ext uri="{FF2B5EF4-FFF2-40B4-BE49-F238E27FC236}">
                      <a16:creationId xmlns:a16="http://schemas.microsoft.com/office/drawing/2014/main" id="{D05106A5-AA44-4D5A-90CF-C0CB46FABC5E}"/>
                    </a:ext>
                  </a:extLst>
                </p:cNvPr>
                <p:cNvSpPr/>
                <p:nvPr/>
              </p:nvSpPr>
              <p:spPr>
                <a:xfrm rot="19428236">
                  <a:off x="3155658" y="2869388"/>
                  <a:ext cx="634483" cy="693979"/>
                </a:xfrm>
                <a:prstGeom prst="arc">
                  <a:avLst>
                    <a:gd name="adj1" fmla="val 12322222"/>
                    <a:gd name="adj2" fmla="val 2709016"/>
                  </a:avLst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D9BA20-EA7F-4B2C-B46D-7F4278160246}"/>
                    </a:ext>
                  </a:extLst>
                </p:cNvPr>
                <p:cNvSpPr txBox="1"/>
                <p:nvPr/>
              </p:nvSpPr>
              <p:spPr>
                <a:xfrm>
                  <a:off x="3658141" y="2835516"/>
                  <a:ext cx="708999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endParaRPr lang="en-US" sz="2400" dirty="0">
                    <a:solidFill>
                      <a:srgbClr val="FFFF00"/>
                    </a:solidFill>
                  </a:endParaRPr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10C9BF7B-D0EA-43B1-89DF-AFD768B4654E}"/>
                      </a:ext>
                    </a:extLst>
                  </p:cNvPr>
                  <p:cNvSpPr txBox="1"/>
                  <p:nvPr/>
                </p:nvSpPr>
                <p:spPr>
                  <a:xfrm>
                    <a:off x="3660352" y="4036599"/>
                    <a:ext cx="625373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sr-Cyrl-RS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10C9BF7B-D0EA-43B1-89DF-AFD768B4654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60352" y="4036599"/>
                    <a:ext cx="625373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971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F9FD145-0310-4426-922D-AC885633EB2E}"/>
              </a:ext>
            </a:extLst>
          </p:cNvPr>
          <p:cNvGrpSpPr/>
          <p:nvPr/>
        </p:nvGrpSpPr>
        <p:grpSpPr>
          <a:xfrm>
            <a:off x="4438119" y="1477338"/>
            <a:ext cx="1182585" cy="950450"/>
            <a:chOff x="4822474" y="2800276"/>
            <a:chExt cx="1182585" cy="95045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D8C9185-7F2C-43C8-A9B8-6056B633A80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08302" y="3095549"/>
              <a:ext cx="722500" cy="3790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028FA8B6-A3F8-46AF-8D4F-7A2B99410476}"/>
                </a:ext>
              </a:extLst>
            </p:cNvPr>
            <p:cNvSpPr/>
            <p:nvPr/>
          </p:nvSpPr>
          <p:spPr>
            <a:xfrm rot="15419527">
              <a:off x="4807395" y="2815355"/>
              <a:ext cx="832170" cy="802011"/>
            </a:xfrm>
            <a:prstGeom prst="arc">
              <a:avLst>
                <a:gd name="adj1" fmla="val 7090058"/>
                <a:gd name="adj2" fmla="val 19355514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D532AF38-3A3A-4AD4-9509-B7D2FFD16ACD}"/>
                    </a:ext>
                  </a:extLst>
                </p:cNvPr>
                <p:cNvSpPr txBox="1"/>
                <p:nvPr/>
              </p:nvSpPr>
              <p:spPr>
                <a:xfrm>
                  <a:off x="5313383" y="3350616"/>
                  <a:ext cx="69167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e>
                          <m:sub>
                            <m:r>
                              <a:rPr lang="sr-Cyrl-RS" sz="20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D532AF38-3A3A-4AD4-9509-B7D2FFD16A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3383" y="3350616"/>
                  <a:ext cx="691676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61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7E1E1B0-C753-43D9-8814-F43F850F6D8C}"/>
              </a:ext>
            </a:extLst>
          </p:cNvPr>
          <p:cNvGrpSpPr/>
          <p:nvPr/>
        </p:nvGrpSpPr>
        <p:grpSpPr>
          <a:xfrm>
            <a:off x="260790" y="159385"/>
            <a:ext cx="5184571" cy="3553301"/>
            <a:chOff x="239819" y="262451"/>
            <a:chExt cx="5184571" cy="355330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E6BFD3A-1FA3-4E1D-83AD-3C7AE87E4920}"/>
                </a:ext>
              </a:extLst>
            </p:cNvPr>
            <p:cNvGrpSpPr/>
            <p:nvPr/>
          </p:nvGrpSpPr>
          <p:grpSpPr>
            <a:xfrm>
              <a:off x="263262" y="262451"/>
              <a:ext cx="5161128" cy="3553301"/>
              <a:chOff x="860697" y="1348193"/>
              <a:chExt cx="4518341" cy="2944874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EBA1348E-3944-43C5-BE40-CDC7A2D81F6B}"/>
                  </a:ext>
                </a:extLst>
              </p:cNvPr>
              <p:cNvCxnSpPr/>
              <p:nvPr/>
            </p:nvCxnSpPr>
            <p:spPr>
              <a:xfrm>
                <a:off x="1191237" y="3858936"/>
                <a:ext cx="2455178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D72B346-0A5A-4D25-B522-81C643779A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46415" y="2801923"/>
                <a:ext cx="1426129" cy="105701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DAA0BAE-8B40-4CC2-A32E-B58C92D1E1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7090" y="1734416"/>
                <a:ext cx="2245454" cy="106750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B86456-8E68-4091-80B6-2155B0DEF2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05219" y="1734415"/>
                <a:ext cx="1621871" cy="413151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D40D854-5C9D-448E-9724-F7F5FEA5FD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05219" y="2147566"/>
                <a:ext cx="0" cy="171137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18257D48-6FBA-4097-B728-4F55C914815E}"/>
                  </a:ext>
                </a:extLst>
              </p:cNvPr>
              <p:cNvSpPr txBox="1"/>
              <p:nvPr/>
            </p:nvSpPr>
            <p:spPr>
              <a:xfrm>
                <a:off x="917863" y="3740650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А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1C05229-F8CA-4480-94C0-FD2BDD30B329}"/>
                  </a:ext>
                </a:extLst>
              </p:cNvPr>
              <p:cNvSpPr txBox="1"/>
              <p:nvPr/>
            </p:nvSpPr>
            <p:spPr>
              <a:xfrm>
                <a:off x="3580607" y="3923735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B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6000B4F7-ECCA-4F0B-8750-E8D3061754CF}"/>
                  </a:ext>
                </a:extLst>
              </p:cNvPr>
              <p:cNvSpPr txBox="1"/>
              <p:nvPr/>
            </p:nvSpPr>
            <p:spPr>
              <a:xfrm>
                <a:off x="5072544" y="2617256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C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A8872D74-ED29-44E4-B466-9FFB3156FF3E}"/>
                  </a:ext>
                </a:extLst>
              </p:cNvPr>
              <p:cNvSpPr txBox="1"/>
              <p:nvPr/>
            </p:nvSpPr>
            <p:spPr>
              <a:xfrm>
                <a:off x="2673843" y="1348193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20E003C-86C3-40AA-9156-CF40BEACC710}"/>
                  </a:ext>
                </a:extLst>
              </p:cNvPr>
              <p:cNvSpPr txBox="1"/>
              <p:nvPr/>
            </p:nvSpPr>
            <p:spPr>
              <a:xfrm>
                <a:off x="860697" y="1898837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E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EAFCDB3-5CA0-4C79-85B9-6610D44C417D}"/>
                </a:ext>
              </a:extLst>
            </p:cNvPr>
            <p:cNvGrpSpPr/>
            <p:nvPr/>
          </p:nvGrpSpPr>
          <p:grpSpPr>
            <a:xfrm>
              <a:off x="350366" y="2816906"/>
              <a:ext cx="832170" cy="866481"/>
              <a:chOff x="350366" y="2816906"/>
              <a:chExt cx="832170" cy="866481"/>
            </a:xfrm>
          </p:grpSpPr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2993CE82-E026-40FA-BF92-6BB2B4C209E7}"/>
                  </a:ext>
                </a:extLst>
              </p:cNvPr>
              <p:cNvSpPr/>
              <p:nvPr/>
            </p:nvSpPr>
            <p:spPr>
              <a:xfrm rot="1405537">
                <a:off x="350366" y="2881376"/>
                <a:ext cx="832170" cy="802011"/>
              </a:xfrm>
              <a:prstGeom prst="arc">
                <a:avLst>
                  <a:gd name="adj1" fmla="val 13940437"/>
                  <a:gd name="adj2" fmla="val 20179377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7FEE097-C192-4247-832F-0A5B2435EB61}"/>
                  </a:ext>
                </a:extLst>
              </p:cNvPr>
              <p:cNvSpPr txBox="1"/>
              <p:nvPr/>
            </p:nvSpPr>
            <p:spPr>
              <a:xfrm>
                <a:off x="656796" y="2816906"/>
                <a:ext cx="37023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l-GR" sz="2800" b="1" dirty="0">
                    <a:solidFill>
                      <a:srgbClr val="FFFF00"/>
                    </a:solidFill>
                    <a:latin typeface="Monotype Corsiva" panose="03010101010201010101" pitchFamily="66" charset="0"/>
                  </a:rPr>
                  <a:t>α</a:t>
                </a:r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DE61568-085C-4B3F-AC15-C81CA2E3629F}"/>
                </a:ext>
              </a:extLst>
            </p:cNvPr>
            <p:cNvGrpSpPr/>
            <p:nvPr/>
          </p:nvGrpSpPr>
          <p:grpSpPr>
            <a:xfrm>
              <a:off x="3211910" y="2859952"/>
              <a:ext cx="669367" cy="718786"/>
              <a:chOff x="3211910" y="2859952"/>
              <a:chExt cx="669367" cy="718786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99B41FDE-326E-4292-9824-F66F067A7892}"/>
                  </a:ext>
                </a:extLst>
              </p:cNvPr>
              <p:cNvSpPr/>
              <p:nvPr/>
            </p:nvSpPr>
            <p:spPr>
              <a:xfrm rot="19428236">
                <a:off x="3246794" y="2884759"/>
                <a:ext cx="634483" cy="693979"/>
              </a:xfrm>
              <a:prstGeom prst="arc">
                <a:avLst>
                  <a:gd name="adj1" fmla="val 12322222"/>
                  <a:gd name="adj2" fmla="val 21315963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2E93821-5D79-4BC7-B3A1-41D00BD8C9CD}"/>
                  </a:ext>
                </a:extLst>
              </p:cNvPr>
              <p:cNvSpPr txBox="1"/>
              <p:nvPr/>
            </p:nvSpPr>
            <p:spPr>
              <a:xfrm>
                <a:off x="3211910" y="2859952"/>
                <a:ext cx="39011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𝜷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C4FA86C0-41C8-4C84-ACFE-6388D6F17642}"/>
                </a:ext>
              </a:extLst>
            </p:cNvPr>
            <p:cNvGrpSpPr/>
            <p:nvPr/>
          </p:nvGrpSpPr>
          <p:grpSpPr>
            <a:xfrm>
              <a:off x="4429451" y="1570582"/>
              <a:ext cx="802011" cy="832170"/>
              <a:chOff x="4429451" y="1570582"/>
              <a:chExt cx="802011" cy="832170"/>
            </a:xfrm>
          </p:grpSpPr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F77407B4-9D0C-414E-BDC1-53AFDCF50939}"/>
                  </a:ext>
                </a:extLst>
              </p:cNvPr>
              <p:cNvSpPr/>
              <p:nvPr/>
            </p:nvSpPr>
            <p:spPr>
              <a:xfrm rot="15419527">
                <a:off x="4414372" y="1585661"/>
                <a:ext cx="832170" cy="802011"/>
              </a:xfrm>
              <a:prstGeom prst="arc">
                <a:avLst>
                  <a:gd name="adj1" fmla="val 13299662"/>
                  <a:gd name="adj2" fmla="val 19355514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721D20AD-483C-4F7F-8674-9C8355B5E9C6}"/>
                  </a:ext>
                </a:extLst>
              </p:cNvPr>
              <p:cNvSpPr txBox="1"/>
              <p:nvPr/>
            </p:nvSpPr>
            <p:spPr>
              <a:xfrm>
                <a:off x="4534425" y="1785697"/>
                <a:ext cx="2987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γ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518F084-C794-4BB0-96E3-258B0D33F3D6}"/>
                </a:ext>
              </a:extLst>
            </p:cNvPr>
            <p:cNvGrpSpPr/>
            <p:nvPr/>
          </p:nvGrpSpPr>
          <p:grpSpPr>
            <a:xfrm>
              <a:off x="2104382" y="358671"/>
              <a:ext cx="1371023" cy="802011"/>
              <a:chOff x="2104382" y="358671"/>
              <a:chExt cx="1371023" cy="802011"/>
            </a:xfrm>
          </p:grpSpPr>
          <p:sp>
            <p:nvSpPr>
              <p:cNvPr id="85" name="Arc 84">
                <a:extLst>
                  <a:ext uri="{FF2B5EF4-FFF2-40B4-BE49-F238E27FC236}">
                    <a16:creationId xmlns:a16="http://schemas.microsoft.com/office/drawing/2014/main" id="{930550C5-80B4-4FCA-B6EE-F239B8165096}"/>
                  </a:ext>
                </a:extLst>
              </p:cNvPr>
              <p:cNvSpPr/>
              <p:nvPr/>
            </p:nvSpPr>
            <p:spPr>
              <a:xfrm rot="10454438">
                <a:off x="2104382" y="358671"/>
                <a:ext cx="832170" cy="802011"/>
              </a:xfrm>
              <a:prstGeom prst="arc">
                <a:avLst>
                  <a:gd name="adj1" fmla="val 12614810"/>
                  <a:gd name="adj2" fmla="val 21408692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F7E8E70-5B01-414D-8FA2-894289F5B4E4}"/>
                  </a:ext>
                </a:extLst>
              </p:cNvPr>
              <p:cNvSpPr txBox="1"/>
              <p:nvPr/>
            </p:nvSpPr>
            <p:spPr>
              <a:xfrm>
                <a:off x="2324626" y="673418"/>
                <a:ext cx="115077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1AA3C03-9F30-4395-BA43-AB2D624D7154}"/>
                </a:ext>
              </a:extLst>
            </p:cNvPr>
            <p:cNvGrpSpPr/>
            <p:nvPr/>
          </p:nvGrpSpPr>
          <p:grpSpPr>
            <a:xfrm>
              <a:off x="239819" y="818957"/>
              <a:ext cx="856420" cy="832170"/>
              <a:chOff x="239819" y="818957"/>
              <a:chExt cx="856420" cy="832170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41B09FFD-E67A-43E1-A950-40CE708F2C61}"/>
                  </a:ext>
                </a:extLst>
              </p:cNvPr>
              <p:cNvGrpSpPr/>
              <p:nvPr/>
            </p:nvGrpSpPr>
            <p:grpSpPr>
              <a:xfrm>
                <a:off x="239819" y="818957"/>
                <a:ext cx="856420" cy="832170"/>
                <a:chOff x="239819" y="818957"/>
                <a:chExt cx="856420" cy="832170"/>
              </a:xfrm>
            </p:grpSpPr>
            <p:sp>
              <p:nvSpPr>
                <p:cNvPr id="84" name="Arc 83">
                  <a:extLst>
                    <a:ext uri="{FF2B5EF4-FFF2-40B4-BE49-F238E27FC236}">
                      <a16:creationId xmlns:a16="http://schemas.microsoft.com/office/drawing/2014/main" id="{C23EE696-DEA4-4004-9EA9-0555F387F4D6}"/>
                    </a:ext>
                  </a:extLst>
                </p:cNvPr>
                <p:cNvSpPr/>
                <p:nvPr/>
              </p:nvSpPr>
              <p:spPr>
                <a:xfrm rot="6623567">
                  <a:off x="224740" y="834036"/>
                  <a:ext cx="832170" cy="802011"/>
                </a:xfrm>
                <a:prstGeom prst="arc">
                  <a:avLst>
                    <a:gd name="adj1" fmla="val 14180156"/>
                    <a:gd name="adj2" fmla="val 20179377"/>
                  </a:avLst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DCFEB3E1-BA29-43A5-8F0C-6FE82CE40EC5}"/>
                    </a:ext>
                  </a:extLst>
                </p:cNvPr>
                <p:cNvSpPr txBox="1"/>
                <p:nvPr/>
              </p:nvSpPr>
              <p:spPr>
                <a:xfrm>
                  <a:off x="666497" y="1140082"/>
                  <a:ext cx="42974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endParaRPr lang="en-US" sz="24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D4CC82FD-317F-431F-AFCE-48CE1713145F}"/>
                  </a:ext>
                </a:extLst>
              </p:cNvPr>
              <p:cNvSpPr txBox="1"/>
              <p:nvPr/>
            </p:nvSpPr>
            <p:spPr>
              <a:xfrm>
                <a:off x="613399" y="1140280"/>
                <a:ext cx="4510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1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φ</a:t>
                </a:r>
                <a:endParaRPr lang="en-US" dirty="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3C5556-C87F-4910-AE05-707CD47E3F7D}"/>
              </a:ext>
            </a:extLst>
          </p:cNvPr>
          <p:cNvGrpSpPr/>
          <p:nvPr/>
        </p:nvGrpSpPr>
        <p:grpSpPr>
          <a:xfrm>
            <a:off x="252235" y="397554"/>
            <a:ext cx="856420" cy="1157553"/>
            <a:chOff x="1510499" y="3397007"/>
            <a:chExt cx="856420" cy="1157553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ABAB690-ABFC-4FF4-B254-F68C1AFBF06D}"/>
                </a:ext>
              </a:extLst>
            </p:cNvPr>
            <p:cNvCxnSpPr>
              <a:cxnSpLocks/>
            </p:cNvCxnSpPr>
            <p:nvPr/>
          </p:nvCxnSpPr>
          <p:spPr>
            <a:xfrm>
              <a:off x="1930469" y="3397007"/>
              <a:ext cx="3715" cy="75816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BA368984-B916-4617-B5B7-04A295A79ACB}"/>
                </a:ext>
              </a:extLst>
            </p:cNvPr>
            <p:cNvGrpSpPr/>
            <p:nvPr/>
          </p:nvGrpSpPr>
          <p:grpSpPr>
            <a:xfrm>
              <a:off x="1510499" y="3722390"/>
              <a:ext cx="856420" cy="832170"/>
              <a:chOff x="239819" y="818957"/>
              <a:chExt cx="856420" cy="832170"/>
            </a:xfrm>
          </p:grpSpPr>
          <p:sp>
            <p:nvSpPr>
              <p:cNvPr id="99" name="Arc 98">
                <a:extLst>
                  <a:ext uri="{FF2B5EF4-FFF2-40B4-BE49-F238E27FC236}">
                    <a16:creationId xmlns:a16="http://schemas.microsoft.com/office/drawing/2014/main" id="{756ADA86-70D7-42A2-A5C9-9055243DE452}"/>
                  </a:ext>
                </a:extLst>
              </p:cNvPr>
              <p:cNvSpPr/>
              <p:nvPr/>
            </p:nvSpPr>
            <p:spPr>
              <a:xfrm rot="6623567">
                <a:off x="224740" y="834036"/>
                <a:ext cx="832170" cy="802011"/>
              </a:xfrm>
              <a:prstGeom prst="arc">
                <a:avLst>
                  <a:gd name="adj1" fmla="val 9435764"/>
                  <a:gd name="adj2" fmla="val 20179377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E9FE7DC-C426-4B53-B4AF-E936C4A49284}"/>
                  </a:ext>
                </a:extLst>
              </p:cNvPr>
              <p:cNvSpPr txBox="1"/>
              <p:nvPr/>
            </p:nvSpPr>
            <p:spPr>
              <a:xfrm>
                <a:off x="666497" y="1140082"/>
                <a:ext cx="42974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2BAF01CC-78E7-4220-9A85-715C778ECF82}"/>
                    </a:ext>
                  </a:extLst>
                </p:cNvPr>
                <p:cNvSpPr txBox="1"/>
                <p:nvPr/>
              </p:nvSpPr>
              <p:spPr>
                <a:xfrm>
                  <a:off x="1837082" y="3695815"/>
                  <a:ext cx="487544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lang="sr-Cyrl-RS" sz="18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2BAF01CC-78E7-4220-9A85-715C778ECF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7082" y="3695815"/>
                  <a:ext cx="48754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66F13D-E2F8-489B-BDB9-DC5EBBD05218}"/>
              </a:ext>
            </a:extLst>
          </p:cNvPr>
          <p:cNvGrpSpPr/>
          <p:nvPr/>
        </p:nvGrpSpPr>
        <p:grpSpPr>
          <a:xfrm>
            <a:off x="2113408" y="257236"/>
            <a:ext cx="1371023" cy="802011"/>
            <a:chOff x="1999088" y="4692298"/>
            <a:chExt cx="1371023" cy="802011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6249391-FF8B-4C20-9933-453DE7CCB4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97247" y="4888779"/>
              <a:ext cx="773385" cy="20452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CD8FD799-3C41-4869-BE73-09FCE9CADB4D}"/>
                </a:ext>
              </a:extLst>
            </p:cNvPr>
            <p:cNvGrpSpPr/>
            <p:nvPr/>
          </p:nvGrpSpPr>
          <p:grpSpPr>
            <a:xfrm>
              <a:off x="1999088" y="4692298"/>
              <a:ext cx="1371023" cy="802011"/>
              <a:chOff x="2104382" y="358671"/>
              <a:chExt cx="1371023" cy="802011"/>
            </a:xfrm>
          </p:grpSpPr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E1DEAA4B-B7EB-41E1-BB13-0509B0132474}"/>
                  </a:ext>
                </a:extLst>
              </p:cNvPr>
              <p:cNvSpPr/>
              <p:nvPr/>
            </p:nvSpPr>
            <p:spPr>
              <a:xfrm rot="10454438">
                <a:off x="2104382" y="358671"/>
                <a:ext cx="832170" cy="802011"/>
              </a:xfrm>
              <a:prstGeom prst="arc">
                <a:avLst>
                  <a:gd name="adj1" fmla="val 10226150"/>
                  <a:gd name="adj2" fmla="val 21408692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03F0AC9-9B03-427A-B7F7-AE93A660A12B}"/>
                  </a:ext>
                </a:extLst>
              </p:cNvPr>
              <p:cNvSpPr txBox="1"/>
              <p:nvPr/>
            </p:nvSpPr>
            <p:spPr>
              <a:xfrm>
                <a:off x="2324626" y="673418"/>
                <a:ext cx="115077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0BED4B4F-3344-48B9-98AE-7AA14E88E3AA}"/>
                    </a:ext>
                  </a:extLst>
                </p:cNvPr>
                <p:cNvSpPr txBox="1"/>
                <p:nvPr/>
              </p:nvSpPr>
              <p:spPr>
                <a:xfrm>
                  <a:off x="2404618" y="4860259"/>
                  <a:ext cx="83656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sr-Cyrl-RS" sz="2400" b="1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0BED4B4F-3344-48B9-98AE-7AA14E88E3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618" y="4860259"/>
                  <a:ext cx="836562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7A6487B-5804-4B27-AF2C-D54297989025}"/>
                  </a:ext>
                </a:extLst>
              </p:cNvPr>
              <p:cNvSpPr txBox="1"/>
              <p:nvPr/>
            </p:nvSpPr>
            <p:spPr>
              <a:xfrm>
                <a:off x="801888" y="6024407"/>
                <a:ext cx="876661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 algn="ctr">
                  <a:buFont typeface="Wingdings" panose="05000000000000000000" pitchFamily="2" charset="2"/>
                  <a:buChar char="Ø"/>
                </a:pP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унутрашњег и његовог спољашњег угла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.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27A6487B-5804-4B27-AF2C-D54297989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88" y="6024407"/>
                <a:ext cx="8766617" cy="523220"/>
              </a:xfrm>
              <a:prstGeom prst="rect">
                <a:avLst/>
              </a:prstGeom>
              <a:blipFill>
                <a:blip r:embed="rId8"/>
                <a:stretch>
                  <a:fillRect t="-1046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179ABBA-4313-4859-A519-87730FB84FB4}"/>
                  </a:ext>
                </a:extLst>
              </p:cNvPr>
              <p:cNvSpPr txBox="1"/>
              <p:nvPr/>
            </p:nvSpPr>
            <p:spPr>
              <a:xfrm>
                <a:off x="983815" y="3954969"/>
                <a:ext cx="463688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углова троугла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.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179ABBA-4313-4859-A519-87730FB84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15" y="3954969"/>
                <a:ext cx="4636889" cy="523220"/>
              </a:xfrm>
              <a:prstGeom prst="rect">
                <a:avLst/>
              </a:prstGeom>
              <a:blipFill>
                <a:blip r:embed="rId9"/>
                <a:stretch>
                  <a:fillRect l="-2234" t="-10465" r="-1051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EEDF812-04B2-4920-8110-27E5AFC9F200}"/>
                  </a:ext>
                </a:extLst>
              </p:cNvPr>
              <p:cNvSpPr txBox="1"/>
              <p:nvPr/>
            </p:nvSpPr>
            <p:spPr>
              <a:xfrm>
                <a:off x="6571298" y="3948529"/>
                <a:ext cx="558357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углова четвороула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.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EEDF812-04B2-4920-8110-27E5AFC9F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298" y="3948529"/>
                <a:ext cx="5583572" cy="523220"/>
              </a:xfrm>
              <a:prstGeom prst="rect">
                <a:avLst/>
              </a:prstGeom>
              <a:blipFill>
                <a:blip r:embed="rId10"/>
                <a:stretch>
                  <a:fillRect l="-1965" t="-1046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14E7758D-EA59-4FA1-9919-A7689592CD86}"/>
              </a:ext>
            </a:extLst>
          </p:cNvPr>
          <p:cNvSpPr txBox="1"/>
          <p:nvPr/>
        </p:nvSpPr>
        <p:spPr>
          <a:xfrm>
            <a:off x="1361771" y="5237304"/>
            <a:ext cx="87666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Из једног тјемена многоугла могу се повући 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-3 дијагонале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6F4C1AC-B257-40B8-91D1-EFDC17C96DF0}"/>
              </a:ext>
            </a:extLst>
          </p:cNvPr>
          <p:cNvSpPr txBox="1"/>
          <p:nvPr/>
        </p:nvSpPr>
        <p:spPr>
          <a:xfrm>
            <a:off x="5745079" y="3261759"/>
            <a:ext cx="46368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rgbClr val="FFFF00"/>
                </a:solidFill>
                <a:latin typeface="Monotype Corsiva" panose="03010101010201010101" pitchFamily="66" charset="0"/>
              </a:rPr>
              <a:t>ЗНАМО:</a:t>
            </a:r>
            <a:endParaRPr lang="en-US" sz="2800" b="1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1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01" grpId="0"/>
      <p:bldP spid="113" grpId="0"/>
      <p:bldP spid="114" grpId="0"/>
      <p:bldP spid="115" grpId="0"/>
      <p:bldP spid="116" grpId="0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МНОГОУГАО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179ABBA-4313-4859-A519-87730FB84FB4}"/>
                  </a:ext>
                </a:extLst>
              </p:cNvPr>
              <p:cNvSpPr txBox="1"/>
              <p:nvPr/>
            </p:nvSpPr>
            <p:spPr>
              <a:xfrm>
                <a:off x="6284319" y="1093878"/>
                <a:ext cx="463688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углова троугла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.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179ABBA-4313-4859-A519-87730FB84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319" y="1093878"/>
                <a:ext cx="4636889" cy="523220"/>
              </a:xfrm>
              <a:prstGeom prst="rect">
                <a:avLst/>
              </a:prstGeom>
              <a:blipFill>
                <a:blip r:embed="rId2"/>
                <a:stretch>
                  <a:fillRect l="-2365" t="-10465" r="-920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68C59A12-77DB-448B-9104-4CADE361D247}"/>
              </a:ext>
            </a:extLst>
          </p:cNvPr>
          <p:cNvGrpSpPr/>
          <p:nvPr/>
        </p:nvGrpSpPr>
        <p:grpSpPr>
          <a:xfrm>
            <a:off x="624614" y="817725"/>
            <a:ext cx="4518341" cy="3001838"/>
            <a:chOff x="860697" y="1348193"/>
            <a:chExt cx="4518341" cy="3001838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18CC42B-995E-463E-8465-5F7F74CE8152}"/>
                </a:ext>
              </a:extLst>
            </p:cNvPr>
            <p:cNvCxnSpPr/>
            <p:nvPr/>
          </p:nvCxnSpPr>
          <p:spPr>
            <a:xfrm>
              <a:off x="1191237" y="3858936"/>
              <a:ext cx="245517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9B9C22C-53A2-45DD-B16A-6722EDC46F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415" y="2801923"/>
              <a:ext cx="1426129" cy="105701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6457297-A8E8-4CAB-A6C5-F69CE0634AD4}"/>
                </a:ext>
              </a:extLst>
            </p:cNvPr>
            <p:cNvCxnSpPr>
              <a:cxnSpLocks/>
            </p:cNvCxnSpPr>
            <p:nvPr/>
          </p:nvCxnSpPr>
          <p:spPr>
            <a:xfrm>
              <a:off x="2827090" y="1734416"/>
              <a:ext cx="2245454" cy="106750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76038DB-5DE7-4484-B2FB-4376512DD9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1734415"/>
              <a:ext cx="1621871" cy="41315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49E4321-8BF5-424E-80BC-E3E251D3E8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05219" y="2147566"/>
              <a:ext cx="0" cy="17113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0E44CA6-8548-438A-8ABA-CF8BA08545A8}"/>
                </a:ext>
              </a:extLst>
            </p:cNvPr>
            <p:cNvSpPr txBox="1"/>
            <p:nvPr/>
          </p:nvSpPr>
          <p:spPr>
            <a:xfrm>
              <a:off x="1043155" y="39141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b="1" dirty="0">
                  <a:solidFill>
                    <a:schemeClr val="bg1"/>
                  </a:solidFill>
                </a:rPr>
                <a:t>А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306610A-933A-48E1-97F7-4168BF7A9C0F}"/>
                </a:ext>
              </a:extLst>
            </p:cNvPr>
            <p:cNvSpPr txBox="1"/>
            <p:nvPr/>
          </p:nvSpPr>
          <p:spPr>
            <a:xfrm>
              <a:off x="3432146" y="3980699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025F306-AE09-44F4-A59F-1974DA5ACDFB}"/>
                </a:ext>
              </a:extLst>
            </p:cNvPr>
            <p:cNvSpPr txBox="1"/>
            <p:nvPr/>
          </p:nvSpPr>
          <p:spPr>
            <a:xfrm>
              <a:off x="5072544" y="261725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C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E6552B9-5A1E-4197-A8B1-745FF8D2F240}"/>
                </a:ext>
              </a:extLst>
            </p:cNvPr>
            <p:cNvSpPr txBox="1"/>
            <p:nvPr/>
          </p:nvSpPr>
          <p:spPr>
            <a:xfrm>
              <a:off x="2673843" y="134819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F0979D7-2A8C-478B-A498-998B7CB66D2D}"/>
                </a:ext>
              </a:extLst>
            </p:cNvPr>
            <p:cNvSpPr txBox="1"/>
            <p:nvPr/>
          </p:nvSpPr>
          <p:spPr>
            <a:xfrm>
              <a:off x="860697" y="1898837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s-Latn-BA" b="1" dirty="0">
                  <a:solidFill>
                    <a:schemeClr val="bg1"/>
                  </a:solidFill>
                </a:rPr>
                <a:t>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567B790-E93B-465A-9062-6D1B7AA78435}"/>
              </a:ext>
            </a:extLst>
          </p:cNvPr>
          <p:cNvCxnSpPr>
            <a:cxnSpLocks/>
          </p:cNvCxnSpPr>
          <p:nvPr/>
        </p:nvCxnSpPr>
        <p:spPr>
          <a:xfrm flipH="1">
            <a:off x="979370" y="1242578"/>
            <a:ext cx="1585024" cy="2026341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0F9E4A3-C305-46DA-BFAC-88F4A93394C1}"/>
              </a:ext>
            </a:extLst>
          </p:cNvPr>
          <p:cNvCxnSpPr>
            <a:cxnSpLocks/>
          </p:cNvCxnSpPr>
          <p:nvPr/>
        </p:nvCxnSpPr>
        <p:spPr>
          <a:xfrm flipH="1">
            <a:off x="969135" y="2279173"/>
            <a:ext cx="3808830" cy="1032655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333B9C4F-3122-4DB1-B2D0-9A51C51DABA4}"/>
              </a:ext>
            </a:extLst>
          </p:cNvPr>
          <p:cNvSpPr txBox="1"/>
          <p:nvPr/>
        </p:nvSpPr>
        <p:spPr>
          <a:xfrm>
            <a:off x="5597290" y="1943553"/>
            <a:ext cx="556432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istral" panose="03090702030407020403" pitchFamily="66" charset="0"/>
              </a:rPr>
              <a:t>Д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ијагонале из једног тјемена многоугла разлажу тај многоугао на </a:t>
            </a:r>
            <a:r>
              <a:rPr lang="bs-Latn-BA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-2  троугла.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920B682-0199-4525-BB7B-752D7E90C82C}"/>
              </a:ext>
            </a:extLst>
          </p:cNvPr>
          <p:cNvSpPr txBox="1"/>
          <p:nvPr/>
        </p:nvSpPr>
        <p:spPr>
          <a:xfrm>
            <a:off x="907404" y="3978415"/>
            <a:ext cx="12653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=5</a:t>
            </a:r>
            <a:endParaRPr lang="en-US" sz="2400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B44BE37-169F-4D5E-B2EB-22A11EA5CFF7}"/>
              </a:ext>
            </a:extLst>
          </p:cNvPr>
          <p:cNvSpPr txBox="1"/>
          <p:nvPr/>
        </p:nvSpPr>
        <p:spPr>
          <a:xfrm>
            <a:off x="213422" y="4373387"/>
            <a:ext cx="18119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троуглова – 3 </a:t>
            </a:r>
            <a:endParaRPr lang="en-US" sz="2400" b="1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AE519C8-9EDA-4B3E-8E44-6F7B718BE162}"/>
              </a:ext>
            </a:extLst>
          </p:cNvPr>
          <p:cNvSpPr txBox="1"/>
          <p:nvPr/>
        </p:nvSpPr>
        <p:spPr>
          <a:xfrm>
            <a:off x="2405277" y="4364671"/>
            <a:ext cx="21069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(</a:t>
            </a:r>
            <a:r>
              <a:rPr lang="bs-Latn-BA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-2) троуглова </a:t>
            </a:r>
            <a:endParaRPr lang="en-US" sz="2400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03CC9A6E-8390-43DD-9535-30E3FCFD6A44}"/>
              </a:ext>
            </a:extLst>
          </p:cNvPr>
          <p:cNvSpPr/>
          <p:nvPr/>
        </p:nvSpPr>
        <p:spPr>
          <a:xfrm>
            <a:off x="1996007" y="3911735"/>
            <a:ext cx="274445" cy="1367539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A00B8D-A55B-498A-91C8-F74B2E3A9B2E}"/>
                  </a:ext>
                </a:extLst>
              </p:cNvPr>
              <p:cNvSpPr txBox="1"/>
              <p:nvPr/>
            </p:nvSpPr>
            <p:spPr>
              <a:xfrm>
                <a:off x="6096000" y="4715800"/>
                <a:ext cx="3201326" cy="430887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m:rPr>
                          <m:nor/>
                        </m:rPr>
                        <a:rPr lang="sr-Cyrl-RS" sz="2800" dirty="0">
                          <a:solidFill>
                            <a:schemeClr val="bg1"/>
                          </a:solidFill>
                          <a:latin typeface="Monotype Corsiva" panose="03010101010201010101" pitchFamily="66" charset="0"/>
                        </a:rPr>
                        <m:t>.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A00B8D-A55B-498A-91C8-F74B2E3A9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15800"/>
                <a:ext cx="32013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86A8265-3C7D-4FEA-82FD-C8BBCCDD56CF}"/>
                  </a:ext>
                </a:extLst>
              </p:cNvPr>
              <p:cNvSpPr txBox="1"/>
              <p:nvPr/>
            </p:nvSpPr>
            <p:spPr>
              <a:xfrm>
                <a:off x="4948016" y="3588730"/>
                <a:ext cx="660589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bs-Latn-BA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- </a:t>
                </a: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унутрашњих углова многоугла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86A8265-3C7D-4FEA-82FD-C8BBCCDD5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016" y="3588730"/>
                <a:ext cx="6605898" cy="523220"/>
              </a:xfrm>
              <a:prstGeom prst="rect">
                <a:avLst/>
              </a:prstGeom>
              <a:blipFill>
                <a:blip r:embed="rId4"/>
                <a:stretch>
                  <a:fillRect t="-1046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4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20" grpId="0"/>
      <p:bldP spid="121" grpId="0"/>
      <p:bldP spid="122" grpId="0"/>
      <p:bldP spid="123" grpId="0"/>
      <p:bldP spid="20" grpId="0" animBg="1"/>
      <p:bldP spid="124" grpId="0" animBg="1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515553" y="3949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УГЛОВИ МНОГОУГЛА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179ABBA-4313-4859-A519-87730FB84FB4}"/>
              </a:ext>
            </a:extLst>
          </p:cNvPr>
          <p:cNvSpPr txBox="1"/>
          <p:nvPr/>
        </p:nvSpPr>
        <p:spPr>
          <a:xfrm>
            <a:off x="5298122" y="656906"/>
            <a:ext cx="67480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2800" dirty="0">
                <a:solidFill>
                  <a:schemeClr val="bg1"/>
                </a:solidFill>
                <a:latin typeface="Monotype Corsiva" panose="03010101010201010101" pitchFamily="66" charset="0"/>
              </a:rPr>
              <a:t>Упоредни углови  унутрашњим су спољашњи углови многоугла.</a:t>
            </a:r>
            <a:endParaRPr lang="en-US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920B682-0199-4525-BB7B-752D7E90C82C}"/>
              </a:ext>
            </a:extLst>
          </p:cNvPr>
          <p:cNvSpPr txBox="1"/>
          <p:nvPr/>
        </p:nvSpPr>
        <p:spPr>
          <a:xfrm>
            <a:off x="907404" y="3978415"/>
            <a:ext cx="12653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Latn-BA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n</a:t>
            </a:r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=5</a:t>
            </a:r>
            <a:endParaRPr lang="en-US" sz="2400" b="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B44BE37-169F-4D5E-B2EB-22A11EA5CFF7}"/>
              </a:ext>
            </a:extLst>
          </p:cNvPr>
          <p:cNvSpPr txBox="1"/>
          <p:nvPr/>
        </p:nvSpPr>
        <p:spPr>
          <a:xfrm>
            <a:off x="213422" y="4373387"/>
            <a:ext cx="18119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троуглова – 5 </a:t>
            </a:r>
            <a:endParaRPr lang="en-US" sz="2400" b="1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03CC9A6E-8390-43DD-9535-30E3FCFD6A44}"/>
              </a:ext>
            </a:extLst>
          </p:cNvPr>
          <p:cNvSpPr/>
          <p:nvPr/>
        </p:nvSpPr>
        <p:spPr>
          <a:xfrm>
            <a:off x="1996007" y="3911735"/>
            <a:ext cx="274445" cy="1367539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A00B8D-A55B-498A-91C8-F74B2E3A9B2E}"/>
                  </a:ext>
                </a:extLst>
              </p:cNvPr>
              <p:cNvSpPr txBox="1"/>
              <p:nvPr/>
            </p:nvSpPr>
            <p:spPr>
              <a:xfrm>
                <a:off x="2452374" y="5142344"/>
                <a:ext cx="3201326" cy="430887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m:rPr>
                          <m:nor/>
                        </m:rPr>
                        <a:rPr lang="sr-Cyrl-RS" sz="2800" dirty="0">
                          <a:solidFill>
                            <a:schemeClr val="bg1"/>
                          </a:solidFill>
                          <a:latin typeface="Monotype Corsiva" panose="03010101010201010101" pitchFamily="66" charset="0"/>
                        </a:rPr>
                        <m:t>.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AA00B8D-A55B-498A-91C8-F74B2E3A9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374" y="5142344"/>
                <a:ext cx="320132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86A8265-3C7D-4FEA-82FD-C8BBCCDD56CF}"/>
                  </a:ext>
                </a:extLst>
              </p:cNvPr>
              <p:cNvSpPr txBox="1"/>
              <p:nvPr/>
            </p:nvSpPr>
            <p:spPr>
              <a:xfrm>
                <a:off x="5811964" y="1614196"/>
                <a:ext cx="660589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bs-Latn-BA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- </a:t>
                </a: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спољашњих углова многоугла</a:t>
                </a:r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586A8265-3C7D-4FEA-82FD-C8BBCCDD5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64" y="1614196"/>
                <a:ext cx="6605898" cy="523220"/>
              </a:xfrm>
              <a:prstGeom prst="rect">
                <a:avLst/>
              </a:prstGeom>
              <a:blipFill>
                <a:blip r:embed="rId3"/>
                <a:stretch>
                  <a:fillRect t="-10465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>
            <a:extLst>
              <a:ext uri="{FF2B5EF4-FFF2-40B4-BE49-F238E27FC236}">
                <a16:creationId xmlns:a16="http://schemas.microsoft.com/office/drawing/2014/main" id="{95A0B29D-9512-43C6-8EFC-B80FC7CBBD07}"/>
              </a:ext>
            </a:extLst>
          </p:cNvPr>
          <p:cNvGrpSpPr/>
          <p:nvPr/>
        </p:nvGrpSpPr>
        <p:grpSpPr>
          <a:xfrm>
            <a:off x="278475" y="157680"/>
            <a:ext cx="5161128" cy="3553301"/>
            <a:chOff x="263262" y="262451"/>
            <a:chExt cx="5161128" cy="3553301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341A6F5-3F1F-40F6-B2B8-7E6D75C735BC}"/>
                </a:ext>
              </a:extLst>
            </p:cNvPr>
            <p:cNvGrpSpPr/>
            <p:nvPr/>
          </p:nvGrpSpPr>
          <p:grpSpPr>
            <a:xfrm>
              <a:off x="263262" y="262451"/>
              <a:ext cx="5161128" cy="3553301"/>
              <a:chOff x="860697" y="1348193"/>
              <a:chExt cx="4518341" cy="2944874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01A7F11-BCA5-40AE-ADCF-596CB3F26426}"/>
                  </a:ext>
                </a:extLst>
              </p:cNvPr>
              <p:cNvCxnSpPr/>
              <p:nvPr/>
            </p:nvCxnSpPr>
            <p:spPr>
              <a:xfrm>
                <a:off x="1191237" y="3858936"/>
                <a:ext cx="2455178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F1406679-6314-46D3-8CDD-4FEFBEAC8E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46415" y="2801923"/>
                <a:ext cx="1426129" cy="105701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4E3EAF2D-344E-4BCB-BC7F-F7619BBD0A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7090" y="1734416"/>
                <a:ext cx="2245454" cy="1067506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D0C1DE0-ACC5-45DF-9577-BFF2125397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05219" y="1734415"/>
                <a:ext cx="1621871" cy="413151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65D5BAF-DDBF-429C-9F05-E2550DC290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05219" y="2147566"/>
                <a:ext cx="0" cy="171137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F7A22C7-1317-48D5-820A-37B8321CEF7F}"/>
                  </a:ext>
                </a:extLst>
              </p:cNvPr>
              <p:cNvSpPr txBox="1"/>
              <p:nvPr/>
            </p:nvSpPr>
            <p:spPr>
              <a:xfrm>
                <a:off x="917863" y="3740650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b="1" dirty="0">
                    <a:solidFill>
                      <a:schemeClr val="bg1"/>
                    </a:solidFill>
                  </a:rPr>
                  <a:t>А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1AD6D2E9-255C-4E3B-B4EE-DBCDA347771B}"/>
                  </a:ext>
                </a:extLst>
              </p:cNvPr>
              <p:cNvSpPr txBox="1"/>
              <p:nvPr/>
            </p:nvSpPr>
            <p:spPr>
              <a:xfrm>
                <a:off x="3580607" y="3923735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B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CAC04AA5-5325-4E2B-B590-86C7AA3B85E3}"/>
                  </a:ext>
                </a:extLst>
              </p:cNvPr>
              <p:cNvSpPr txBox="1"/>
              <p:nvPr/>
            </p:nvSpPr>
            <p:spPr>
              <a:xfrm>
                <a:off x="5072544" y="2617256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C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A8707E4-F8DF-4185-BCC9-D2FAE691FD2C}"/>
                  </a:ext>
                </a:extLst>
              </p:cNvPr>
              <p:cNvSpPr txBox="1"/>
              <p:nvPr/>
            </p:nvSpPr>
            <p:spPr>
              <a:xfrm>
                <a:off x="2673843" y="1348193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97551D0-8F13-4E47-8413-BD0D942BAE07}"/>
                  </a:ext>
                </a:extLst>
              </p:cNvPr>
              <p:cNvSpPr txBox="1"/>
              <p:nvPr/>
            </p:nvSpPr>
            <p:spPr>
              <a:xfrm>
                <a:off x="860697" y="1898837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s-Latn-BA" b="1" dirty="0">
                    <a:solidFill>
                      <a:schemeClr val="bg1"/>
                    </a:solidFill>
                  </a:rPr>
                  <a:t>E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C9E0BEA5-540C-48A1-BF56-244E24AC7CE4}"/>
                </a:ext>
              </a:extLst>
            </p:cNvPr>
            <p:cNvSpPr/>
            <p:nvPr/>
          </p:nvSpPr>
          <p:spPr>
            <a:xfrm rot="15419527">
              <a:off x="4414372" y="1585661"/>
              <a:ext cx="832170" cy="802011"/>
            </a:xfrm>
            <a:prstGeom prst="arc">
              <a:avLst>
                <a:gd name="adj1" fmla="val 13299662"/>
                <a:gd name="adj2" fmla="val 1339227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42E5600-5B14-4F68-B930-B96E7F81261D}"/>
                </a:ext>
              </a:extLst>
            </p:cNvPr>
            <p:cNvSpPr txBox="1"/>
            <p:nvPr/>
          </p:nvSpPr>
          <p:spPr>
            <a:xfrm>
              <a:off x="666497" y="1140082"/>
              <a:ext cx="4297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37F4C46-1A4F-465E-B471-474E405A161F}"/>
              </a:ext>
            </a:extLst>
          </p:cNvPr>
          <p:cNvGrpSpPr/>
          <p:nvPr/>
        </p:nvGrpSpPr>
        <p:grpSpPr>
          <a:xfrm>
            <a:off x="247065" y="277206"/>
            <a:ext cx="5299382" cy="3601189"/>
            <a:chOff x="247065" y="272889"/>
            <a:chExt cx="5299382" cy="360118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379847B-C2EB-42F6-9DBC-4671384B50E4}"/>
                </a:ext>
              </a:extLst>
            </p:cNvPr>
            <p:cNvGrpSpPr/>
            <p:nvPr/>
          </p:nvGrpSpPr>
          <p:grpSpPr>
            <a:xfrm>
              <a:off x="374489" y="2712134"/>
              <a:ext cx="832170" cy="1161944"/>
              <a:chOff x="891580" y="3785644"/>
              <a:chExt cx="832170" cy="1161944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0188039D-6B86-495E-B8EB-87AC8547014A}"/>
                  </a:ext>
                </a:extLst>
              </p:cNvPr>
              <p:cNvGrpSpPr/>
              <p:nvPr/>
            </p:nvGrpSpPr>
            <p:grpSpPr>
              <a:xfrm>
                <a:off x="891580" y="3785644"/>
                <a:ext cx="832170" cy="866481"/>
                <a:chOff x="350366" y="2816906"/>
                <a:chExt cx="832170" cy="866481"/>
              </a:xfrm>
            </p:grpSpPr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67156A46-A619-482F-83B6-7EF2F7A778F6}"/>
                    </a:ext>
                  </a:extLst>
                </p:cNvPr>
                <p:cNvSpPr/>
                <p:nvPr/>
              </p:nvSpPr>
              <p:spPr>
                <a:xfrm rot="1405537">
                  <a:off x="350366" y="2881376"/>
                  <a:ext cx="832170" cy="802011"/>
                </a:xfrm>
                <a:prstGeom prst="arc">
                  <a:avLst>
                    <a:gd name="adj1" fmla="val 20316936"/>
                    <a:gd name="adj2" fmla="val 4851142"/>
                  </a:avLst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32F3A7A6-95F3-4465-8627-8B5E9A8E886C}"/>
                    </a:ext>
                  </a:extLst>
                </p:cNvPr>
                <p:cNvSpPr txBox="1"/>
                <p:nvPr/>
              </p:nvSpPr>
              <p:spPr>
                <a:xfrm>
                  <a:off x="656796" y="2816906"/>
                  <a:ext cx="370239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sz="2800" b="1" dirty="0">
                    <a:solidFill>
                      <a:srgbClr val="FFFF00"/>
                    </a:solidFill>
                  </a:endParaRP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9" name="TextBox 28">
                      <a:extLst>
                        <a:ext uri="{FF2B5EF4-FFF2-40B4-BE49-F238E27FC236}">
                          <a16:creationId xmlns:a16="http://schemas.microsoft.com/office/drawing/2014/main" id="{9F4C7449-CE43-479E-B523-B29F60AFAB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4689" y="3151571"/>
                      <a:ext cx="370239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400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 dirty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b>
                                <m:r>
                                  <a:rPr lang="sr-Cyrl-RS" sz="2400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29" name="TextBox 28">
                      <a:extLst>
                        <a:ext uri="{FF2B5EF4-FFF2-40B4-BE49-F238E27FC236}">
                          <a16:creationId xmlns:a16="http://schemas.microsoft.com/office/drawing/2014/main" id="{9F4C7449-CE43-479E-B523-B29F60AFABA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4689" y="3151571"/>
                      <a:ext cx="370239" cy="461665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37705" b="-2667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0C5F308-62D1-438C-BFB0-457BE5A7F7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87299" y="3872558"/>
                <a:ext cx="0" cy="107503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0FE492D-13BB-43FA-94D6-CE2FEB5A4EDA}"/>
                </a:ext>
              </a:extLst>
            </p:cNvPr>
            <p:cNvGrpSpPr/>
            <p:nvPr/>
          </p:nvGrpSpPr>
          <p:grpSpPr>
            <a:xfrm>
              <a:off x="3259697" y="2732711"/>
              <a:ext cx="1211482" cy="727851"/>
              <a:chOff x="4082525" y="2880937"/>
              <a:chExt cx="1211482" cy="727851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C7F087-5E46-4D37-81CD-F32F559078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16361" y="3327770"/>
                <a:ext cx="1028763" cy="2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F6D7350-BF2F-46AE-8BD0-1E207902D321}"/>
                  </a:ext>
                </a:extLst>
              </p:cNvPr>
              <p:cNvGrpSpPr/>
              <p:nvPr/>
            </p:nvGrpSpPr>
            <p:grpSpPr>
              <a:xfrm>
                <a:off x="4082525" y="2880937"/>
                <a:ext cx="1211482" cy="727851"/>
                <a:chOff x="3260091" y="3983094"/>
                <a:chExt cx="1211482" cy="727851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17C49E60-D3EF-49F2-861C-EEE4334B1465}"/>
                    </a:ext>
                  </a:extLst>
                </p:cNvPr>
                <p:cNvGrpSpPr/>
                <p:nvPr/>
              </p:nvGrpSpPr>
              <p:grpSpPr>
                <a:xfrm>
                  <a:off x="3260091" y="3983094"/>
                  <a:ext cx="1211482" cy="727851"/>
                  <a:chOff x="3155658" y="2835516"/>
                  <a:chExt cx="1211482" cy="727851"/>
                </a:xfrm>
              </p:grpSpPr>
              <p:sp>
                <p:nvSpPr>
                  <p:cNvPr id="35" name="Arc 34">
                    <a:extLst>
                      <a:ext uri="{FF2B5EF4-FFF2-40B4-BE49-F238E27FC236}">
                        <a16:creationId xmlns:a16="http://schemas.microsoft.com/office/drawing/2014/main" id="{FB9705C0-FC2F-4D4B-9D54-18A1550E3182}"/>
                      </a:ext>
                    </a:extLst>
                  </p:cNvPr>
                  <p:cNvSpPr/>
                  <p:nvPr/>
                </p:nvSpPr>
                <p:spPr>
                  <a:xfrm rot="19428236">
                    <a:off x="3155658" y="2869388"/>
                    <a:ext cx="634483" cy="693979"/>
                  </a:xfrm>
                  <a:prstGeom prst="arc">
                    <a:avLst>
                      <a:gd name="adj1" fmla="val 21137888"/>
                      <a:gd name="adj2" fmla="val 2709016"/>
                    </a:avLst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84C6CEB4-37AA-47C8-BBBA-F4A863D6DC26}"/>
                      </a:ext>
                    </a:extLst>
                  </p:cNvPr>
                  <p:cNvSpPr txBox="1"/>
                  <p:nvPr/>
                </p:nvSpPr>
                <p:spPr>
                  <a:xfrm>
                    <a:off x="3658141" y="2835516"/>
                    <a:ext cx="708999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endParaRPr lang="en-US" sz="2400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C3043258-41EA-413E-8888-B88CEDA091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44828" y="4085627"/>
                      <a:ext cx="62537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b>
                                <m:r>
                                  <a:rPr lang="sr-Cyrl-RS" sz="2000" b="1" i="1" dirty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C3043258-41EA-413E-8888-B88CEDA091EC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44828" y="4085627"/>
                      <a:ext cx="625373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1538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DC098FF-C949-4D0E-877E-BC19638A9BB8}"/>
                </a:ext>
              </a:extLst>
            </p:cNvPr>
            <p:cNvGrpSpPr/>
            <p:nvPr/>
          </p:nvGrpSpPr>
          <p:grpSpPr>
            <a:xfrm>
              <a:off x="4795663" y="1363334"/>
              <a:ext cx="750784" cy="927490"/>
              <a:chOff x="5180018" y="2686272"/>
              <a:chExt cx="750784" cy="92749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F47D8002-9748-4AA0-BB41-46186A0F86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208302" y="3095549"/>
                <a:ext cx="722500" cy="37902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6898A440-A037-4D32-8CF8-18A23CD2FEBC}"/>
                  </a:ext>
                </a:extLst>
              </p:cNvPr>
              <p:cNvSpPr/>
              <p:nvPr/>
            </p:nvSpPr>
            <p:spPr>
              <a:xfrm rot="15419527">
                <a:off x="5007242" y="2859048"/>
                <a:ext cx="927490" cy="581938"/>
              </a:xfrm>
              <a:prstGeom prst="arc">
                <a:avLst>
                  <a:gd name="adj1" fmla="val 8526118"/>
                  <a:gd name="adj2" fmla="val 13916406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7F754354-7FBC-4504-A8B7-340D2F20BF8D}"/>
                      </a:ext>
                    </a:extLst>
                  </p:cNvPr>
                  <p:cNvSpPr txBox="1"/>
                  <p:nvPr/>
                </p:nvSpPr>
                <p:spPr>
                  <a:xfrm>
                    <a:off x="5187086" y="3196552"/>
                    <a:ext cx="691676" cy="40011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sr-Cyrl-RS" sz="20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7F754354-7FBC-4504-A8B7-340D2F20BF8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87086" y="3196552"/>
                    <a:ext cx="691676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60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BB7F157-5530-49A6-8A80-F1FEE0BE6B05}"/>
                </a:ext>
              </a:extLst>
            </p:cNvPr>
            <p:cNvGrpSpPr/>
            <p:nvPr/>
          </p:nvGrpSpPr>
          <p:grpSpPr>
            <a:xfrm>
              <a:off x="247065" y="397554"/>
              <a:ext cx="830214" cy="1161695"/>
              <a:chOff x="1505329" y="3397007"/>
              <a:chExt cx="830214" cy="1161695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03C64C4-F9F1-47E1-A1CC-8BC9E62AA5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469" y="3397007"/>
                <a:ext cx="3715" cy="758169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Arc 75">
                <a:extLst>
                  <a:ext uri="{FF2B5EF4-FFF2-40B4-BE49-F238E27FC236}">
                    <a16:creationId xmlns:a16="http://schemas.microsoft.com/office/drawing/2014/main" id="{A7419976-DFFD-4ADF-90D7-5A5B443A35C3}"/>
                  </a:ext>
                </a:extLst>
              </p:cNvPr>
              <p:cNvSpPr/>
              <p:nvPr/>
            </p:nvSpPr>
            <p:spPr>
              <a:xfrm rot="6623567">
                <a:off x="1516653" y="3739812"/>
                <a:ext cx="807566" cy="830214"/>
              </a:xfrm>
              <a:prstGeom prst="arc">
                <a:avLst>
                  <a:gd name="adj1" fmla="val 9993510"/>
                  <a:gd name="adj2" fmla="val 13817772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2F400A3D-8240-46E7-9A4A-12D799FA7147}"/>
                      </a:ext>
                    </a:extLst>
                  </p:cNvPr>
                  <p:cNvSpPr txBox="1"/>
                  <p:nvPr/>
                </p:nvSpPr>
                <p:spPr>
                  <a:xfrm>
                    <a:off x="1838069" y="3703105"/>
                    <a:ext cx="487544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8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sr-Cyrl-RS" sz="18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2F400A3D-8240-46E7-9A4A-12D799FA71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38069" y="3703105"/>
                    <a:ext cx="487544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FD1838E-8FE1-4284-8CBB-8DF85D7D8B72}"/>
                </a:ext>
              </a:extLst>
            </p:cNvPr>
            <p:cNvGrpSpPr/>
            <p:nvPr/>
          </p:nvGrpSpPr>
          <p:grpSpPr>
            <a:xfrm>
              <a:off x="2088078" y="272889"/>
              <a:ext cx="1330028" cy="817927"/>
              <a:chOff x="1998831" y="4687188"/>
              <a:chExt cx="1330028" cy="802011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A3DD6B88-4D4A-4CF9-ABB4-6DD90D5C48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48038" y="4852366"/>
                <a:ext cx="773385" cy="20452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3464078C-7F78-41F1-894E-683329BB6B6B}"/>
                  </a:ext>
                </a:extLst>
              </p:cNvPr>
              <p:cNvSpPr/>
              <p:nvPr/>
            </p:nvSpPr>
            <p:spPr>
              <a:xfrm rot="10454438">
                <a:off x="1998831" y="4687188"/>
                <a:ext cx="933988" cy="802011"/>
              </a:xfrm>
              <a:prstGeom prst="arc">
                <a:avLst>
                  <a:gd name="adj1" fmla="val 9761090"/>
                  <a:gd name="adj2" fmla="val 12633578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DB11C2B3-6CE5-459D-981D-0D92CBE4C704}"/>
                      </a:ext>
                    </a:extLst>
                  </p:cNvPr>
                  <p:cNvSpPr txBox="1"/>
                  <p:nvPr/>
                </p:nvSpPr>
                <p:spPr>
                  <a:xfrm>
                    <a:off x="2492297" y="4893761"/>
                    <a:ext cx="836562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sr-Cyrl-RS" sz="2400" b="1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DB11C2B3-6CE5-459D-981D-0D92CBE4C70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92297" y="4893761"/>
                    <a:ext cx="836562" cy="46166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29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F2B6DE7-D38A-49E7-9058-AAA4CE68AEE4}"/>
              </a:ext>
            </a:extLst>
          </p:cNvPr>
          <p:cNvCxnSpPr>
            <a:cxnSpLocks/>
          </p:cNvCxnSpPr>
          <p:nvPr/>
        </p:nvCxnSpPr>
        <p:spPr>
          <a:xfrm flipH="1">
            <a:off x="714014" y="2076606"/>
            <a:ext cx="1332646" cy="1107255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305D583-4F70-42FD-8C7A-94CFD51357E4}"/>
              </a:ext>
            </a:extLst>
          </p:cNvPr>
          <p:cNvCxnSpPr>
            <a:cxnSpLocks/>
          </p:cNvCxnSpPr>
          <p:nvPr/>
        </p:nvCxnSpPr>
        <p:spPr>
          <a:xfrm>
            <a:off x="2058266" y="2076606"/>
            <a:ext cx="1352316" cy="107052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80F0858-E8CB-46B6-BC63-3F28238B8F50}"/>
              </a:ext>
            </a:extLst>
          </p:cNvPr>
          <p:cNvCxnSpPr>
            <a:cxnSpLocks/>
          </p:cNvCxnSpPr>
          <p:nvPr/>
        </p:nvCxnSpPr>
        <p:spPr>
          <a:xfrm>
            <a:off x="682688" y="1119636"/>
            <a:ext cx="1343855" cy="91917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51D377F-B130-4E99-9DFB-3ABCDA7D98D1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2076456" y="603318"/>
            <a:ext cx="461888" cy="1420774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9F22378-68A9-4741-9FB1-EE777336808E}"/>
              </a:ext>
            </a:extLst>
          </p:cNvPr>
          <p:cNvCxnSpPr>
            <a:cxnSpLocks/>
          </p:cNvCxnSpPr>
          <p:nvPr/>
        </p:nvCxnSpPr>
        <p:spPr>
          <a:xfrm flipH="1">
            <a:off x="2046660" y="1935329"/>
            <a:ext cx="2931832" cy="142657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C81A8A0A-E4FA-4507-B311-6E6274715728}"/>
                  </a:ext>
                </a:extLst>
              </p:cNvPr>
              <p:cNvSpPr txBox="1"/>
              <p:nvPr/>
            </p:nvSpPr>
            <p:spPr>
              <a:xfrm>
                <a:off x="6455300" y="2506195"/>
                <a:ext cx="394784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Cyrl-R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400" b="1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400" b="1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l-GR" sz="2400" b="1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400" b="1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Cyrl-RS" sz="24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C81A8A0A-E4FA-4507-B311-6E6274715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300" y="2506195"/>
                <a:ext cx="3947849" cy="461665"/>
              </a:xfrm>
              <a:prstGeom prst="rect">
                <a:avLst/>
              </a:prstGeom>
              <a:blipFill>
                <a:blip r:embed="rId9"/>
                <a:stretch>
                  <a:fillRect l="-463" t="-144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7A79118-D1A6-433E-8A35-C97AEF6DEC76}"/>
                  </a:ext>
                </a:extLst>
              </p:cNvPr>
              <p:cNvSpPr txBox="1"/>
              <p:nvPr/>
            </p:nvSpPr>
            <p:spPr>
              <a:xfrm>
                <a:off x="2354663" y="4271166"/>
                <a:ext cx="3580083" cy="430887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bs-Latn-BA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bs-Latn-BA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7A79118-D1A6-433E-8A35-C97AEF6DE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663" y="4271166"/>
                <a:ext cx="3580083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2E95F40-BFD9-47C7-AD17-3E47B1FB8D59}"/>
                  </a:ext>
                </a:extLst>
              </p:cNvPr>
              <p:cNvSpPr txBox="1"/>
              <p:nvPr/>
            </p:nvSpPr>
            <p:spPr>
              <a:xfrm>
                <a:off x="6347423" y="3693729"/>
                <a:ext cx="479629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s-Latn-BA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s-Latn-BA" sz="24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𝐧</m:t>
                    </m:r>
                    <m:r>
                      <a:rPr lang="bs-Latn-BA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𝐧</m:t>
                    </m:r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bs-Latn-BA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bs-Latn-BA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bs-Latn-BA" sz="2400" dirty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2E95F40-BFD9-47C7-AD17-3E47B1FB8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23" y="3693729"/>
                <a:ext cx="4796291" cy="461665"/>
              </a:xfrm>
              <a:prstGeom prst="rect">
                <a:avLst/>
              </a:prstGeom>
              <a:blipFill>
                <a:blip r:embed="rId11"/>
                <a:stretch>
                  <a:fillRect l="-25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68E4833-34A3-4482-90F6-85E458ECEA82}"/>
                  </a:ext>
                </a:extLst>
              </p:cNvPr>
              <p:cNvSpPr txBox="1"/>
              <p:nvPr/>
            </p:nvSpPr>
            <p:spPr>
              <a:xfrm>
                <a:off x="6487632" y="3115351"/>
                <a:ext cx="2184498" cy="430887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s-Latn-BA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m:rPr>
                          <m:nor/>
                        </m:rPr>
                        <a:rPr lang="bs-Latn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bs-Latn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68E4833-34A3-4482-90F6-85E458ECE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632" y="3115351"/>
                <a:ext cx="218449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3B46854-B4CA-4377-BA03-2E2A7BADBD71}"/>
                  </a:ext>
                </a:extLst>
              </p:cNvPr>
              <p:cNvSpPr txBox="1"/>
              <p:nvPr/>
            </p:nvSpPr>
            <p:spPr>
              <a:xfrm>
                <a:off x="6455300" y="4373387"/>
                <a:ext cx="41780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bs-Latn-BA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bs-Latn-BA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s-Latn-BA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+ 360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3B46854-B4CA-4377-BA03-2E2A7BADB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300" y="4373387"/>
                <a:ext cx="4178031" cy="461665"/>
              </a:xfrm>
              <a:prstGeom prst="rect">
                <a:avLst/>
              </a:prstGeom>
              <a:blipFill>
                <a:blip r:embed="rId13"/>
                <a:stretch>
                  <a:fillRect l="-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45947C4-5104-45F0-BA0E-04C646D69883}"/>
                  </a:ext>
                </a:extLst>
              </p:cNvPr>
              <p:cNvSpPr txBox="1"/>
              <p:nvPr/>
            </p:nvSpPr>
            <p:spPr>
              <a:xfrm>
                <a:off x="7348762" y="5106129"/>
                <a:ext cx="182942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s-Latn-BA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360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45947C4-5104-45F0-BA0E-04C646D69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762" y="5106129"/>
                <a:ext cx="1829422" cy="461665"/>
              </a:xfrm>
              <a:prstGeom prst="rect">
                <a:avLst/>
              </a:prstGeom>
              <a:blipFill>
                <a:blip r:embed="rId14"/>
                <a:stretch>
                  <a:fillRect l="-66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E491F31D-1CE1-4F74-A236-360FFAEACA1C}"/>
                  </a:ext>
                </a:extLst>
              </p:cNvPr>
              <p:cNvSpPr txBox="1"/>
              <p:nvPr/>
            </p:nvSpPr>
            <p:spPr>
              <a:xfrm>
                <a:off x="1911694" y="5930153"/>
                <a:ext cx="7266490" cy="52322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s-Latn-BA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bs-Latn-BA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- </a:t>
                </a:r>
                <a:r>
                  <a:rPr lang="sr-Cyrl-RS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спољашњих углова многоугла</a:t>
                </a:r>
                <a:r>
                  <a:rPr lang="bs-Latn-BA" sz="2800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s-Latn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360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  <m:sup>
                        <m:r>
                          <a:rPr lang="sr-Cyrl-R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E491F31D-1CE1-4F74-A236-360FFAEAC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694" y="5930153"/>
                <a:ext cx="7266490" cy="523220"/>
              </a:xfrm>
              <a:prstGeom prst="rect">
                <a:avLst/>
              </a:prstGeom>
              <a:blipFill>
                <a:blip r:embed="rId15"/>
                <a:stretch>
                  <a:fillRect t="-9091" b="-3181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83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21" grpId="0"/>
      <p:bldP spid="122" grpId="0"/>
      <p:bldP spid="20" grpId="0" animBg="1"/>
      <p:bldP spid="124" grpId="0" animBg="1"/>
      <p:bldP spid="125" grpId="0"/>
      <p:bldP spid="109" grpId="0"/>
      <p:bldP spid="110" grpId="0" animBg="1"/>
      <p:bldP spid="111" grpId="0"/>
      <p:bldP spid="112" grpId="0" animBg="1"/>
      <p:bldP spid="113" grpId="0"/>
      <p:bldP spid="115" grpId="0" animBg="1"/>
      <p:bldP spid="1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4FB5A579-C7D0-44E7-92EC-AEBDC5A6C3EB}"/>
              </a:ext>
            </a:extLst>
          </p:cNvPr>
          <p:cNvSpPr txBox="1"/>
          <p:nvPr/>
        </p:nvSpPr>
        <p:spPr>
          <a:xfrm>
            <a:off x="2493488" y="-40123"/>
            <a:ext cx="6061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00"/>
                </a:solidFill>
                <a:latin typeface="Mistral" panose="03090702030407020403" pitchFamily="66" charset="0"/>
              </a:rPr>
              <a:t>ПРИМЈЕР</a:t>
            </a:r>
            <a:endParaRPr lang="en-US" sz="2800" b="1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/>
              <p:nvPr/>
            </p:nvSpPr>
            <p:spPr>
              <a:xfrm>
                <a:off x="8084502" y="1158429"/>
                <a:ext cx="2285369" cy="71436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084C68D-A6CB-4EA4-89B6-678D0ABBB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502" y="1158429"/>
                <a:ext cx="2285369" cy="7143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2FD0AD-0FA1-4FD9-ACBB-DEA10425F9D4}"/>
                  </a:ext>
                </a:extLst>
              </p:cNvPr>
              <p:cNvSpPr txBox="1"/>
              <p:nvPr/>
            </p:nvSpPr>
            <p:spPr>
              <a:xfrm>
                <a:off x="-104858" y="345177"/>
                <a:ext cx="11752775" cy="9638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sr-Cyrl-RS" sz="2800" b="1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Збир унутрашњих углова многоугла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𝟐𝟓𝟐𝟎</m:t>
                        </m:r>
                      </m:e>
                      <m:sup>
                        <m:r>
                          <a:rPr lang="sr-Cyrl-RS" sz="28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  <a:latin typeface="Monotype Corsiva" panose="03010101010201010101" pitchFamily="66" charset="0"/>
                  </a:rPr>
                  <a:t>. Колико страница , а колико дијагонала има многоугао? </a:t>
                </a:r>
                <a:endParaRPr lang="en-US" sz="2800" b="1" dirty="0">
                  <a:solidFill>
                    <a:schemeClr val="bg1"/>
                  </a:solidFill>
                  <a:latin typeface="Monotype Corsiva" panose="03010101010201010101" pitchFamily="66" charset="0"/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2FD0AD-0FA1-4FD9-ACBB-DEA10425F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4858" y="345177"/>
                <a:ext cx="11752775" cy="963854"/>
              </a:xfrm>
              <a:prstGeom prst="rect">
                <a:avLst/>
              </a:prstGeom>
              <a:blipFill>
                <a:blip r:embed="rId3"/>
                <a:stretch>
                  <a:fillRect l="-934" t="-4430" b="-17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187C2C-823E-4C08-B314-D57A16708CE4}"/>
                  </a:ext>
                </a:extLst>
              </p:cNvPr>
              <p:cNvSpPr txBox="1"/>
              <p:nvPr/>
            </p:nvSpPr>
            <p:spPr>
              <a:xfrm>
                <a:off x="586056" y="1954231"/>
                <a:ext cx="712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D187C2C-823E-4C08-B314-D57A16708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56" y="1954231"/>
                <a:ext cx="712246" cy="369332"/>
              </a:xfrm>
              <a:prstGeom prst="rect">
                <a:avLst/>
              </a:prstGeom>
              <a:blipFill>
                <a:blip r:embed="rId4"/>
                <a:stretch>
                  <a:fillRect l="-5983" r="-940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69154EA-34E6-4CF3-BEFE-09CFBD354F3C}"/>
              </a:ext>
            </a:extLst>
          </p:cNvPr>
          <p:cNvCxnSpPr/>
          <p:nvPr/>
        </p:nvCxnSpPr>
        <p:spPr>
          <a:xfrm>
            <a:off x="387951" y="2368885"/>
            <a:ext cx="207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3534B3F-8D8E-486D-916D-907B2F7ED267}"/>
                  </a:ext>
                </a:extLst>
              </p:cNvPr>
              <p:cNvSpPr txBox="1"/>
              <p:nvPr/>
            </p:nvSpPr>
            <p:spPr>
              <a:xfrm>
                <a:off x="6647318" y="2383693"/>
                <a:ext cx="2625206" cy="7143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Cyrl-RS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s-Latn-BA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bs-Latn-BA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3534B3F-8D8E-486D-916D-907B2F7ED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318" y="2383693"/>
                <a:ext cx="2625206" cy="7143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D6A71B5-7550-4B19-82BC-191EE18D1E2B}"/>
                  </a:ext>
                </a:extLst>
              </p:cNvPr>
              <p:cNvSpPr txBox="1"/>
              <p:nvPr/>
            </p:nvSpPr>
            <p:spPr>
              <a:xfrm>
                <a:off x="7163742" y="3533628"/>
                <a:ext cx="163499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D6A71B5-7550-4B19-82BC-191EE18D1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742" y="3533628"/>
                <a:ext cx="1634999" cy="369332"/>
              </a:xfrm>
              <a:prstGeom prst="rect">
                <a:avLst/>
              </a:prstGeom>
              <a:blipFill>
                <a:blip r:embed="rId6"/>
                <a:stretch>
                  <a:fillRect l="-3731" r="-4104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TextBox 143">
            <a:extLst>
              <a:ext uri="{FF2B5EF4-FFF2-40B4-BE49-F238E27FC236}">
                <a16:creationId xmlns:a16="http://schemas.microsoft.com/office/drawing/2014/main" id="{1294C07B-4D64-4F11-B0FD-E9A7DBF8B127}"/>
              </a:ext>
            </a:extLst>
          </p:cNvPr>
          <p:cNvSpPr txBox="1"/>
          <p:nvPr/>
        </p:nvSpPr>
        <p:spPr>
          <a:xfrm>
            <a:off x="3762647" y="6099439"/>
            <a:ext cx="57693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Многоугао има 16 страница и 104 дијагонале.</a:t>
            </a:r>
            <a:endParaRPr lang="en-US" sz="24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425997C-8D4E-43C8-8315-DDFC6C1DBFC1}"/>
                  </a:ext>
                </a:extLst>
              </p:cNvPr>
              <p:cNvSpPr txBox="1"/>
              <p:nvPr/>
            </p:nvSpPr>
            <p:spPr>
              <a:xfrm>
                <a:off x="510067" y="1348506"/>
                <a:ext cx="218792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bs-Latn-BA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r-Cyrl-RS" sz="2400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𝟐𝟓𝟐𝟎</m:t>
                        </m:r>
                      </m:e>
                      <m:sup>
                        <m:r>
                          <a:rPr lang="sr-Cyrl-RS" sz="24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425997C-8D4E-43C8-8315-DDFC6C1DB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67" y="1348506"/>
                <a:ext cx="2187920" cy="470000"/>
              </a:xfrm>
              <a:prstGeom prst="rect">
                <a:avLst/>
              </a:prstGeom>
              <a:blipFill>
                <a:blip r:embed="rId7"/>
                <a:stretch>
                  <a:fillRect l="-836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8E7D0-28C8-4835-8CFB-69DDA37790F5}"/>
                  </a:ext>
                </a:extLst>
              </p:cNvPr>
              <p:cNvSpPr txBox="1"/>
              <p:nvPr/>
            </p:nvSpPr>
            <p:spPr>
              <a:xfrm>
                <a:off x="1424897" y="1991756"/>
                <a:ext cx="970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A8E7D0-28C8-4835-8CFB-69DDA3779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897" y="1991756"/>
                <a:ext cx="970266" cy="369332"/>
              </a:xfrm>
              <a:prstGeom prst="rect">
                <a:avLst/>
              </a:prstGeom>
              <a:blipFill>
                <a:blip r:embed="rId8"/>
                <a:stretch>
                  <a:fillRect l="-7547" r="-691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9F0161C-0F49-4DA2-ADEB-B152098CE301}"/>
                  </a:ext>
                </a:extLst>
              </p:cNvPr>
              <p:cNvSpPr txBox="1"/>
              <p:nvPr/>
            </p:nvSpPr>
            <p:spPr>
              <a:xfrm>
                <a:off x="436354" y="2709951"/>
                <a:ext cx="3201326" cy="430887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bs-Latn-BA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9F0161C-0F49-4DA2-ADEB-B152098CE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54" y="2709951"/>
                <a:ext cx="320132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D0668A3-5678-4AF0-8767-08ED59F18AAE}"/>
                  </a:ext>
                </a:extLst>
              </p:cNvPr>
              <p:cNvSpPr txBox="1"/>
              <p:nvPr/>
            </p:nvSpPr>
            <p:spPr>
              <a:xfrm>
                <a:off x="366631" y="3398348"/>
                <a:ext cx="3844129" cy="4406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𝟐𝟓𝟐𝟎</m:t>
                          </m:r>
                        </m:e>
                        <m:sup>
                          <m: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bs-Latn-BA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bs-Latn-BA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D0668A3-5678-4AF0-8767-08ED59F18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31" y="3398348"/>
                <a:ext cx="3844129" cy="4406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254F5B-3486-4131-B484-811ACCFCA9EB}"/>
                  </a:ext>
                </a:extLst>
              </p:cNvPr>
              <p:cNvSpPr txBox="1"/>
              <p:nvPr/>
            </p:nvSpPr>
            <p:spPr>
              <a:xfrm>
                <a:off x="411520" y="4081417"/>
                <a:ext cx="3518399" cy="4406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𝟐𝟓𝟐𝟎</m:t>
                          </m:r>
                        </m:e>
                        <m:sup>
                          <m:r>
                            <a:rPr lang="sr-Cyrl-RS" sz="2800" b="1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sr-Cyrl-RS" sz="28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254F5B-3486-4131-B484-811ACCFCA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20" y="4081417"/>
                <a:ext cx="3518399" cy="4406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A197BE-929B-46D7-8178-808196E23D10}"/>
                  </a:ext>
                </a:extLst>
              </p:cNvPr>
              <p:cNvSpPr txBox="1"/>
              <p:nvPr/>
            </p:nvSpPr>
            <p:spPr>
              <a:xfrm>
                <a:off x="474765" y="4755058"/>
                <a:ext cx="1920398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9A197BE-929B-46D7-8178-808196E23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65" y="4755058"/>
                <a:ext cx="1920398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09C56C-1A7E-48ED-B1AE-B7A15D587835}"/>
                  </a:ext>
                </a:extLst>
              </p:cNvPr>
              <p:cNvSpPr txBox="1"/>
              <p:nvPr/>
            </p:nvSpPr>
            <p:spPr>
              <a:xfrm>
                <a:off x="425883" y="5332497"/>
                <a:ext cx="1744837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m:rPr>
                          <m:nor/>
                        </m:rPr>
                        <a:rPr lang="sr-Cyrl-RS" sz="28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09C56C-1A7E-48ED-B1AE-B7A15D587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83" y="5332497"/>
                <a:ext cx="1744837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992967C-5EF8-43E7-B5C7-74ED67A7D295}"/>
                  </a:ext>
                </a:extLst>
              </p:cNvPr>
              <p:cNvSpPr txBox="1"/>
              <p:nvPr/>
            </p:nvSpPr>
            <p:spPr>
              <a:xfrm>
                <a:off x="2802588" y="5338464"/>
                <a:ext cx="1278363" cy="43088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s-Latn-BA" sz="28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𝐧</m:t>
                      </m:r>
                      <m:r>
                        <a:rPr lang="bs-Latn-BA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992967C-5EF8-43E7-B5C7-74ED67A7D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8" y="5338464"/>
                <a:ext cx="1278363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9B8FE9F-AB64-4B2C-B5FB-7A37B5EE041D}"/>
                  </a:ext>
                </a:extLst>
              </p:cNvPr>
              <p:cNvSpPr txBox="1"/>
              <p:nvPr/>
            </p:nvSpPr>
            <p:spPr>
              <a:xfrm>
                <a:off x="7163742" y="4337384"/>
                <a:ext cx="141160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𝟏𝟎𝟒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9B8FE9F-AB64-4B2C-B5FB-7A37B5EE0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742" y="4337384"/>
                <a:ext cx="1411605" cy="369332"/>
              </a:xfrm>
              <a:prstGeom prst="rect">
                <a:avLst/>
              </a:prstGeom>
              <a:blipFill>
                <a:blip r:embed="rId15"/>
                <a:stretch>
                  <a:fillRect l="-4310" r="-4741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E5AD45B-6F47-4A70-85D2-4BEC704E1E89}"/>
                  </a:ext>
                </a:extLst>
              </p:cNvPr>
              <p:cNvSpPr txBox="1"/>
              <p:nvPr/>
            </p:nvSpPr>
            <p:spPr>
              <a:xfrm>
                <a:off x="6364861" y="1275850"/>
                <a:ext cx="9702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bs-Latn-BA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bs-Latn-BA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E5AD45B-6F47-4A70-85D2-4BEC704E1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61" y="1275850"/>
                <a:ext cx="970266" cy="369332"/>
              </a:xfrm>
              <a:prstGeom prst="rect">
                <a:avLst/>
              </a:prstGeom>
              <a:blipFill>
                <a:blip r:embed="rId16"/>
                <a:stretch>
                  <a:fillRect l="-6918" r="-7547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3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78" grpId="0"/>
      <p:bldP spid="81" grpId="0"/>
      <p:bldP spid="139" grpId="0"/>
      <p:bldP spid="140" grpId="0"/>
      <p:bldP spid="144" grpId="0"/>
      <p:bldP spid="23" grpId="0"/>
      <p:bldP spid="24" grpId="0"/>
      <p:bldP spid="25" grpId="0" animBg="1"/>
      <p:bldP spid="26" grpId="0"/>
      <p:bldP spid="28" grpId="0"/>
      <p:bldP spid="29" grpId="0"/>
      <p:bldP spid="30" grpId="0"/>
      <p:bldP spid="31" grpId="0" animBg="1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DDF14A0-DE99-419E-B65A-AD9B5582DF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60"/>
          <a:stretch/>
        </p:blipFill>
        <p:spPr>
          <a:xfrm>
            <a:off x="-389122" y="-864588"/>
            <a:ext cx="11344830" cy="812043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12A7240-5FB8-4840-A501-B70F12FCD900}"/>
              </a:ext>
            </a:extLst>
          </p:cNvPr>
          <p:cNvGrpSpPr/>
          <p:nvPr/>
        </p:nvGrpSpPr>
        <p:grpSpPr>
          <a:xfrm>
            <a:off x="2501395" y="671607"/>
            <a:ext cx="6307857" cy="1382307"/>
            <a:chOff x="4600741" y="1011677"/>
            <a:chExt cx="6172976" cy="1288859"/>
          </a:xfrm>
        </p:grpSpPr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FCBA6C9A-7966-4B3A-A7CC-D87BDB29C27E}"/>
                </a:ext>
              </a:extLst>
            </p:cNvPr>
            <p:cNvSpPr/>
            <p:nvPr/>
          </p:nvSpPr>
          <p:spPr>
            <a:xfrm>
              <a:off x="4711929" y="1011677"/>
              <a:ext cx="6061788" cy="1196502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0CB5A58-82FE-44B9-9A35-0E896B8FE2C2}"/>
                </a:ext>
              </a:extLst>
            </p:cNvPr>
            <p:cNvSpPr txBox="1"/>
            <p:nvPr/>
          </p:nvSpPr>
          <p:spPr>
            <a:xfrm>
              <a:off x="4600741" y="1201475"/>
              <a:ext cx="6061788" cy="1099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Колики је збир унутрашњих углова многоугла који има 54 дијагонале?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7995B9-2ABE-4643-A941-1E5CA5C3A82E}"/>
              </a:ext>
            </a:extLst>
          </p:cNvPr>
          <p:cNvGrpSpPr/>
          <p:nvPr/>
        </p:nvGrpSpPr>
        <p:grpSpPr>
          <a:xfrm>
            <a:off x="4488468" y="1829605"/>
            <a:ext cx="5941499" cy="1964063"/>
            <a:chOff x="4541118" y="3487339"/>
            <a:chExt cx="6300110" cy="2366379"/>
          </a:xfrm>
        </p:grpSpPr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CCBE00C3-CBF0-4AA1-8AFF-BC3679C6B74C}"/>
                </a:ext>
              </a:extLst>
            </p:cNvPr>
            <p:cNvSpPr/>
            <p:nvPr/>
          </p:nvSpPr>
          <p:spPr>
            <a:xfrm>
              <a:off x="4541118" y="3487339"/>
              <a:ext cx="6300110" cy="2366379"/>
            </a:xfrm>
            <a:prstGeom prst="clou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9E035E-77F5-477D-97F4-C9D8FBC43C42}"/>
                </a:ext>
              </a:extLst>
            </p:cNvPr>
            <p:cNvSpPr txBox="1"/>
            <p:nvPr/>
          </p:nvSpPr>
          <p:spPr>
            <a:xfrm>
              <a:off x="4779440" y="3870478"/>
              <a:ext cx="60617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400" b="1" dirty="0">
                  <a:solidFill>
                    <a:sysClr val="windowText" lastClr="000000"/>
                  </a:solidFill>
                </a:rPr>
                <a:t>Три спољашња угла шестоугла су прави, а остала три су једнака. Израчунај спољашње и унутрашње углове тог шестоугла.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92FAACB3-EF2A-4826-8368-CAC2BFB29ED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28" y="4068520"/>
            <a:ext cx="4615978" cy="2233537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170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372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Mistral</vt:lpstr>
      <vt:lpstr>Monotype Corsiva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Stana Kujundžić</dc:creator>
  <cp:lastModifiedBy>Stana Kujundžić</cp:lastModifiedBy>
  <cp:revision>110</cp:revision>
  <dcterms:created xsi:type="dcterms:W3CDTF">2021-01-12T13:46:17Z</dcterms:created>
  <dcterms:modified xsi:type="dcterms:W3CDTF">2021-01-14T15:54:18Z</dcterms:modified>
</cp:coreProperties>
</file>