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2877161"/>
            <a:ext cx="8246070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640686"/>
            <a:ext cx="824607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DA30-F987-423D-AFFA-3F651965416D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8FE0-70EB-4A5C-AE5F-6A3FDCBB3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DA30-F987-423D-AFFA-3F651965416D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8FE0-70EB-4A5C-AE5F-6A3FDCBB3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DA30-F987-423D-AFFA-3F651965416D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8FE0-70EB-4A5C-AE5F-6A3FDCBB3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DA30-F987-423D-AFFA-3F651965416D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8FE0-70EB-4A5C-AE5F-6A3FDCBB33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49DC4E9E-9A51-44F0-971B-C64AE781D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918306" y="2326214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739290"/>
            <a:ext cx="8246070" cy="610820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02815"/>
            <a:ext cx="8246070" cy="335951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DA30-F987-423D-AFFA-3F651965416D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8FE0-70EB-4A5C-AE5F-6A3FDCBB3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81175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044702"/>
            <a:ext cx="6108200" cy="366376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DA30-F987-423D-AFFA-3F651965416D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8FE0-70EB-4A5C-AE5F-6A3FDCBB3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DA30-F987-423D-AFFA-3F651965416D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8FE0-70EB-4A5C-AE5F-6A3FDCBB3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DA30-F987-423D-AFFA-3F651965416D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8FE0-70EB-4A5C-AE5F-6A3FDCBB3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9" y="1044700"/>
            <a:ext cx="8093365" cy="610820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4664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41904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194664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3" y="241904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DA30-F987-423D-AFFA-3F651965416D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8FE0-70EB-4A5C-AE5F-6A3FDCBB3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DA30-F987-423D-AFFA-3F651965416D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8FE0-70EB-4A5C-AE5F-6A3FDCBB3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DA30-F987-423D-AFFA-3F651965416D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8FE0-70EB-4A5C-AE5F-6A3FDCBB3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DA30-F987-423D-AFFA-3F651965416D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8FE0-70EB-4A5C-AE5F-6A3FDCBB3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DA30-F987-423D-AFFA-3F651965416D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F8FE0-70EB-4A5C-AE5F-6A3FDCBB3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F0D6807-E193-4D56-876C-7A245CED95BA}"/>
              </a:ext>
            </a:extLst>
          </p:cNvPr>
          <p:cNvSpPr txBox="1"/>
          <p:nvPr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595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СРП</a:t>
            </a:r>
            <a:r>
              <a:rPr lang="sr-Cyrl-R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sr-Cyrl-R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КИ </a:t>
            </a:r>
            <a:r>
              <a:rPr lang="sr-Cyrl-R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ЈЕЗИК</a:t>
            </a:r>
            <a:br>
              <a:rPr lang="sr-Cyrl-R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BA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  </a:t>
            </a:r>
            <a:r>
              <a:rPr lang="sr-Cyrl-R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РАЗРЕД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7175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Читање изговорених цјелина</a:t>
            </a:r>
            <a:endParaRPr lang="sr-Latn-BA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067694"/>
            <a:ext cx="878497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да правилно изговарамо сваки глас, ријеч, реченицу,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да правилно наглашавамо  одређене ријечи у реченици,</a:t>
            </a:r>
            <a:endParaRPr lang="en-US" sz="2400" dirty="0"/>
          </a:p>
          <a:p>
            <a:pPr>
              <a:buFontTx/>
              <a:buChar char="-"/>
            </a:pPr>
            <a:r>
              <a:rPr lang="ru-RU" sz="2400" dirty="0" smtClean="0"/>
              <a:t>да говоримо природно у складу са значењем ријечи,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да размишљамо о ономе што читамо,</a:t>
            </a:r>
            <a:endParaRPr lang="en-US" sz="2400" dirty="0"/>
          </a:p>
          <a:p>
            <a:pPr>
              <a:buFontTx/>
              <a:buChar char="-"/>
            </a:pPr>
            <a:r>
              <a:rPr lang="ru-RU" sz="2400" dirty="0" smtClean="0"/>
              <a:t>да јачину гласа подешавамо према значењу онога што читамо,</a:t>
            </a:r>
            <a:endParaRPr lang="en-US" sz="2400" dirty="0"/>
          </a:p>
          <a:p>
            <a:pPr>
              <a:buFontTx/>
              <a:buChar char="-"/>
            </a:pPr>
            <a:r>
              <a:rPr lang="ru-RU" sz="2400" dirty="0" smtClean="0"/>
              <a:t>да пазимо гдје треба направити паузу у читању (иза тачке правимо дужу, а иза запете краћу паузу).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131590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Када читамо није важно само шта читамо него и како читамо. За правилно читање морамо пазити: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139702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 нашем језику постоје ријечи које нису наглашене него стоје испред наглашене ријечи и са њом чине акценатску цјелину. </a:t>
            </a:r>
            <a:endParaRPr lang="en-US" sz="2400" dirty="0" smtClean="0"/>
          </a:p>
          <a:p>
            <a:r>
              <a:rPr lang="ru-RU" sz="2400" dirty="0" smtClean="0"/>
              <a:t>Те ријечи се зову ПРОКЛИТИКЕ.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419622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поновимо: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36383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Примјери: </a:t>
            </a:r>
            <a:endParaRPr lang="en-US" sz="24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ru-RU" sz="2400" u="sng" dirty="0" smtClean="0">
                <a:solidFill>
                  <a:srgbClr val="FFFF00"/>
                </a:solidFill>
              </a:rPr>
              <a:t>на</a:t>
            </a:r>
            <a:r>
              <a:rPr lang="ru-RU" sz="2400" dirty="0" smtClean="0"/>
              <a:t> столу</a:t>
            </a:r>
            <a:endParaRPr lang="en-US" sz="24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ru-RU" sz="2400" u="sng" dirty="0" smtClean="0">
                <a:solidFill>
                  <a:srgbClr val="FFFF00"/>
                </a:solidFill>
              </a:rPr>
              <a:t>не</a:t>
            </a:r>
            <a:r>
              <a:rPr lang="ru-RU" sz="2400" dirty="0" smtClean="0"/>
              <a:t> пада</a:t>
            </a:r>
            <a:endParaRPr lang="en-US" sz="24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ru-RU" sz="2400" u="sng" dirty="0" smtClean="0">
                <a:solidFill>
                  <a:srgbClr val="FFFF00"/>
                </a:solidFill>
              </a:rPr>
              <a:t>у</a:t>
            </a:r>
            <a:r>
              <a:rPr lang="ru-RU" sz="2400" dirty="0" smtClean="0"/>
              <a:t> недјељу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13970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cs typeface="Arial" pitchFamily="34" charset="0"/>
              </a:rPr>
              <a:t>Ријечи које </a:t>
            </a:r>
            <a:r>
              <a:rPr lang="sr-Cyrl-RS" sz="2400" smtClean="0">
                <a:cs typeface="Arial" pitchFamily="34" charset="0"/>
              </a:rPr>
              <a:t>нису наглашене </a:t>
            </a:r>
            <a:r>
              <a:rPr lang="sr-Cyrl-RS" sz="2400" dirty="0" smtClean="0">
                <a:cs typeface="Arial" pitchFamily="34" charset="0"/>
              </a:rPr>
              <a:t>а стоје иза наглашене ријечи и са њом чине акценатску цјелину, зову се ЕНКЛИТИКЕ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336383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Примјери: </a:t>
            </a:r>
            <a:endParaRPr lang="en-US" sz="2400" dirty="0"/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ru-RU" sz="2400" dirty="0" smtClean="0"/>
              <a:t>видио </a:t>
            </a:r>
            <a:r>
              <a:rPr lang="ru-RU" sz="2400" u="sng" dirty="0" smtClean="0">
                <a:solidFill>
                  <a:srgbClr val="FFFF00"/>
                </a:solidFill>
              </a:rPr>
              <a:t>сам</a:t>
            </a:r>
            <a:endParaRPr lang="en-US" sz="2400" u="sng" dirty="0">
              <a:solidFill>
                <a:srgbClr val="FFFF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ru-RU" sz="2400" dirty="0" smtClean="0"/>
              <a:t>дошао </a:t>
            </a:r>
            <a:r>
              <a:rPr lang="ru-RU" sz="2400" u="sng" dirty="0" smtClean="0">
                <a:solidFill>
                  <a:srgbClr val="FFFF00"/>
                </a:solidFill>
              </a:rPr>
              <a:t>је</a:t>
            </a:r>
            <a:endParaRPr lang="en-US" sz="2400" u="sng" dirty="0" smtClean="0">
              <a:solidFill>
                <a:srgbClr val="FFFF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ru-RU" sz="2400" dirty="0" smtClean="0"/>
              <a:t>вољела </a:t>
            </a:r>
            <a:r>
              <a:rPr lang="ru-RU" sz="2400" u="sng" dirty="0" smtClean="0">
                <a:solidFill>
                  <a:srgbClr val="FFFF00"/>
                </a:solidFill>
              </a:rPr>
              <a:t>бих</a:t>
            </a:r>
            <a:endParaRPr lang="en-US" sz="2400" u="sng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91630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Дакле, ненаглашене ријечи се наслањају на ријеч испред или иза себе и са њом чине цјелину, па их тако и читамо – као цјелину.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78777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/>
              <a:t>Примјери:</a:t>
            </a:r>
          </a:p>
          <a:p>
            <a:pPr algn="ctr"/>
            <a:r>
              <a:rPr lang="sr-Cyrl-R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Вјетар је </a:t>
            </a:r>
            <a:r>
              <a:rPr lang="sr-Cyrl-R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│</a:t>
            </a:r>
            <a:r>
              <a:rPr lang="sr-Cyrl-R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дувао</a:t>
            </a:r>
            <a:r>
              <a:rPr lang="sr-Cyrl-R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│ </a:t>
            </a:r>
            <a:r>
              <a:rPr lang="sr-Cyrl-R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 ломио </a:t>
            </a:r>
            <a:r>
              <a:rPr lang="sr-Cyrl-R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│ </a:t>
            </a:r>
            <a:r>
              <a:rPr lang="sr-Cyrl-R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гране.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419622"/>
            <a:ext cx="84969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ВЈЕЖБА:</a:t>
            </a:r>
          </a:p>
          <a:p>
            <a:endParaRPr lang="sr-Cyrl-BA" sz="2400" dirty="0"/>
          </a:p>
          <a:p>
            <a:r>
              <a:rPr lang="ru-RU" sz="2400" dirty="0" smtClean="0"/>
              <a:t>Драган је│са родитељима│отпутовао│на Јахорину.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85978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Јелена│и Сара│воле│да играју│одбојку.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50785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Марко је│за Божић│ишао│код баке.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  <p:bldP spid="3" grpId="0" build="allAtOnce"/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7504" y="1563638"/>
            <a:ext cx="8784976" cy="166093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Arial" pitchFamily="34" charset="0"/>
              </a:rPr>
              <a:t>Задатак:</a:t>
            </a:r>
            <a:r>
              <a:rPr kumimoji="0" lang="sr-Cyrl-R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itchFamily="34" charset="0"/>
              </a:rPr>
              <a:t/>
            </a:r>
            <a:br>
              <a:rPr kumimoji="0" lang="sr-Cyrl-R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itchFamily="34" charset="0"/>
              </a:rPr>
            </a:br>
            <a:r>
              <a:rPr kumimoji="0" lang="sr-Cyrl-R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itchFamily="34" charset="0"/>
              </a:rPr>
              <a:t>Сљедећу реченицу подијели на цјелине, а затим прочитај.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itchFamily="34" charset="0"/>
              </a:rPr>
              <a:t> </a:t>
            </a:r>
            <a:br>
              <a:rPr kumimoji="0" lang="sr-Cyrl-R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itchFamily="34" charset="0"/>
              </a:rPr>
            </a:br>
            <a:r>
              <a:rPr kumimoji="0" lang="sr-Cyrl-R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itchFamily="34" charset="0"/>
              </a:rPr>
              <a:t>Маја је у књижари купила свеску и бојице.  </a:t>
            </a:r>
            <a:endParaRPr kumimoji="0" lang="sr-Latn-BA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1491630"/>
            <a:ext cx="8229600" cy="27363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Arial" pitchFamily="34" charset="0"/>
              </a:rPr>
              <a:t>ЗАДАТАК ЗА САМОСТАЛАН РАД: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itchFamily="34" charset="0"/>
              </a:rPr>
              <a:t>У сљедећој реченици раздвој изговорне цјелине!</a:t>
            </a:r>
            <a: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itchFamily="34" charset="0"/>
              </a:rPr>
              <a:t/>
            </a:r>
            <a:b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itchFamily="34" charset="0"/>
              </a:rPr>
            </a:br>
            <a: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itchFamily="34" charset="0"/>
              </a:rPr>
              <a:t/>
            </a:r>
            <a:b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itchFamily="34" charset="0"/>
              </a:rPr>
            </a:br>
            <a: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itchFamily="34" charset="0"/>
              </a:rPr>
              <a:t>Пао је снијег, а дјеца се радо играју на снијегу.</a:t>
            </a:r>
            <a:b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itchFamily="34" charset="0"/>
              </a:rPr>
            </a:br>
            <a:endParaRPr kumimoji="0" lang="sr-Latn-BA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psk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srpski</Template>
  <TotalTime>32</TotalTime>
  <Words>240</Words>
  <Application>Microsoft Office PowerPoint</Application>
  <PresentationFormat>On-screen Show (16:9)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srpski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Dajana</dc:creator>
  <cp:lastModifiedBy>Gordana Popadic</cp:lastModifiedBy>
  <cp:revision>4</cp:revision>
  <dcterms:created xsi:type="dcterms:W3CDTF">2021-01-20T00:03:23Z</dcterms:created>
  <dcterms:modified xsi:type="dcterms:W3CDTF">2021-01-25T08:55:50Z</dcterms:modified>
</cp:coreProperties>
</file>