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71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70" r:id="rId10"/>
    <p:sldId id="265" r:id="rId11"/>
    <p:sldId id="266" r:id="rId12"/>
    <p:sldId id="267" r:id="rId13"/>
    <p:sldId id="268" r:id="rId14"/>
    <p:sldId id="272" r:id="rId15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8D187-B043-4576-86BE-F163428F5B88}" type="datetimeFigureOut">
              <a:rPr lang="bs-Latn-BA" smtClean="0"/>
              <a:t>20.2.2021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65A98-4EE9-4BBF-9142-41493CFE1A8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6669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65A98-4EE9-4BBF-9142-41493CFE1A84}" type="slidenum">
              <a:rPr lang="bs-Latn-BA" smtClean="0"/>
              <a:t>11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4220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65A98-4EE9-4BBF-9142-41493CFE1A84}" type="slidenum">
              <a:rPr lang="bs-Latn-BA" smtClean="0"/>
              <a:t>14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525003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480517"/>
            <a:ext cx="7117180" cy="11025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583035"/>
            <a:ext cx="7117180" cy="6460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B163-216E-44A2-AD20-7351D19B90F9}" type="datetimeFigureOut">
              <a:rPr lang="bs-Latn-BA" smtClean="0"/>
              <a:t>20.2.2021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C747-A2E5-4AE5-A935-545A66E3A0BF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355521"/>
            <a:ext cx="7123080" cy="3038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B163-216E-44A2-AD20-7351D19B90F9}" type="datetimeFigureOut">
              <a:rPr lang="bs-Latn-BA" smtClean="0"/>
              <a:t>20.2.2021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C747-A2E5-4AE5-A935-545A66E3A0BF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506792"/>
            <a:ext cx="1472962" cy="388899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506793"/>
            <a:ext cx="5467557" cy="38889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B163-216E-44A2-AD20-7351D19B90F9}" type="datetimeFigureOut">
              <a:rPr lang="bs-Latn-BA" smtClean="0"/>
              <a:t>20.2.2021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C747-A2E5-4AE5-A935-545A66E3A0BF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B163-216E-44A2-AD20-7351D19B90F9}" type="datetimeFigureOut">
              <a:rPr lang="bs-Latn-BA" smtClean="0"/>
              <a:t>20.2.2021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C747-A2E5-4AE5-A935-545A66E3A0BF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481436"/>
            <a:ext cx="7117178" cy="11016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3583036"/>
            <a:ext cx="7117178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B163-216E-44A2-AD20-7351D19B90F9}" type="datetimeFigureOut">
              <a:rPr lang="bs-Latn-BA" smtClean="0"/>
              <a:t>20.2.2021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C747-A2E5-4AE5-A935-545A66E3A0BF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3080" cy="6933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357312"/>
            <a:ext cx="3471277" cy="303847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357312"/>
            <a:ext cx="3469242" cy="3038477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B163-216E-44A2-AD20-7351D19B90F9}" type="datetimeFigureOut">
              <a:rPr lang="bs-Latn-BA" smtClean="0"/>
              <a:t>20.2.2021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C747-A2E5-4AE5-A935-545A66E3A0BF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359695"/>
            <a:ext cx="314782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1791892"/>
            <a:ext cx="3471277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359695"/>
            <a:ext cx="3142488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1791892"/>
            <a:ext cx="3471275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B163-216E-44A2-AD20-7351D19B90F9}" type="datetimeFigureOut">
              <a:rPr lang="bs-Latn-BA" smtClean="0"/>
              <a:t>20.2.2021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C747-A2E5-4AE5-A935-545A66E3A0BF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B163-216E-44A2-AD20-7351D19B90F9}" type="datetimeFigureOut">
              <a:rPr lang="bs-Latn-BA" smtClean="0"/>
              <a:t>20.2.2021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C747-A2E5-4AE5-A935-545A66E3A0BF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B163-216E-44A2-AD20-7351D19B90F9}" type="datetimeFigureOut">
              <a:rPr lang="bs-Latn-BA" smtClean="0"/>
              <a:t>20.2.2021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C747-A2E5-4AE5-A935-545A66E3A0BF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34566"/>
            <a:ext cx="2660650" cy="889396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334566"/>
            <a:ext cx="4279869" cy="406122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223962"/>
            <a:ext cx="2660650" cy="317182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B163-216E-44A2-AD20-7351D19B90F9}" type="datetimeFigureOut">
              <a:rPr lang="bs-Latn-BA" smtClean="0"/>
              <a:t>20.2.2021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C747-A2E5-4AE5-A935-545A66E3A0BF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040293"/>
            <a:ext cx="3481387" cy="834941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1875234"/>
            <a:ext cx="3481387" cy="18976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B163-216E-44A2-AD20-7351D19B90F9}" type="datetimeFigureOut">
              <a:rPr lang="bs-Latn-BA" smtClean="0"/>
              <a:t>20.2.2021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4C747-A2E5-4AE5-A935-545A66E3A0BF}" type="slidenum">
              <a:rPr lang="bs-Latn-BA" smtClean="0"/>
              <a:t>‹#›</a:t>
            </a:fld>
            <a:endParaRPr lang="bs-Latn-B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744807"/>
            <a:ext cx="1847138" cy="114782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2"/>
            <a:ext cx="9252346" cy="5143529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5113" cy="693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355521"/>
            <a:ext cx="7125112" cy="303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9CB163-216E-44A2-AD20-7351D19B90F9}" type="datetimeFigureOut">
              <a:rPr lang="bs-Latn-BA" smtClean="0"/>
              <a:t>20.2.2021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4463858"/>
            <a:ext cx="608287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EB4C747-A2E5-4AE5-A935-545A66E3A0BF}" type="slidenum">
              <a:rPr lang="bs-Latn-BA" smtClean="0"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863790"/>
            <a:ext cx="5544616" cy="304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6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sz="19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sr-Cyrl-RS" sz="1900" dirty="0" smtClean="0">
                <a:latin typeface="Times New Roman" pitchFamily="18" charset="0"/>
                <a:cs typeface="Times New Roman" pitchFamily="18" charset="0"/>
              </a:rPr>
              <a:t>: Љепота ђачког доба, завичаја и отаџбине.</a:t>
            </a:r>
          </a:p>
          <a:p>
            <a:pPr marL="0" indent="0">
              <a:buNone/>
            </a:pPr>
            <a:r>
              <a:rPr lang="sr-Cyrl-RS" sz="1900" b="1" dirty="0" smtClean="0">
                <a:latin typeface="Times New Roman" pitchFamily="18" charset="0"/>
                <a:cs typeface="Times New Roman" pitchFamily="18" charset="0"/>
              </a:rPr>
              <a:t>Идеја</a:t>
            </a:r>
            <a:r>
              <a:rPr lang="sr-Cyrl-RS" sz="1900" dirty="0" smtClean="0">
                <a:latin typeface="Times New Roman" pitchFamily="18" charset="0"/>
                <a:cs typeface="Times New Roman" pitchFamily="18" charset="0"/>
              </a:rPr>
              <a:t>: Опраштање са свим лијепим доживљајима који су чинили значајан дио у животу.</a:t>
            </a:r>
          </a:p>
          <a:p>
            <a:pPr marL="0" indent="0">
              <a:buNone/>
            </a:pPr>
            <a:r>
              <a:rPr lang="sr-Cyrl-RS" sz="1900" b="1" dirty="0" smtClean="0">
                <a:latin typeface="Times New Roman" pitchFamily="18" charset="0"/>
                <a:cs typeface="Times New Roman" pitchFamily="18" charset="0"/>
              </a:rPr>
              <a:t>Поента</a:t>
            </a:r>
            <a:r>
              <a:rPr lang="sr-Cyrl-RS" sz="1900" dirty="0" smtClean="0">
                <a:latin typeface="Times New Roman" pitchFamily="18" charset="0"/>
                <a:cs typeface="Times New Roman" pitchFamily="18" charset="0"/>
              </a:rPr>
              <a:t>: „ Тешко му се, тешко раставити...“  </a:t>
            </a:r>
          </a:p>
          <a:p>
            <a:pPr marL="0" indent="0">
              <a:buNone/>
            </a:pPr>
            <a:endParaRPr lang="sr-Cyrl-R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            Сремски Карловци</a:t>
            </a:r>
            <a:endParaRPr lang="bs-Latn-BA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10386"/>
            <a:ext cx="4320480" cy="15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sz="1700" b="1" dirty="0" smtClean="0">
                <a:latin typeface="Times New Roman" pitchFamily="18" charset="0"/>
                <a:cs typeface="Times New Roman" pitchFamily="18" charset="0"/>
              </a:rPr>
              <a:t>Стих </a:t>
            </a: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је испјеван у десетерцу (десет слогова) са цезуром послије четвртог </a:t>
            </a: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лога</a:t>
            </a: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основном паузом послије десетог </a:t>
            </a: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слога </a:t>
            </a:r>
            <a:r>
              <a:rPr lang="sr-Cyrl-RS" sz="1700" dirty="0" smtClean="0">
                <a:latin typeface="Times New Roman" pitchFamily="18" charset="0"/>
                <a:cs typeface="Times New Roman" pitchFamily="18" charset="0"/>
              </a:rPr>
              <a:t>и великом паузом на крају строфе. </a:t>
            </a:r>
          </a:p>
          <a:p>
            <a:pPr marL="0" indent="0">
              <a:buNone/>
            </a:pPr>
            <a:endParaRPr lang="sr-Cyrl-R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1700" i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Национални парк</a:t>
            </a:r>
            <a:endParaRPr lang="sr-Cyrl-RS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                                Фрушка гора</a:t>
            </a:r>
            <a:endParaRPr lang="bs-Latn-BA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33768"/>
            <a:ext cx="360040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Бранко Радичевић је стварао у духу европског романтизма и народне поезије.</a:t>
            </a:r>
          </a:p>
          <a:p>
            <a:pPr marL="0" indent="0"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Обратимо пажњу на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језик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амо – овамо, тиче – птиче,  </a:t>
            </a:r>
          </a:p>
          <a:p>
            <a:pPr marL="0" indent="0"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ал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‘ – али, к‘о – као, итд. 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- Пронађите остале примјере!</a:t>
            </a:r>
          </a:p>
          <a:p>
            <a:pPr marL="0" indent="0">
              <a:buNone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Споменик у Сремским Карловцима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1815666"/>
            <a:ext cx="2244427" cy="24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Рима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Парна - када се римују 1. и 2. стих, а 3. и 4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. стих</a:t>
            </a:r>
          </a:p>
          <a:p>
            <a:pPr marL="0" indent="0">
              <a:buNone/>
            </a:pP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Укрштена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 када се римују 1. и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стих, а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. стих</a:t>
            </a:r>
            <a:endParaRPr lang="sr-Cyrl-R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Обгрљена - када се римују 1. и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стих, а 2. и </a:t>
            </a:r>
            <a:r>
              <a:rPr lang="sr-Cyrl-RS" sz="21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sr-Cyrl-RS" sz="2100" dirty="0">
                <a:latin typeface="Times New Roman" pitchFamily="18" charset="0"/>
                <a:cs typeface="Times New Roman" pitchFamily="18" charset="0"/>
              </a:rPr>
              <a:t> стих</a:t>
            </a:r>
          </a:p>
          <a:p>
            <a:pPr marL="0" indent="0">
              <a:buNone/>
            </a:pP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1700" i="1" dirty="0" smtClean="0">
                <a:latin typeface="Times New Roman" pitchFamily="18" charset="0"/>
                <a:cs typeface="Times New Roman" pitchFamily="18" charset="0"/>
              </a:rPr>
              <a:t>Одредите врсту риме</a:t>
            </a:r>
            <a:endParaRPr lang="sr-Cyrl-RS" sz="17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1700" i="1" dirty="0" smtClean="0">
                <a:latin typeface="Times New Roman" pitchFamily="18" charset="0"/>
                <a:cs typeface="Times New Roman" pitchFamily="18" charset="0"/>
              </a:rPr>
              <a:t>у наведеном одломку!</a:t>
            </a:r>
          </a:p>
          <a:p>
            <a:pPr marL="0" indent="0">
              <a:buNone/>
            </a:pPr>
            <a:endParaRPr lang="sr-Cyrl-R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bs-Latn-B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4" y="3003798"/>
            <a:ext cx="3189727" cy="134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5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6400" b="1" dirty="0" smtClean="0">
                <a:latin typeface="Times New Roman" pitchFamily="18" charset="0"/>
                <a:cs typeface="Times New Roman" pitchFamily="18" charset="0"/>
              </a:rPr>
              <a:t>Домаћа задаћа </a:t>
            </a:r>
          </a:p>
          <a:p>
            <a:pPr marL="0" indent="0">
              <a:buNone/>
            </a:pPr>
            <a:r>
              <a:rPr lang="sr-Cyrl-RS" sz="6400" dirty="0" smtClean="0">
                <a:latin typeface="Times New Roman" pitchFamily="18" charset="0"/>
                <a:cs typeface="Times New Roman" pitchFamily="18" charset="0"/>
              </a:rPr>
              <a:t>Преписати у школске свеске књижевно-теоријске појмове</a:t>
            </a:r>
          </a:p>
          <a:p>
            <a:pPr marL="0" indent="0">
              <a:buNone/>
            </a:pPr>
            <a:r>
              <a:rPr lang="sr-Cyrl-RS" sz="6400" dirty="0" smtClean="0">
                <a:latin typeface="Times New Roman" pitchFamily="18" charset="0"/>
                <a:cs typeface="Times New Roman" pitchFamily="18" charset="0"/>
              </a:rPr>
              <a:t>Урадити задатке из презентације </a:t>
            </a:r>
          </a:p>
          <a:p>
            <a:pPr marL="0" indent="0">
              <a:buNone/>
            </a:pPr>
            <a:r>
              <a:rPr lang="sr-Cyrl-RS" sz="6400" dirty="0" smtClean="0">
                <a:latin typeface="Times New Roman" pitchFamily="18" charset="0"/>
                <a:cs typeface="Times New Roman" pitchFamily="18" charset="0"/>
              </a:rPr>
              <a:t>Поновити стилске фигуре </a:t>
            </a:r>
            <a:endParaRPr lang="sr-Cyrl-RS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6400" b="1" i="1" dirty="0" smtClean="0">
                <a:latin typeface="Times New Roman" pitchFamily="18" charset="0"/>
                <a:cs typeface="Times New Roman" pitchFamily="18" charset="0"/>
              </a:rPr>
              <a:t>Ко жели више </a:t>
            </a:r>
            <a:r>
              <a:rPr lang="sr-Cyrl-RS" sz="6400" dirty="0" smtClean="0">
                <a:latin typeface="Times New Roman" pitchFamily="18" charset="0"/>
                <a:cs typeface="Times New Roman" pitchFamily="18" charset="0"/>
              </a:rPr>
              <a:t>Прочитати „Ђачки растанак“</a:t>
            </a:r>
          </a:p>
          <a:p>
            <a:pPr marL="0" indent="0">
              <a:buNone/>
            </a:pPr>
            <a:endParaRPr lang="sr-Cyrl-RS" sz="3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marL="0" indent="0">
              <a:buNone/>
            </a:pP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marL="0" indent="0">
              <a:buNone/>
            </a:pP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</a:p>
          <a:p>
            <a:pPr marL="0" indent="0">
              <a:buNone/>
            </a:pPr>
            <a:endParaRPr lang="bs-Latn-B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06436"/>
            <a:ext cx="2952328" cy="142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ЂАЧКИ </a:t>
            </a:r>
            <a:r>
              <a:rPr lang="sr-Cyrl-RS" dirty="0"/>
              <a:t>РАСТАНАК, Б. Радичевић      </a:t>
            </a:r>
            <a:endParaRPr lang="bs-Latn-B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sr-Cyrl-RS" b="1" dirty="0" smtClean="0"/>
          </a:p>
          <a:p>
            <a:pPr marL="0" indent="0" algn="just">
              <a:buNone/>
            </a:pP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Бранко Радичевић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(1824-1853) је један од најзначајних пјесника српског романтизма. Уз Ђуру Даничића био је најоданији сљедбеник Вукове реформе српског језика и увођења народног језика у књижевност. Ђачки растанак објављен је у збирци пјесама „Песме“ 1847. на народном језику.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indent="0">
              <a:buNone/>
            </a:pPr>
            <a:r>
              <a:rPr lang="sr-Cyrl-R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             Бранкова родна кућа</a:t>
            </a:r>
            <a:endParaRPr lang="sr-Cyrl-R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             у Славонском Броду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510" y="2919015"/>
            <a:ext cx="1390890" cy="14681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3037008"/>
            <a:ext cx="2543175" cy="135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8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 smtClean="0"/>
              <a:t>ЂАЧКИ РАСТАНАК, Б. Радичевић</a:t>
            </a:r>
            <a:endParaRPr lang="bs-Latn-B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 тој 1847. години,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коју зовемо још и година побједе Вукових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идеја, објављена су дјела на народном језику међу којима и Његошев „Горски вијенац“.   </a:t>
            </a:r>
          </a:p>
          <a:p>
            <a:pPr marL="0" indent="0" algn="just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Вук Стефановић Караџић је доказао да се на народном језику могу писати  врхунска књижевна дјела.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54384"/>
            <a:ext cx="1757567" cy="1513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48342"/>
            <a:ext cx="2284198" cy="1522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5" y="2948342"/>
            <a:ext cx="1865021" cy="149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 данас су актуелне многе 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Бранкове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пјесме из 1847. Пјесму „Певам дању, певам ноћу“ коју је пјесник посветио Мини Караџић, Вуковој кћерки, отпјевао је наш познати музичар Здравко Чолић.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6" y="2625757"/>
            <a:ext cx="3461556" cy="1690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37" y="2674383"/>
            <a:ext cx="1864991" cy="164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311327"/>
            <a:ext cx="7125112" cy="303857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Бранко Радичевић је своје најљепше дане провео као гимназијалац у Сремским Карловцима.</a:t>
            </a:r>
          </a:p>
          <a:p>
            <a:pPr marL="0" indent="0" algn="just"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Ђачки растанак је најљепша химна ђачком добу.</a:t>
            </a:r>
          </a:p>
          <a:p>
            <a:pPr marL="0" indent="0" algn="just">
              <a:buNone/>
            </a:pP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Химна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је пјесма спјевана у славу неком или нечему.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sz="1600" i="1" dirty="0" smtClean="0"/>
          </a:p>
          <a:p>
            <a:pPr marL="0" indent="0">
              <a:buNone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Гимназија</a:t>
            </a:r>
          </a:p>
          <a:p>
            <a:pPr marL="0" indent="0">
              <a:buNone/>
            </a:pP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Сремски Карловци</a:t>
            </a:r>
            <a:endParaRPr lang="bs-Latn-B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79762"/>
            <a:ext cx="3312368" cy="165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Ој Карловци, место моје драго,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Кô детенце дошао сам амо,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Игра беше једино ми благо,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Слатко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звах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ја мед и смокву само.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Дете мало —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голушаво  'тиче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Дође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'тиче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па се ту навиче,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Овде, овде,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'де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криоце мало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Први пут је сретно огледало,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Из почетка од гране до гране,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Од дрвета једног до другога,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Док је смело сетити се стране,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Сетити се неба високога,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Док је могло крила своја лака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Небу дићи тамо под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облака.</a:t>
            </a:r>
            <a:endParaRPr lang="bs-Latn-BA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329612"/>
            <a:ext cx="3469242" cy="3038477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Под небо се дигô </a:t>
            </a:r>
            <a:r>
              <a:rPr lang="ru-RU" sz="6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'тић </a:t>
            </a:r>
            <a:r>
              <a:rPr lang="ru-RU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и сада,</a:t>
            </a:r>
            <a:br>
              <a:rPr lang="ru-RU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Ал' весео није кô </a:t>
            </a:r>
            <a:r>
              <a:rPr lang="ru-RU" sz="6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некада;          Гледа </a:t>
            </a:r>
            <a:r>
              <a:rPr lang="ru-RU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доле, реку, врело, луга,</a:t>
            </a:r>
            <a:br>
              <a:rPr lang="ru-RU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Дрва, жбуне, горе и врлети,</a:t>
            </a:r>
            <a:br>
              <a:rPr lang="ru-RU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Па му с' чине до толико друга,</a:t>
            </a:r>
            <a:br>
              <a:rPr lang="ru-RU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До толико успомена свети,</a:t>
            </a:r>
            <a:br>
              <a:rPr lang="ru-RU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6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киме </a:t>
            </a:r>
            <a:r>
              <a:rPr lang="ru-RU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дане прелепо пробави,</a:t>
            </a:r>
            <a:br>
              <a:rPr lang="ru-RU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Па </a:t>
            </a:r>
            <a:r>
              <a:rPr lang="ru-RU" sz="6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6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сада мора да </a:t>
            </a:r>
            <a:r>
              <a:rPr lang="ru-RU" sz="6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остави. </a:t>
            </a:r>
          </a:p>
          <a:p>
            <a:pPr marL="0" lvl="0" indent="0">
              <a:lnSpc>
                <a:spcPct val="120000"/>
              </a:lnSpc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6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Тешко му се, тешко раставити,- </a:t>
            </a:r>
          </a:p>
          <a:p>
            <a:pPr marL="0" lvl="0" indent="0">
              <a:lnSpc>
                <a:spcPct val="120000"/>
              </a:lnSpc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6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али шта ће када мора бити!         </a:t>
            </a:r>
          </a:p>
          <a:p>
            <a:pPr marL="0" lvl="0" indent="0">
              <a:lnSpc>
                <a:spcPct val="120000"/>
              </a:lnSpc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3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8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одломак)                          </a:t>
            </a:r>
            <a:endParaRPr lang="ru-RU" sz="3400" i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Ђачки растанак има више стотина стихова. Због своје дужине и осталих особина ова пјесма је по својој врсти поема.</a:t>
            </a:r>
          </a:p>
          <a:p>
            <a:pPr marL="0" indent="0">
              <a:buNone/>
            </a:pP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Поема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је лирско-епска пјесма у којој се преплићу наративни елементи (догађаји, јунаци) са лирским елементима (осјећајност, пјесничке слике).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43758"/>
            <a:ext cx="3528392" cy="157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У поеми „Ђачки растанак“ лирски субјекат се опрашта од свог најдражег мјеста, школских другова и незаборавних успомена из ране младости.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Лирски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субјекат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је говорно лице у лирској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пјесми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тј.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носилац лирског исказа – доживљаја,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осјећања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размишљања. Зове се још и лирски јунак,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пјесничко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ја. Лирски субјекат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није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 што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пјесник.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bs-Latn-B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99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ЂАЧКИ РАСТАНАК, Б. Радичевић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sr-Cyrl-RS" sz="2900" dirty="0" smtClean="0">
                <a:latin typeface="Times New Roman" pitchFamily="18" charset="0"/>
                <a:cs typeface="Times New Roman" pitchFamily="18" charset="0"/>
              </a:rPr>
              <a:t>Поема Ђачки растанак има и дијелове у којима доминирају елегични тонови.</a:t>
            </a:r>
          </a:p>
          <a:p>
            <a:pPr marL="0" indent="0">
              <a:buNone/>
            </a:pPr>
            <a:r>
              <a:rPr lang="sr-Cyrl-RS" sz="2900" b="1" dirty="0" smtClean="0">
                <a:latin typeface="Times New Roman" pitchFamily="18" charset="0"/>
                <a:cs typeface="Times New Roman" pitchFamily="18" charset="0"/>
              </a:rPr>
              <a:t>Елегија</a:t>
            </a:r>
            <a:r>
              <a:rPr lang="sr-Cyrl-RS" sz="2900" dirty="0" smtClean="0">
                <a:latin typeface="Times New Roman" pitchFamily="18" charset="0"/>
                <a:cs typeface="Times New Roman" pitchFamily="18" charset="0"/>
              </a:rPr>
              <a:t> је пјесма која исказује дубоко жаљење за прошлим или недостижним. Основна расположења су: туга, бол и чежња.</a:t>
            </a:r>
          </a:p>
          <a:p>
            <a:pPr>
              <a:buFontTx/>
              <a:buChar char="-"/>
            </a:pPr>
            <a:r>
              <a:rPr lang="sr-Cyrl-RS" sz="2400" i="1" dirty="0" smtClean="0">
                <a:latin typeface="Times New Roman" pitchFamily="18" charset="0"/>
                <a:cs typeface="Times New Roman" pitchFamily="18" charset="0"/>
              </a:rPr>
              <a:t>Пронађите елегичне дијелове у пјесми!</a:t>
            </a:r>
          </a:p>
          <a:p>
            <a:pPr>
              <a:buFontTx/>
              <a:buChar char="-"/>
            </a:pPr>
            <a:endParaRPr lang="sr-Cyrl-RS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sr-Cyrl-R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sr-Cyrl-R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sr-Cyrl-R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Гроб </a:t>
            </a:r>
            <a:r>
              <a:rPr lang="sr-Cyrl-R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Бранка Радичевића</a:t>
            </a:r>
          </a:p>
          <a:p>
            <a:pPr marL="0" lvl="0" indent="0"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sr-Cyrl-R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sr-Cyrl-R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r-Cyrl-R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на Стражилову</a:t>
            </a:r>
          </a:p>
          <a:p>
            <a:pPr marL="0" indent="0">
              <a:buNone/>
            </a:pPr>
            <a:endParaRPr lang="bs-Latn-BA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57805"/>
            <a:ext cx="3384376" cy="126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7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484</TotalTime>
  <Words>633</Words>
  <Application>Microsoft Office PowerPoint</Application>
  <PresentationFormat>On-screen Show (16:9)</PresentationFormat>
  <Paragraphs>108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Spring</vt:lpstr>
      <vt:lpstr>PowerPoint Presentation</vt:lpstr>
      <vt:lpstr>ЂАЧКИ РАСТАНАК, Б. Радичевић      </vt:lpstr>
      <vt:lpstr>ЂАЧКИ РАСТАНАК, Б. Радичевић</vt:lpstr>
      <vt:lpstr>ЂАЧКИ РАСТАНАК, Б. Радичевић</vt:lpstr>
      <vt:lpstr>ЂАЧКИ РАСТАНАК, Б. Радичевић</vt:lpstr>
      <vt:lpstr>ЂАЧКИ РАСТАНАК, Б. Радичевић</vt:lpstr>
      <vt:lpstr>ЂАЧКИ РАСТАНАК, Б. Радичевић</vt:lpstr>
      <vt:lpstr>ЂАЧКИ РАСТАНАК, Б. Радичевић</vt:lpstr>
      <vt:lpstr>ЂАЧКИ РАСТАНАК, Б. Радичевић</vt:lpstr>
      <vt:lpstr>ЂАЧКИ РАСТАНАК, Б. Радичевић</vt:lpstr>
      <vt:lpstr>ЂАЧКИ РАСТАНАК, Б. Радичевић</vt:lpstr>
      <vt:lpstr>ЂАЧКИ РАСТАНАК, Б. Радичевић</vt:lpstr>
      <vt:lpstr>ЂАЧКИ РАСТАНАК, Б. Радичевић</vt:lpstr>
      <vt:lpstr>ЂАЧКИ РАСТАНАК, Б. Радичевић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Ђачки растанак</dc:title>
  <dc:creator>HP</dc:creator>
  <cp:lastModifiedBy>HP</cp:lastModifiedBy>
  <cp:revision>43</cp:revision>
  <dcterms:created xsi:type="dcterms:W3CDTF">2021-02-18T21:19:14Z</dcterms:created>
  <dcterms:modified xsi:type="dcterms:W3CDTF">2021-02-20T13:31:44Z</dcterms:modified>
</cp:coreProperties>
</file>