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85" r:id="rId5"/>
    <p:sldId id="289" r:id="rId6"/>
    <p:sldId id="286" r:id="rId7"/>
    <p:sldId id="291" r:id="rId8"/>
    <p:sldId id="290" r:id="rId9"/>
    <p:sldId id="288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2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E62BE8-647E-4BAD-B01D-5EE08644E4A6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A7EB6F-73F7-4F40-B924-A2A5BE9DF379}">
      <dgm:prSet phldrT="[Text]"/>
      <dgm:spPr/>
      <dgm:t>
        <a:bodyPr/>
        <a:lstStyle/>
        <a:p>
          <a:endParaRPr lang="en-US" dirty="0"/>
        </a:p>
      </dgm:t>
    </dgm:pt>
    <dgm:pt modelId="{BB671DEB-31C4-433B-9585-889B733CE771}" type="parTrans" cxnId="{62DE1397-BA27-454A-B2BB-C84FA973D185}">
      <dgm:prSet/>
      <dgm:spPr/>
      <dgm:t>
        <a:bodyPr/>
        <a:lstStyle/>
        <a:p>
          <a:endParaRPr lang="en-US"/>
        </a:p>
      </dgm:t>
    </dgm:pt>
    <dgm:pt modelId="{1472669C-E6C9-481E-AEF5-65C9871C56AF}" type="sibTrans" cxnId="{62DE1397-BA27-454A-B2BB-C84FA973D185}">
      <dgm:prSet/>
      <dgm:spPr/>
      <dgm:t>
        <a:bodyPr/>
        <a:lstStyle/>
        <a:p>
          <a:endParaRPr lang="en-US"/>
        </a:p>
      </dgm:t>
    </dgm:pt>
    <dgm:pt modelId="{E942D202-C70B-45A2-B6F9-2D5F97003482}">
      <dgm:prSet phldrT="[Text]"/>
      <dgm:spPr/>
      <dgm:t>
        <a:bodyPr/>
        <a:lstStyle/>
        <a:p>
          <a:endParaRPr lang="en-US" dirty="0"/>
        </a:p>
      </dgm:t>
    </dgm:pt>
    <dgm:pt modelId="{C6B00A3C-8A1B-42BE-BB5F-CD0CE4F83406}" type="parTrans" cxnId="{900F9741-4653-4896-A6EF-7D76B3C360FA}">
      <dgm:prSet/>
      <dgm:spPr/>
      <dgm:t>
        <a:bodyPr/>
        <a:lstStyle/>
        <a:p>
          <a:endParaRPr lang="en-US"/>
        </a:p>
      </dgm:t>
    </dgm:pt>
    <dgm:pt modelId="{315D1799-AADE-461C-BE25-3EF1DE834CD6}" type="sibTrans" cxnId="{900F9741-4653-4896-A6EF-7D76B3C360FA}">
      <dgm:prSet/>
      <dgm:spPr/>
      <dgm:t>
        <a:bodyPr/>
        <a:lstStyle/>
        <a:p>
          <a:endParaRPr lang="en-US"/>
        </a:p>
      </dgm:t>
    </dgm:pt>
    <dgm:pt modelId="{75F44D31-4269-43F8-A0E3-A96968F77F8D}">
      <dgm:prSet phldrT="[Text]" custT="1"/>
      <dgm:spPr/>
      <dgm:t>
        <a:bodyPr/>
        <a:lstStyle/>
        <a:p>
          <a:pPr algn="ctr"/>
          <a:r>
            <a:rPr lang="bs-Cyrl-BA" sz="2000" dirty="0" smtClean="0">
              <a:solidFill>
                <a:srgbClr val="00B050"/>
              </a:solidFill>
              <a:latin typeface="Arial Rounded MT Bold" pitchFamily="34" charset="0"/>
            </a:rPr>
            <a:t>Алдехиди и кетони</a:t>
          </a:r>
          <a:endParaRPr lang="en-US" sz="2000" dirty="0">
            <a:solidFill>
              <a:srgbClr val="00B050"/>
            </a:solidFill>
            <a:latin typeface="Arial Rounded MT Bold" pitchFamily="34" charset="0"/>
          </a:endParaRPr>
        </a:p>
      </dgm:t>
    </dgm:pt>
    <dgm:pt modelId="{17A61423-C9EE-4800-890F-B59CC28CAB65}" type="parTrans" cxnId="{95B1CB41-4649-4447-BCB0-EE29C2AA6988}">
      <dgm:prSet/>
      <dgm:spPr/>
      <dgm:t>
        <a:bodyPr/>
        <a:lstStyle/>
        <a:p>
          <a:endParaRPr lang="en-US"/>
        </a:p>
      </dgm:t>
    </dgm:pt>
    <dgm:pt modelId="{4A5B680B-AEE1-408C-98C3-994806A4A2C1}" type="sibTrans" cxnId="{95B1CB41-4649-4447-BCB0-EE29C2AA6988}">
      <dgm:prSet/>
      <dgm:spPr/>
      <dgm:t>
        <a:bodyPr/>
        <a:lstStyle/>
        <a:p>
          <a:endParaRPr lang="en-US"/>
        </a:p>
      </dgm:t>
    </dgm:pt>
    <dgm:pt modelId="{83C361F9-8E68-46C9-8B2F-BDA7231CF3EE}">
      <dgm:prSet phldrT="[Text]"/>
      <dgm:spPr/>
      <dgm:t>
        <a:bodyPr/>
        <a:lstStyle/>
        <a:p>
          <a:endParaRPr lang="en-US" dirty="0"/>
        </a:p>
      </dgm:t>
    </dgm:pt>
    <dgm:pt modelId="{2AC1FB14-633B-4AD8-8866-761B03D4E046}" type="parTrans" cxnId="{9AAB716B-2F66-49DF-ACFF-FE47DBBD6D14}">
      <dgm:prSet/>
      <dgm:spPr/>
      <dgm:t>
        <a:bodyPr/>
        <a:lstStyle/>
        <a:p>
          <a:endParaRPr lang="en-US"/>
        </a:p>
      </dgm:t>
    </dgm:pt>
    <dgm:pt modelId="{86941404-5103-4302-81C3-4324CEB28C60}" type="sibTrans" cxnId="{9AAB716B-2F66-49DF-ACFF-FE47DBBD6D14}">
      <dgm:prSet/>
      <dgm:spPr/>
      <dgm:t>
        <a:bodyPr/>
        <a:lstStyle/>
        <a:p>
          <a:endParaRPr lang="en-US"/>
        </a:p>
      </dgm:t>
    </dgm:pt>
    <dgm:pt modelId="{273ED73B-7B1B-4177-9895-98F9EB46AF78}">
      <dgm:prSet phldrT="[Text]" custT="1"/>
      <dgm:spPr/>
      <dgm:t>
        <a:bodyPr/>
        <a:lstStyle/>
        <a:p>
          <a:pPr algn="ctr"/>
          <a:r>
            <a:rPr lang="bs-Cyrl-BA" sz="2000" dirty="0" smtClean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rPr>
            <a:t>Карбоксилне киселине</a:t>
          </a:r>
          <a:endParaRPr lang="en-US" sz="2000" dirty="0">
            <a:solidFill>
              <a:schemeClr val="accent2">
                <a:lumMod val="75000"/>
              </a:schemeClr>
            </a:solidFill>
            <a:latin typeface="Arial Rounded MT Bold" pitchFamily="34" charset="0"/>
          </a:endParaRPr>
        </a:p>
      </dgm:t>
    </dgm:pt>
    <dgm:pt modelId="{B98A1849-FD62-4181-975D-3E7DC6243924}" type="parTrans" cxnId="{3C277326-27E5-4658-A72A-B46BB51F07B9}">
      <dgm:prSet/>
      <dgm:spPr/>
      <dgm:t>
        <a:bodyPr/>
        <a:lstStyle/>
        <a:p>
          <a:endParaRPr lang="en-US"/>
        </a:p>
      </dgm:t>
    </dgm:pt>
    <dgm:pt modelId="{CAFC1973-52E2-4DD6-BB5C-C759D1262E2B}" type="sibTrans" cxnId="{3C277326-27E5-4658-A72A-B46BB51F07B9}">
      <dgm:prSet/>
      <dgm:spPr/>
      <dgm:t>
        <a:bodyPr/>
        <a:lstStyle/>
        <a:p>
          <a:endParaRPr lang="en-US"/>
        </a:p>
      </dgm:t>
    </dgm:pt>
    <dgm:pt modelId="{295A427F-F3D2-4725-B5DF-408596689E08}">
      <dgm:prSet phldrT="[Text]" custT="1"/>
      <dgm:spPr/>
      <dgm:t>
        <a:bodyPr/>
        <a:lstStyle/>
        <a:p>
          <a:pPr algn="ctr"/>
          <a:r>
            <a:rPr lang="bs-Cyrl-BA" sz="20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rPr>
            <a:t>Естри</a:t>
          </a:r>
          <a:endParaRPr lang="en-US" sz="2000" dirty="0">
            <a:solidFill>
              <a:schemeClr val="accent6">
                <a:lumMod val="75000"/>
              </a:schemeClr>
            </a:solidFill>
            <a:latin typeface="Arial Rounded MT Bold" pitchFamily="34" charset="0"/>
          </a:endParaRPr>
        </a:p>
      </dgm:t>
    </dgm:pt>
    <dgm:pt modelId="{42C08429-E793-47A6-AD95-CB66839C7D4D}" type="parTrans" cxnId="{6CB46DD6-52FD-4F8A-9319-CAE04D167732}">
      <dgm:prSet/>
      <dgm:spPr/>
      <dgm:t>
        <a:bodyPr/>
        <a:lstStyle/>
        <a:p>
          <a:endParaRPr lang="en-US"/>
        </a:p>
      </dgm:t>
    </dgm:pt>
    <dgm:pt modelId="{CA0A72B4-E0FE-4F91-AFBD-B5270A79309D}" type="sibTrans" cxnId="{6CB46DD6-52FD-4F8A-9319-CAE04D167732}">
      <dgm:prSet/>
      <dgm:spPr/>
      <dgm:t>
        <a:bodyPr/>
        <a:lstStyle/>
        <a:p>
          <a:endParaRPr lang="en-US"/>
        </a:p>
      </dgm:t>
    </dgm:pt>
    <dgm:pt modelId="{4F0D6CAA-8CD2-481E-90CD-65E0DF9083B1}">
      <dgm:prSet phldrT="[Text]" custT="1"/>
      <dgm:spPr/>
      <dgm:t>
        <a:bodyPr/>
        <a:lstStyle/>
        <a:p>
          <a:pPr algn="ctr"/>
          <a:r>
            <a:rPr lang="bs-Cyrl-BA" sz="2400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rPr>
            <a:t>алкохоли</a:t>
          </a:r>
          <a:endParaRPr lang="en-US" sz="2400" dirty="0">
            <a:solidFill>
              <a:schemeClr val="accent1">
                <a:lumMod val="75000"/>
              </a:schemeClr>
            </a:solidFill>
            <a:latin typeface="Arial Rounded MT Bold" pitchFamily="34" charset="0"/>
          </a:endParaRPr>
        </a:p>
      </dgm:t>
    </dgm:pt>
    <dgm:pt modelId="{CF4780F2-05F4-4032-89DC-39CF6BC69EE5}" type="sibTrans" cxnId="{AD468436-18F6-4FD1-8441-95C1B8D3DE58}">
      <dgm:prSet/>
      <dgm:spPr/>
      <dgm:t>
        <a:bodyPr/>
        <a:lstStyle/>
        <a:p>
          <a:endParaRPr lang="en-US"/>
        </a:p>
      </dgm:t>
    </dgm:pt>
    <dgm:pt modelId="{44373AFD-BA6C-499D-A85C-55086DF29F25}" type="parTrans" cxnId="{AD468436-18F6-4FD1-8441-95C1B8D3DE58}">
      <dgm:prSet/>
      <dgm:spPr/>
      <dgm:t>
        <a:bodyPr/>
        <a:lstStyle/>
        <a:p>
          <a:endParaRPr lang="en-US"/>
        </a:p>
      </dgm:t>
    </dgm:pt>
    <dgm:pt modelId="{62AD569A-D999-4FE6-9416-1261EA2036A9}" type="pres">
      <dgm:prSet presAssocID="{21E62BE8-647E-4BAD-B01D-5EE08644E4A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AA94C0-B9F8-4C56-8FAF-4A91AAC18C7F}" type="pres">
      <dgm:prSet presAssocID="{22A7EB6F-73F7-4F40-B924-A2A5BE9DF379}" presName="composite" presStyleCnt="0"/>
      <dgm:spPr/>
    </dgm:pt>
    <dgm:pt modelId="{EF77BA4C-2487-485B-8835-FA0706126807}" type="pres">
      <dgm:prSet presAssocID="{22A7EB6F-73F7-4F40-B924-A2A5BE9DF37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708E8-5CD6-4AD3-A01F-8875B7537ADB}" type="pres">
      <dgm:prSet presAssocID="{22A7EB6F-73F7-4F40-B924-A2A5BE9DF379}" presName="descendantText" presStyleLbl="alignAcc1" presStyleIdx="0" presStyleCnt="3" custScaleX="69685" custScaleY="107314" custLinFactNeighborX="549" custLinFactNeighborY="5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FCFB02-3C5C-4CE8-8342-8D99F9B37D4B}" type="pres">
      <dgm:prSet presAssocID="{1472669C-E6C9-481E-AEF5-65C9871C56AF}" presName="sp" presStyleCnt="0"/>
      <dgm:spPr/>
    </dgm:pt>
    <dgm:pt modelId="{9644CA90-91D0-49F5-AD6E-01FA442F6956}" type="pres">
      <dgm:prSet presAssocID="{E942D202-C70B-45A2-B6F9-2D5F97003482}" presName="composite" presStyleCnt="0"/>
      <dgm:spPr/>
    </dgm:pt>
    <dgm:pt modelId="{6A78D344-0DFB-4FAB-8EBE-F675A47135E4}" type="pres">
      <dgm:prSet presAssocID="{E942D202-C70B-45A2-B6F9-2D5F9700348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FD6CF-5F2A-4DFF-964F-2771F74A06E6}" type="pres">
      <dgm:prSet presAssocID="{E942D202-C70B-45A2-B6F9-2D5F97003482}" presName="descendantText" presStyleLbl="alignAcc1" presStyleIdx="1" presStyleCnt="3" custScaleX="75132" custScaleY="75132" custLinFactNeighborX="768" custLinFactNeighborY="1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89FC5-F63C-4BB6-81F4-E08D65A58306}" type="pres">
      <dgm:prSet presAssocID="{315D1799-AADE-461C-BE25-3EF1DE834CD6}" presName="sp" presStyleCnt="0"/>
      <dgm:spPr/>
    </dgm:pt>
    <dgm:pt modelId="{566AE86D-DA56-4B3B-A53C-BA0E78A558BD}" type="pres">
      <dgm:prSet presAssocID="{83C361F9-8E68-46C9-8B2F-BDA7231CF3EE}" presName="composite" presStyleCnt="0"/>
      <dgm:spPr/>
    </dgm:pt>
    <dgm:pt modelId="{45BEF561-A5E0-48A8-93B1-4298DF14F13F}" type="pres">
      <dgm:prSet presAssocID="{83C361F9-8E68-46C9-8B2F-BDA7231CF3E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63909-7EE0-4EEC-B6A2-88CAC9004F1A}" type="pres">
      <dgm:prSet presAssocID="{83C361F9-8E68-46C9-8B2F-BDA7231CF3EE}" presName="descendantText" presStyleLbl="alignAcc1" presStyleIdx="2" presStyleCnt="3" custScaleX="83487" custScaleY="123548" custLinFactNeighborX="-1003" custLinFactNeighborY="-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468436-18F6-4FD1-8441-95C1B8D3DE58}" srcId="{22A7EB6F-73F7-4F40-B924-A2A5BE9DF379}" destId="{4F0D6CAA-8CD2-481E-90CD-65E0DF9083B1}" srcOrd="0" destOrd="0" parTransId="{44373AFD-BA6C-499D-A85C-55086DF29F25}" sibTransId="{CF4780F2-05F4-4032-89DC-39CF6BC69EE5}"/>
    <dgm:cxn modelId="{9AAB716B-2F66-49DF-ACFF-FE47DBBD6D14}" srcId="{21E62BE8-647E-4BAD-B01D-5EE08644E4A6}" destId="{83C361F9-8E68-46C9-8B2F-BDA7231CF3EE}" srcOrd="2" destOrd="0" parTransId="{2AC1FB14-633B-4AD8-8866-761B03D4E046}" sibTransId="{86941404-5103-4302-81C3-4324CEB28C60}"/>
    <dgm:cxn modelId="{528FFAD7-89E2-4889-8C4D-CEB03C8514B5}" type="presOf" srcId="{75F44D31-4269-43F8-A0E3-A96968F77F8D}" destId="{326FD6CF-5F2A-4DFF-964F-2771F74A06E6}" srcOrd="0" destOrd="0" presId="urn:microsoft.com/office/officeart/2005/8/layout/chevron2"/>
    <dgm:cxn modelId="{51E96020-6FCA-4B2B-9E07-606F5DCC1E69}" type="presOf" srcId="{22A7EB6F-73F7-4F40-B924-A2A5BE9DF379}" destId="{EF77BA4C-2487-485B-8835-FA0706126807}" srcOrd="0" destOrd="0" presId="urn:microsoft.com/office/officeart/2005/8/layout/chevron2"/>
    <dgm:cxn modelId="{3C277326-27E5-4658-A72A-B46BB51F07B9}" srcId="{83C361F9-8E68-46C9-8B2F-BDA7231CF3EE}" destId="{273ED73B-7B1B-4177-9895-98F9EB46AF78}" srcOrd="0" destOrd="0" parTransId="{B98A1849-FD62-4181-975D-3E7DC6243924}" sibTransId="{CAFC1973-52E2-4DD6-BB5C-C759D1262E2B}"/>
    <dgm:cxn modelId="{900F9741-4653-4896-A6EF-7D76B3C360FA}" srcId="{21E62BE8-647E-4BAD-B01D-5EE08644E4A6}" destId="{E942D202-C70B-45A2-B6F9-2D5F97003482}" srcOrd="1" destOrd="0" parTransId="{C6B00A3C-8A1B-42BE-BB5F-CD0CE4F83406}" sibTransId="{315D1799-AADE-461C-BE25-3EF1DE834CD6}"/>
    <dgm:cxn modelId="{8885EAA7-4C92-4D5E-AB11-4F690076F58A}" type="presOf" srcId="{4F0D6CAA-8CD2-481E-90CD-65E0DF9083B1}" destId="{270708E8-5CD6-4AD3-A01F-8875B7537ADB}" srcOrd="0" destOrd="0" presId="urn:microsoft.com/office/officeart/2005/8/layout/chevron2"/>
    <dgm:cxn modelId="{95B1CB41-4649-4447-BCB0-EE29C2AA6988}" srcId="{E942D202-C70B-45A2-B6F9-2D5F97003482}" destId="{75F44D31-4269-43F8-A0E3-A96968F77F8D}" srcOrd="0" destOrd="0" parTransId="{17A61423-C9EE-4800-890F-B59CC28CAB65}" sibTransId="{4A5B680B-AEE1-408C-98C3-994806A4A2C1}"/>
    <dgm:cxn modelId="{EDE89A7E-5F9B-4361-854D-96B5DABB4EAC}" type="presOf" srcId="{E942D202-C70B-45A2-B6F9-2D5F97003482}" destId="{6A78D344-0DFB-4FAB-8EBE-F675A47135E4}" srcOrd="0" destOrd="0" presId="urn:microsoft.com/office/officeart/2005/8/layout/chevron2"/>
    <dgm:cxn modelId="{04861D28-8E00-4A43-B654-334869405D93}" type="presOf" srcId="{295A427F-F3D2-4725-B5DF-408596689E08}" destId="{BD863909-7EE0-4EEC-B6A2-88CAC9004F1A}" srcOrd="0" destOrd="1" presId="urn:microsoft.com/office/officeart/2005/8/layout/chevron2"/>
    <dgm:cxn modelId="{6CB46DD6-52FD-4F8A-9319-CAE04D167732}" srcId="{83C361F9-8E68-46C9-8B2F-BDA7231CF3EE}" destId="{295A427F-F3D2-4725-B5DF-408596689E08}" srcOrd="1" destOrd="0" parTransId="{42C08429-E793-47A6-AD95-CB66839C7D4D}" sibTransId="{CA0A72B4-E0FE-4F91-AFBD-B5270A79309D}"/>
    <dgm:cxn modelId="{D88229E5-86AE-45AA-A87C-F729C00F67B5}" type="presOf" srcId="{21E62BE8-647E-4BAD-B01D-5EE08644E4A6}" destId="{62AD569A-D999-4FE6-9416-1261EA2036A9}" srcOrd="0" destOrd="0" presId="urn:microsoft.com/office/officeart/2005/8/layout/chevron2"/>
    <dgm:cxn modelId="{6C230203-A2B4-4190-BBBE-9424B1BB6B18}" type="presOf" srcId="{83C361F9-8E68-46C9-8B2F-BDA7231CF3EE}" destId="{45BEF561-A5E0-48A8-93B1-4298DF14F13F}" srcOrd="0" destOrd="0" presId="urn:microsoft.com/office/officeart/2005/8/layout/chevron2"/>
    <dgm:cxn modelId="{E27928A2-261A-43AB-BA2E-5AAEF2317976}" type="presOf" srcId="{273ED73B-7B1B-4177-9895-98F9EB46AF78}" destId="{BD863909-7EE0-4EEC-B6A2-88CAC9004F1A}" srcOrd="0" destOrd="0" presId="urn:microsoft.com/office/officeart/2005/8/layout/chevron2"/>
    <dgm:cxn modelId="{62DE1397-BA27-454A-B2BB-C84FA973D185}" srcId="{21E62BE8-647E-4BAD-B01D-5EE08644E4A6}" destId="{22A7EB6F-73F7-4F40-B924-A2A5BE9DF379}" srcOrd="0" destOrd="0" parTransId="{BB671DEB-31C4-433B-9585-889B733CE771}" sibTransId="{1472669C-E6C9-481E-AEF5-65C9871C56AF}"/>
    <dgm:cxn modelId="{06AB3EFD-FCD5-46D0-8654-79FA2A65CB2C}" type="presParOf" srcId="{62AD569A-D999-4FE6-9416-1261EA2036A9}" destId="{9BAA94C0-B9F8-4C56-8FAF-4A91AAC18C7F}" srcOrd="0" destOrd="0" presId="urn:microsoft.com/office/officeart/2005/8/layout/chevron2"/>
    <dgm:cxn modelId="{F15CEDA7-C60A-410E-BD1A-47B64DFB53E6}" type="presParOf" srcId="{9BAA94C0-B9F8-4C56-8FAF-4A91AAC18C7F}" destId="{EF77BA4C-2487-485B-8835-FA0706126807}" srcOrd="0" destOrd="0" presId="urn:microsoft.com/office/officeart/2005/8/layout/chevron2"/>
    <dgm:cxn modelId="{C04B0B9E-A69A-4FDD-B51D-FED3A602B407}" type="presParOf" srcId="{9BAA94C0-B9F8-4C56-8FAF-4A91AAC18C7F}" destId="{270708E8-5CD6-4AD3-A01F-8875B7537ADB}" srcOrd="1" destOrd="0" presId="urn:microsoft.com/office/officeart/2005/8/layout/chevron2"/>
    <dgm:cxn modelId="{DB4A364A-5045-4296-9FC2-5B43CA95B308}" type="presParOf" srcId="{62AD569A-D999-4FE6-9416-1261EA2036A9}" destId="{FDFCFB02-3C5C-4CE8-8342-8D99F9B37D4B}" srcOrd="1" destOrd="0" presId="urn:microsoft.com/office/officeart/2005/8/layout/chevron2"/>
    <dgm:cxn modelId="{04FA9999-4619-4B36-BF78-EE38267919D9}" type="presParOf" srcId="{62AD569A-D999-4FE6-9416-1261EA2036A9}" destId="{9644CA90-91D0-49F5-AD6E-01FA442F6956}" srcOrd="2" destOrd="0" presId="urn:microsoft.com/office/officeart/2005/8/layout/chevron2"/>
    <dgm:cxn modelId="{736A5CD3-C2D9-4280-B64C-9DC0E62DCC67}" type="presParOf" srcId="{9644CA90-91D0-49F5-AD6E-01FA442F6956}" destId="{6A78D344-0DFB-4FAB-8EBE-F675A47135E4}" srcOrd="0" destOrd="0" presId="urn:microsoft.com/office/officeart/2005/8/layout/chevron2"/>
    <dgm:cxn modelId="{EC98EC5A-8020-4535-9B18-83AEFA9F1CE5}" type="presParOf" srcId="{9644CA90-91D0-49F5-AD6E-01FA442F6956}" destId="{326FD6CF-5F2A-4DFF-964F-2771F74A06E6}" srcOrd="1" destOrd="0" presId="urn:microsoft.com/office/officeart/2005/8/layout/chevron2"/>
    <dgm:cxn modelId="{BCA146FB-F62D-4AE2-9D1A-51BFD319597B}" type="presParOf" srcId="{62AD569A-D999-4FE6-9416-1261EA2036A9}" destId="{08F89FC5-F63C-4BB6-81F4-E08D65A58306}" srcOrd="3" destOrd="0" presId="urn:microsoft.com/office/officeart/2005/8/layout/chevron2"/>
    <dgm:cxn modelId="{1BCAC10F-98AF-47A2-9795-7A8E32AEC66C}" type="presParOf" srcId="{62AD569A-D999-4FE6-9416-1261EA2036A9}" destId="{566AE86D-DA56-4B3B-A53C-BA0E78A558BD}" srcOrd="4" destOrd="0" presId="urn:microsoft.com/office/officeart/2005/8/layout/chevron2"/>
    <dgm:cxn modelId="{6583D41E-213E-4C88-9FEA-C7D7D7B9B5E2}" type="presParOf" srcId="{566AE86D-DA56-4B3B-A53C-BA0E78A558BD}" destId="{45BEF561-A5E0-48A8-93B1-4298DF14F13F}" srcOrd="0" destOrd="0" presId="urn:microsoft.com/office/officeart/2005/8/layout/chevron2"/>
    <dgm:cxn modelId="{875F79EF-8E8F-4691-B7C0-E1AAC050EAAE}" type="presParOf" srcId="{566AE86D-DA56-4B3B-A53C-BA0E78A558BD}" destId="{BD863909-7EE0-4EEC-B6A2-88CAC9004F1A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77BA4C-2487-485B-8835-FA0706126807}">
      <dsp:nvSpPr>
        <dsp:cNvPr id="0" name=""/>
        <dsp:cNvSpPr/>
      </dsp:nvSpPr>
      <dsp:spPr>
        <a:xfrm rot="5400000">
          <a:off x="79296" y="169022"/>
          <a:ext cx="963464" cy="67442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5400000">
        <a:off x="79296" y="169022"/>
        <a:ext cx="963464" cy="674425"/>
      </dsp:txXfrm>
    </dsp:sp>
    <dsp:sp modelId="{270708E8-5CD6-4AD3-A01F-8875B7537ADB}">
      <dsp:nvSpPr>
        <dsp:cNvPr id="0" name=""/>
        <dsp:cNvSpPr/>
      </dsp:nvSpPr>
      <dsp:spPr>
        <a:xfrm rot="5400000">
          <a:off x="3302765" y="-1519175"/>
          <a:ext cx="672055" cy="3778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400" kern="120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rPr>
            <a:t>ALKOHOLI</a:t>
          </a:r>
          <a:endParaRPr lang="en-US" sz="2400" kern="1200" dirty="0">
            <a:solidFill>
              <a:schemeClr val="accent1">
                <a:lumMod val="75000"/>
              </a:schemeClr>
            </a:solidFill>
            <a:latin typeface="Arial Rounded MT Bold" pitchFamily="34" charset="0"/>
          </a:endParaRPr>
        </a:p>
      </dsp:txBody>
      <dsp:txXfrm rot="5400000">
        <a:off x="3302765" y="-1519175"/>
        <a:ext cx="672055" cy="3778024"/>
      </dsp:txXfrm>
    </dsp:sp>
    <dsp:sp modelId="{6A78D344-0DFB-4FAB-8EBE-F675A47135E4}">
      <dsp:nvSpPr>
        <dsp:cNvPr id="0" name=""/>
        <dsp:cNvSpPr/>
      </dsp:nvSpPr>
      <dsp:spPr>
        <a:xfrm rot="5400000">
          <a:off x="79296" y="933371"/>
          <a:ext cx="963464" cy="674425"/>
        </a:xfrm>
        <a:prstGeom prst="chevron">
          <a:avLst/>
        </a:prstGeom>
        <a:solidFill>
          <a:schemeClr val="accent5">
            <a:hueOff val="3359277"/>
            <a:satOff val="4740"/>
            <a:lumOff val="-588"/>
            <a:alphaOff val="0"/>
          </a:schemeClr>
        </a:solidFill>
        <a:ln w="55000" cap="flat" cmpd="thickThin" algn="ctr">
          <a:solidFill>
            <a:schemeClr val="accent5">
              <a:hueOff val="3359277"/>
              <a:satOff val="4740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5400000">
        <a:off x="79296" y="933371"/>
        <a:ext cx="963464" cy="674425"/>
      </dsp:txXfrm>
    </dsp:sp>
    <dsp:sp modelId="{326FD6CF-5F2A-4DFF-964F-2771F74A06E6}">
      <dsp:nvSpPr>
        <dsp:cNvPr id="0" name=""/>
        <dsp:cNvSpPr/>
      </dsp:nvSpPr>
      <dsp:spPr>
        <a:xfrm rot="5400000">
          <a:off x="3415408" y="-933683"/>
          <a:ext cx="470515" cy="40733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3359277"/>
              <a:satOff val="4740"/>
              <a:lumOff val="-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dirty="0" smtClean="0">
              <a:solidFill>
                <a:srgbClr val="00B050"/>
              </a:solidFill>
              <a:latin typeface="Arial Rounded MT Bold" pitchFamily="34" charset="0"/>
            </a:rPr>
            <a:t>ALDEHIDI  i   KETONI</a:t>
          </a:r>
          <a:endParaRPr lang="en-US" sz="2000" kern="1200" dirty="0">
            <a:solidFill>
              <a:srgbClr val="00B050"/>
            </a:solidFill>
            <a:latin typeface="Arial Rounded MT Bold" pitchFamily="34" charset="0"/>
          </a:endParaRPr>
        </a:p>
      </dsp:txBody>
      <dsp:txXfrm rot="5400000">
        <a:off x="3415408" y="-933683"/>
        <a:ext cx="470515" cy="4073337"/>
      </dsp:txXfrm>
    </dsp:sp>
    <dsp:sp modelId="{45BEF561-A5E0-48A8-93B1-4298DF14F13F}">
      <dsp:nvSpPr>
        <dsp:cNvPr id="0" name=""/>
        <dsp:cNvSpPr/>
      </dsp:nvSpPr>
      <dsp:spPr>
        <a:xfrm rot="5400000">
          <a:off x="79296" y="1771454"/>
          <a:ext cx="963464" cy="674425"/>
        </a:xfrm>
        <a:prstGeom prst="chevron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 w="55000" cap="flat" cmpd="thickThin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5400000">
        <a:off x="79296" y="1771454"/>
        <a:ext cx="963464" cy="674425"/>
      </dsp:txXfrm>
    </dsp:sp>
    <dsp:sp modelId="{BD863909-7EE0-4EEC-B6A2-88CAC9004F1A}">
      <dsp:nvSpPr>
        <dsp:cNvPr id="0" name=""/>
        <dsp:cNvSpPr/>
      </dsp:nvSpPr>
      <dsp:spPr>
        <a:xfrm rot="5400000">
          <a:off x="3222167" y="-323094"/>
          <a:ext cx="773721" cy="4526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dirty="0" smtClean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rPr>
            <a:t>Karboksilne</a:t>
          </a:r>
          <a:r>
            <a:rPr lang="sr-Latn-RS" sz="1300" kern="1200" dirty="0" smtClean="0">
              <a:solidFill>
                <a:schemeClr val="accent2">
                  <a:lumMod val="75000"/>
                </a:schemeClr>
              </a:solidFill>
            </a:rPr>
            <a:t>  </a:t>
          </a:r>
          <a:r>
            <a:rPr lang="sr-Latn-RS" sz="2000" kern="1200" dirty="0" smtClean="0">
              <a:solidFill>
                <a:schemeClr val="accent2">
                  <a:lumMod val="75000"/>
                </a:schemeClr>
              </a:solidFill>
              <a:latin typeface="Arial Rounded MT Bold" pitchFamily="34" charset="0"/>
            </a:rPr>
            <a:t>KISELINE</a:t>
          </a:r>
          <a:endParaRPr lang="en-US" sz="2000" kern="1200" dirty="0">
            <a:solidFill>
              <a:schemeClr val="accent2">
                <a:lumMod val="75000"/>
              </a:schemeClr>
            </a:solidFill>
            <a:latin typeface="Arial Rounded MT Bold" pitchFamily="34" charset="0"/>
          </a:endParaRPr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dirty="0" smtClean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rPr>
            <a:t>ESTRI</a:t>
          </a:r>
          <a:endParaRPr lang="en-US" sz="2000" kern="1200" dirty="0">
            <a:solidFill>
              <a:schemeClr val="accent6">
                <a:lumMod val="75000"/>
              </a:schemeClr>
            </a:solidFill>
            <a:latin typeface="Arial Rounded MT Bold" pitchFamily="34" charset="0"/>
          </a:endParaRPr>
        </a:p>
      </dsp:txBody>
      <dsp:txXfrm rot="5400000">
        <a:off x="3222167" y="-323094"/>
        <a:ext cx="773721" cy="4526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У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ОРГАНСКА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 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ЈЕДИЊЕЊА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КОЈА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ПОРЕД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C  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И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H 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САДРЖЕ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И 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sr-Latn-RS" sz="2400" dirty="0" smtClean="0">
                <a:solidFill>
                  <a:srgbClr val="FF0000"/>
                </a:solidFill>
                <a:latin typeface="Arial Rounded MT Bold" pitchFamily="34" charset="0"/>
              </a:rPr>
              <a:t>O 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СПАДАЈУ</a:t>
            </a:r>
            <a:r>
              <a:rPr lang="sr-Latn-RS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:</a:t>
            </a:r>
          </a:p>
          <a:p>
            <a:pPr algn="ctr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9906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s-Cyrl-BA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ОРГАНСКА ЈЕДИЊЕЊА СА КИСЕОНИКОМ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171700"/>
          <a:ext cx="6096000" cy="19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77BA4C-2487-485B-8835-FA07061268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F77BA4C-2487-485B-8835-FA07061268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78D344-0DFB-4FAB-8EBE-F675A4713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6A78D344-0DFB-4FAB-8EBE-F675A4713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BEF561-A5E0-48A8-93B1-4298DF14F1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45BEF561-A5E0-48A8-93B1-4298DF14F1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0708E8-5CD6-4AD3-A01F-8875B7537A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70708E8-5CD6-4AD3-A01F-8875B7537A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6FD6CF-5F2A-4DFF-964F-2771F74A06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326FD6CF-5F2A-4DFF-964F-2771F74A06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863909-7EE0-4EEC-B6A2-88CAC9004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BD863909-7EE0-4EEC-B6A2-88CAC9004F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 animBg="1"/>
      <p:bldGraphic spid="4" grpId="0" uiExpand="1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71700"/>
            <a:ext cx="7772400" cy="743671"/>
          </a:xfrm>
          <a:solidFill>
            <a:schemeClr val="bg2">
              <a:lumMod val="50000"/>
            </a:schemeClr>
          </a:solidFill>
          <a:ln>
            <a:noFill/>
            <a:prstDash val="sysDash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pPr algn="ctr"/>
            <a:r>
              <a:rPr lang="bs-Cyrl-BA" dirty="0" smtClean="0">
                <a:solidFill>
                  <a:srgbClr val="002060"/>
                </a:solidFill>
                <a:latin typeface="Arial Rounded MT Bold" pitchFamily="34" charset="0"/>
              </a:rPr>
              <a:t>АЛКОХОЛИ</a:t>
            </a:r>
            <a:endParaRPr lang="en-US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-</a:t>
            </a:r>
            <a:r>
              <a:rPr lang="bs-Latn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Наставак           </a:t>
            </a:r>
            <a:r>
              <a:rPr lang="bs-Cyrl-BA" sz="2400" b="1" dirty="0" smtClean="0">
                <a:solidFill>
                  <a:srgbClr val="FF0000"/>
                </a:solidFill>
                <a:latin typeface="Arial Rounded MT Bold" pitchFamily="34" charset="0"/>
              </a:rPr>
              <a:t>ОЛ</a:t>
            </a:r>
            <a:endParaRPr lang="bs-Latn-BA" sz="2400" b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Функционална група   </a:t>
            </a:r>
            <a:r>
              <a:rPr lang="bs-Latn-BA" sz="2400" dirty="0" smtClean="0">
                <a:solidFill>
                  <a:schemeClr val="accent2"/>
                </a:solidFill>
                <a:latin typeface="Arial Rounded MT Bold" pitchFamily="34" charset="0"/>
              </a:rPr>
              <a:t>-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</a:t>
            </a:r>
            <a:r>
              <a:rPr lang="bs-Cyrl-BA" sz="2400" b="1" dirty="0" smtClean="0">
                <a:solidFill>
                  <a:srgbClr val="FF0000"/>
                </a:solidFill>
                <a:latin typeface="Arial Rounded MT Bold" pitchFamily="34" charset="0"/>
              </a:rPr>
              <a:t>О</a:t>
            </a:r>
            <a:r>
              <a:rPr lang="bs-Latn-BA" sz="2400" b="1" dirty="0" smtClean="0">
                <a:solidFill>
                  <a:srgbClr val="FF0000"/>
                </a:solidFill>
                <a:latin typeface="Arial Rounded MT Bold" pitchFamily="34" charset="0"/>
              </a:rPr>
              <a:t>H</a:t>
            </a:r>
            <a:endParaRPr lang="bs-Cyrl-BA" sz="2400" b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Општа формула  </a:t>
            </a:r>
            <a:r>
              <a:rPr lang="bs-Latn-BA" sz="2400" dirty="0" smtClean="0">
                <a:solidFill>
                  <a:srgbClr val="FF0000"/>
                </a:solidFill>
                <a:latin typeface="Arial Rounded MT Bold" pitchFamily="34" charset="0"/>
              </a:rPr>
              <a:t>R-OH</a:t>
            </a:r>
            <a:endParaRPr lang="bs-Cyrl-BA" sz="24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bs-Latn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R  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алкил група</a:t>
            </a:r>
            <a:r>
              <a:rPr lang="bs-Latn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      </a:t>
            </a:r>
            <a:r>
              <a:rPr lang="bs-Latn-BA" sz="2400" dirty="0" smtClean="0">
                <a:solidFill>
                  <a:srgbClr val="FF0000"/>
                </a:solidFill>
                <a:latin typeface="Arial Rounded MT Bold" pitchFamily="34" charset="0"/>
              </a:rPr>
              <a:t>CnH2n+1</a:t>
            </a:r>
            <a:endParaRPr lang="bs-Cyrl-BA" sz="24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bs-Latn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n </a:t>
            </a:r>
            <a:r>
              <a:rPr lang="bs-Cyrl-BA" sz="2400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број угљеникових атома у ланцу</a:t>
            </a:r>
            <a:r>
              <a:rPr lang="bs-Latn-BA" sz="24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bs-Latn-BA" sz="2400" dirty="0" smtClean="0">
                <a:solidFill>
                  <a:srgbClr val="FF0000"/>
                </a:solidFill>
                <a:latin typeface="Arial Rounded MT Bold" pitchFamily="34" charset="0"/>
              </a:rPr>
              <a:t>n=1,2,3...</a:t>
            </a:r>
            <a:endParaRPr lang="bs-Cyrl-BA" sz="24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sr-Latn-RS" sz="2400" dirty="0" smtClean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bs-Cyrl-BA" dirty="0" smtClean="0">
                <a:solidFill>
                  <a:schemeClr val="accent1">
                    <a:lumMod val="75000"/>
                  </a:schemeClr>
                </a:solidFill>
                <a:latin typeface="Arial Rounded MT Bold" pitchFamily="34" charset="0"/>
              </a:rPr>
              <a:t>АЛКОХОЛИ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0997"/>
            <a:ext cx="7924800" cy="3346703"/>
          </a:xfrm>
        </p:spPr>
        <p:txBody>
          <a:bodyPr>
            <a:normAutofit fontScale="92500" lnSpcReduction="10000"/>
          </a:bodyPr>
          <a:lstStyle/>
          <a:p>
            <a:r>
              <a:rPr lang="bs-Cyrl-BA" dirty="0" smtClean="0"/>
              <a:t>Напиши рационално-структурну формулу сљедећих алкохола</a:t>
            </a:r>
            <a:r>
              <a:rPr lang="bs-Latn-BA" dirty="0" smtClean="0"/>
              <a:t>: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 smtClean="0"/>
              <a:t>     </a:t>
            </a:r>
            <a:r>
              <a:rPr lang="bs-Cyrl-BA" dirty="0" smtClean="0">
                <a:solidFill>
                  <a:srgbClr val="FF0000"/>
                </a:solidFill>
              </a:rPr>
              <a:t>етанол</a:t>
            </a:r>
            <a:r>
              <a:rPr lang="bs-Latn-BA" dirty="0" smtClean="0">
                <a:solidFill>
                  <a:srgbClr val="FF0000"/>
                </a:solidFill>
              </a:rPr>
              <a:t>     </a:t>
            </a:r>
          </a:p>
          <a:p>
            <a:pPr>
              <a:buNone/>
            </a:pPr>
            <a:endParaRPr lang="bs-Latn-B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s-Latn-BA" dirty="0" smtClean="0">
                <a:solidFill>
                  <a:srgbClr val="FF0000"/>
                </a:solidFill>
              </a:rPr>
              <a:t>     2</a:t>
            </a:r>
            <a:r>
              <a:rPr lang="bs-Cyrl-BA" dirty="0" smtClean="0">
                <a:solidFill>
                  <a:srgbClr val="FF0000"/>
                </a:solidFill>
              </a:rPr>
              <a:t>-пропанол</a:t>
            </a:r>
            <a:endParaRPr lang="bs-Latn-B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bs-Latn-B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s-Latn-BA" dirty="0" smtClean="0">
                <a:solidFill>
                  <a:srgbClr val="FF0000"/>
                </a:solidFill>
              </a:rPr>
              <a:t>     3-</a:t>
            </a:r>
            <a:r>
              <a:rPr lang="bs-Cyrl-BA" dirty="0" smtClean="0">
                <a:solidFill>
                  <a:srgbClr val="FF0000"/>
                </a:solidFill>
              </a:rPr>
              <a:t>метил</a:t>
            </a:r>
            <a:r>
              <a:rPr lang="bs-Latn-BA" dirty="0" smtClean="0">
                <a:solidFill>
                  <a:srgbClr val="FF0000"/>
                </a:solidFill>
              </a:rPr>
              <a:t> 2-</a:t>
            </a:r>
            <a:r>
              <a:rPr lang="bs-Cyrl-BA" dirty="0" smtClean="0">
                <a:solidFill>
                  <a:srgbClr val="FF0000"/>
                </a:solidFill>
              </a:rPr>
              <a:t>бутанол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1. </a:t>
            </a:r>
            <a:r>
              <a:rPr lang="bs-Cyrl-BA" dirty="0" smtClean="0"/>
              <a:t>Задатак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43050"/>
            <a:ext cx="2743200" cy="1600200"/>
          </a:xfrm>
        </p:spPr>
        <p:txBody>
          <a:bodyPr/>
          <a:lstStyle/>
          <a:p>
            <a:pPr algn="l">
              <a:buSzPct val="68000"/>
              <a:buFont typeface="Wingdings" pitchFamily="2" charset="2"/>
              <a:buChar char="Ø"/>
            </a:pPr>
            <a: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2-</a:t>
            </a:r>
            <a:r>
              <a:rPr lang="bs-Cyrl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пропанол</a:t>
            </a:r>
            <a: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r-Latn-BA" sz="1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1                2             3</a:t>
            </a:r>
            <a: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CH</a:t>
            </a:r>
            <a:r>
              <a:rPr lang="sr-Latn-B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-CH-CH</a:t>
            </a:r>
            <a:r>
              <a:rPr lang="sr-Latn-B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|</a:t>
            </a:r>
            <a:b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sr-Latn-BA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OH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81600" y="3257550"/>
            <a:ext cx="3657600" cy="1543050"/>
          </a:xfrm>
        </p:spPr>
        <p:txBody>
          <a:bodyPr>
            <a:normAutofit fontScale="92500" lnSpcReduction="20000"/>
          </a:bodyPr>
          <a:lstStyle/>
          <a:p>
            <a:pPr algn="l">
              <a:buClrTx/>
              <a:buFont typeface="Wingdings" pitchFamily="2" charset="2"/>
              <a:buChar char="Ø"/>
            </a:pPr>
            <a:r>
              <a:rPr lang="sr-Latn-BA" sz="2400" dirty="0" smtClean="0"/>
              <a:t>3-</a:t>
            </a:r>
            <a:r>
              <a:rPr lang="bs-Cyrl-BA" sz="2400" dirty="0" smtClean="0"/>
              <a:t>метил</a:t>
            </a:r>
            <a:r>
              <a:rPr lang="sr-Latn-BA" sz="2400" dirty="0" smtClean="0"/>
              <a:t>-2-</a:t>
            </a:r>
            <a:r>
              <a:rPr lang="bs-Cyrl-BA" sz="2400" dirty="0" smtClean="0"/>
              <a:t>бутанол</a:t>
            </a:r>
            <a:endParaRPr lang="sr-Latn-BA" sz="2400" dirty="0" smtClean="0"/>
          </a:p>
          <a:p>
            <a:pPr algn="l"/>
            <a:r>
              <a:rPr lang="bs-Cyrl-BA" sz="1000" dirty="0" smtClean="0"/>
              <a:t>    </a:t>
            </a:r>
            <a:r>
              <a:rPr lang="sr-Latn-BA" sz="1000" dirty="0" smtClean="0"/>
              <a:t> </a:t>
            </a:r>
            <a:r>
              <a:rPr lang="sr-Latn-BA" sz="1000" dirty="0" smtClean="0"/>
              <a:t>1               2              3             4</a:t>
            </a:r>
          </a:p>
          <a:p>
            <a:pPr algn="l"/>
            <a:r>
              <a:rPr lang="sr-Latn-BA" sz="2400" dirty="0" smtClean="0"/>
              <a:t> CH</a:t>
            </a:r>
            <a:r>
              <a:rPr lang="sr-Latn-BA" sz="1400" dirty="0" smtClean="0"/>
              <a:t>3</a:t>
            </a:r>
            <a:r>
              <a:rPr lang="sr-Latn-BA" sz="2400" dirty="0" smtClean="0"/>
              <a:t>-CH-CH-CH</a:t>
            </a:r>
            <a:r>
              <a:rPr lang="sr-Latn-BA" sz="1400" dirty="0" smtClean="0"/>
              <a:t>3</a:t>
            </a:r>
          </a:p>
          <a:p>
            <a:pPr algn="l"/>
            <a:r>
              <a:rPr lang="sr-Latn-BA" sz="2400" dirty="0" smtClean="0"/>
              <a:t>         |     |</a:t>
            </a:r>
          </a:p>
          <a:p>
            <a:pPr algn="l"/>
            <a:r>
              <a:rPr lang="sr-Latn-BA" sz="2400" dirty="0" smtClean="0"/>
              <a:t>        OH  CH</a:t>
            </a:r>
            <a:r>
              <a:rPr lang="sr-Latn-BA" sz="1400" dirty="0" smtClean="0"/>
              <a:t>3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3048000" cy="994410"/>
          </a:xfrm>
        </p:spPr>
        <p:txBody>
          <a:bodyPr>
            <a:normAutofit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bs-Cyrl-BA" sz="2400" dirty="0" smtClean="0"/>
              <a:t>етанол</a:t>
            </a:r>
            <a:endParaRPr lang="sr-Latn-BA" sz="2400" dirty="0" smtClean="0"/>
          </a:p>
          <a:p>
            <a:pPr>
              <a:buNone/>
            </a:pPr>
            <a:r>
              <a:rPr lang="sr-Latn-BA" sz="1000" dirty="0" smtClean="0"/>
              <a:t>   2                1</a:t>
            </a:r>
            <a:endParaRPr lang="en-US" sz="1000" dirty="0" smtClean="0"/>
          </a:p>
          <a:p>
            <a:pPr>
              <a:buNone/>
            </a:pPr>
            <a:r>
              <a:rPr lang="en-US" sz="2400" dirty="0" smtClean="0"/>
              <a:t>CH</a:t>
            </a:r>
            <a:r>
              <a:rPr lang="en-US" sz="1400" dirty="0" smtClean="0"/>
              <a:t>3</a:t>
            </a:r>
            <a:r>
              <a:rPr lang="sr-Latn-BA" sz="2400" dirty="0" smtClean="0"/>
              <a:t>-CH</a:t>
            </a:r>
            <a:r>
              <a:rPr lang="sr-Latn-BA" sz="1400" dirty="0" smtClean="0"/>
              <a:t>2</a:t>
            </a:r>
            <a:r>
              <a:rPr lang="sr-Latn-BA" sz="2400" dirty="0" smtClean="0"/>
              <a:t>-OH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4501"/>
            <a:ext cx="8229600" cy="2790968"/>
          </a:xfrm>
        </p:spPr>
        <p:txBody>
          <a:bodyPr/>
          <a:lstStyle/>
          <a:p>
            <a:pPr algn="ctr"/>
            <a:r>
              <a:rPr lang="bs-Cyrl-BA" dirty="0" smtClean="0">
                <a:solidFill>
                  <a:srgbClr val="FF0000"/>
                </a:solidFill>
              </a:rPr>
              <a:t>САГОРИЈЕВАЊЕ ( ОКСИДАЦИЈА)</a:t>
            </a:r>
            <a:endParaRPr lang="bs-Latn-BA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bs-Latn-BA" dirty="0" smtClean="0">
              <a:solidFill>
                <a:srgbClr val="FF0000"/>
              </a:solidFill>
            </a:endParaRPr>
          </a:p>
          <a:p>
            <a:pPr algn="ctr"/>
            <a:r>
              <a:rPr lang="bs-Cyrl-BA" dirty="0" smtClean="0">
                <a:solidFill>
                  <a:srgbClr val="FF0000"/>
                </a:solidFill>
              </a:rPr>
              <a:t>РЕАКЦИЈА СА ИЗРАЗИТИМ МЕТАЛИМА</a:t>
            </a:r>
            <a:endParaRPr lang="bs-Latn-BA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bs-Latn-BA" dirty="0" smtClean="0">
              <a:solidFill>
                <a:srgbClr val="FF0000"/>
              </a:solidFill>
            </a:endParaRPr>
          </a:p>
          <a:p>
            <a:pPr algn="ctr"/>
            <a:r>
              <a:rPr lang="bs-Cyrl-BA" dirty="0" smtClean="0">
                <a:solidFill>
                  <a:srgbClr val="FF0000"/>
                </a:solidFill>
              </a:rPr>
              <a:t>ДЕХИДРАТАЦИЈА АЛКОХОЛА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1276350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ХЕМИЈСКА СВОЈСТВА АЛКОХОЛА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419350"/>
            <a:ext cx="8229600" cy="3394472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bs-Cyrl-BA" b="1" dirty="0" smtClean="0"/>
              <a:t>ПРИКА</a:t>
            </a:r>
            <a:r>
              <a:rPr lang="bs-Cyrl-BA" b="1" dirty="0" smtClean="0"/>
              <a:t>ЗАТИ </a:t>
            </a:r>
            <a:r>
              <a:rPr lang="bs-Cyrl-BA" dirty="0" smtClean="0"/>
              <a:t> </a:t>
            </a:r>
            <a:r>
              <a:rPr lang="bs-Cyrl-BA" b="1" dirty="0" smtClean="0"/>
              <a:t>ХЕМИЈСКИМ ЈЕДНАЧИНАМА</a:t>
            </a:r>
            <a:r>
              <a:rPr lang="bs-Latn-BA" dirty="0" smtClean="0"/>
              <a:t>:</a:t>
            </a:r>
          </a:p>
          <a:p>
            <a:pPr>
              <a:buNone/>
            </a:pPr>
            <a:endParaRPr lang="bs-Latn-B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2.</a:t>
            </a:r>
            <a:r>
              <a:rPr lang="bs-Cyrl-BA" dirty="0" smtClean="0"/>
              <a:t>ЗАДАТАК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752600" y="4019550"/>
            <a:ext cx="1600200" cy="666750"/>
            <a:chOff x="1752600" y="4019550"/>
            <a:chExt cx="1600200" cy="666750"/>
          </a:xfrm>
        </p:grpSpPr>
        <p:sp>
          <p:nvSpPr>
            <p:cNvPr id="15" name="Oval 14"/>
            <p:cNvSpPr/>
            <p:nvPr/>
          </p:nvSpPr>
          <p:spPr>
            <a:xfrm>
              <a:off x="2819400" y="4019550"/>
              <a:ext cx="533400" cy="6667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752600" y="4248150"/>
              <a:ext cx="243840" cy="304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229600" cy="1085850"/>
          </a:xfrm>
        </p:spPr>
        <p:txBody>
          <a:bodyPr>
            <a:normAutofit fontScale="90000"/>
          </a:bodyPr>
          <a:lstStyle/>
          <a:p>
            <a:pPr>
              <a:buSzPct val="68000"/>
              <a:buFont typeface="Wingdings" pitchFamily="2" charset="2"/>
              <a:buChar char="Ø"/>
            </a:pPr>
            <a:r>
              <a:rPr lang="bs-Cyrl-BA" sz="2700" dirty="0" smtClean="0">
                <a:effectLst/>
              </a:rPr>
              <a:t>Реакција </a:t>
            </a:r>
            <a:r>
              <a:rPr lang="bs-Cyrl-BA" sz="2700" dirty="0" smtClean="0">
                <a:effectLst/>
              </a:rPr>
              <a:t>етанола са натријумом</a:t>
            </a:r>
            <a:r>
              <a:rPr lang="sr-Latn-BA" sz="2700" dirty="0" smtClean="0">
                <a:effectLst/>
              </a:rPr>
              <a:t/>
            </a:r>
            <a:br>
              <a:rPr lang="sr-Latn-BA" sz="2700" dirty="0" smtClean="0">
                <a:effectLst/>
              </a:rPr>
            </a:br>
            <a:r>
              <a:rPr lang="sr-Latn-BA" sz="2700" dirty="0" smtClean="0">
                <a:effectLst/>
              </a:rPr>
              <a:t>     </a:t>
            </a:r>
            <a:r>
              <a:rPr lang="sr-Latn-BA" sz="1100" dirty="0" smtClean="0">
                <a:effectLst/>
              </a:rPr>
              <a:t>2             1</a:t>
            </a:r>
            <a:r>
              <a:rPr lang="sr-Latn-BA" sz="2700" dirty="0" smtClean="0">
                <a:effectLst/>
              </a:rPr>
              <a:t/>
            </a:r>
            <a:br>
              <a:rPr lang="sr-Latn-BA" sz="2700" dirty="0" smtClean="0">
                <a:effectLst/>
              </a:rPr>
            </a:br>
            <a:r>
              <a:rPr lang="bs-Cyrl-BA" sz="2700" dirty="0" smtClean="0">
                <a:solidFill>
                  <a:srgbClr val="FF0000"/>
                </a:solidFill>
                <a:effectLst/>
              </a:rPr>
              <a:t>  </a:t>
            </a:r>
            <a:r>
              <a:rPr lang="sr-Latn-BA" sz="2700" dirty="0" smtClean="0">
                <a:effectLst/>
              </a:rPr>
              <a:t>CH</a:t>
            </a:r>
            <a:r>
              <a:rPr lang="sr-Latn-BA" sz="1600" dirty="0" smtClean="0">
                <a:effectLst/>
              </a:rPr>
              <a:t>3</a:t>
            </a:r>
            <a:r>
              <a:rPr lang="sr-Latn-BA" sz="2700" dirty="0" smtClean="0">
                <a:effectLst/>
              </a:rPr>
              <a:t>-CH</a:t>
            </a:r>
            <a:r>
              <a:rPr lang="sr-Latn-BA" sz="1600" dirty="0" smtClean="0">
                <a:effectLst/>
              </a:rPr>
              <a:t>2</a:t>
            </a:r>
            <a:r>
              <a:rPr lang="sr-Latn-BA" sz="2700" dirty="0" smtClean="0">
                <a:effectLst/>
              </a:rPr>
              <a:t>-OH +</a:t>
            </a:r>
            <a:r>
              <a:rPr lang="bs-Cyrl-BA" sz="2700" dirty="0" smtClean="0">
                <a:solidFill>
                  <a:srgbClr val="FF0000"/>
                </a:solidFill>
                <a:effectLst/>
              </a:rPr>
              <a:t>  </a:t>
            </a:r>
            <a:r>
              <a:rPr lang="sr-Latn-BA" sz="2700" dirty="0" smtClean="0">
                <a:effectLst/>
              </a:rPr>
              <a:t>Na → </a:t>
            </a:r>
            <a:r>
              <a:rPr lang="bs-Cyrl-BA" sz="2700" dirty="0" smtClean="0">
                <a:effectLst/>
              </a:rPr>
              <a:t> </a:t>
            </a:r>
            <a:r>
              <a:rPr lang="sr-Latn-BA" sz="2700" dirty="0" smtClean="0">
                <a:effectLst/>
              </a:rPr>
              <a:t>CH</a:t>
            </a:r>
            <a:r>
              <a:rPr lang="sr-Latn-BA" sz="1600" dirty="0" smtClean="0">
                <a:effectLst/>
              </a:rPr>
              <a:t>3</a:t>
            </a:r>
            <a:r>
              <a:rPr lang="sr-Latn-BA" sz="2700" dirty="0" smtClean="0">
                <a:effectLst/>
              </a:rPr>
              <a:t>-CH</a:t>
            </a:r>
            <a:r>
              <a:rPr lang="sr-Latn-BA" sz="1600" dirty="0" smtClean="0">
                <a:effectLst/>
              </a:rPr>
              <a:t>2</a:t>
            </a:r>
            <a:r>
              <a:rPr lang="sr-Latn-BA" sz="2700" dirty="0" smtClean="0">
                <a:effectLst/>
              </a:rPr>
              <a:t>-ONa +H</a:t>
            </a:r>
            <a:r>
              <a:rPr lang="sr-Latn-BA" sz="1600" dirty="0" smtClean="0">
                <a:effectLst/>
              </a:rPr>
              <a:t>2</a:t>
            </a:r>
            <a:r>
              <a:rPr lang="sr-Latn-BA" sz="2700" dirty="0" smtClean="0">
                <a:effectLst/>
              </a:rPr>
              <a:t>↑</a:t>
            </a:r>
            <a:endParaRPr lang="en-US" sz="2700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457200" y="5143500"/>
            <a:ext cx="4040188" cy="5143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00601" y="5143500"/>
            <a:ext cx="4041775" cy="5715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04800" y="1809750"/>
            <a:ext cx="8305800" cy="1028700"/>
          </a:xfrm>
        </p:spPr>
        <p:txBody>
          <a:bodyPr>
            <a:no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bs-Cyrl-BA" dirty="0" smtClean="0"/>
              <a:t>Сагоријевање бутанола</a:t>
            </a:r>
            <a:endParaRPr lang="sr-Latn-BA" dirty="0" smtClean="0"/>
          </a:p>
          <a:p>
            <a:pPr>
              <a:buNone/>
            </a:pPr>
            <a:r>
              <a:rPr lang="sr-Latn-BA" sz="1000" dirty="0" smtClean="0"/>
              <a:t>          </a:t>
            </a:r>
          </a:p>
          <a:p>
            <a:pPr>
              <a:buNone/>
            </a:pPr>
            <a:r>
              <a:rPr lang="bs-Cyrl-BA" dirty="0" smtClean="0"/>
              <a:t>   </a:t>
            </a:r>
            <a:r>
              <a:rPr lang="sr-Latn-BA" dirty="0" smtClean="0"/>
              <a:t>C</a:t>
            </a:r>
            <a:r>
              <a:rPr lang="bs-Cyrl-BA" baseline="-25000" dirty="0" smtClean="0"/>
              <a:t>4</a:t>
            </a:r>
            <a:r>
              <a:rPr lang="sr-Latn-BA" dirty="0" smtClean="0"/>
              <a:t>H</a:t>
            </a:r>
            <a:r>
              <a:rPr lang="bs-Cyrl-BA" baseline="-25000" dirty="0" smtClean="0"/>
              <a:t>9</a:t>
            </a:r>
            <a:r>
              <a:rPr lang="bs-Cyrl-BA" dirty="0" smtClean="0"/>
              <a:t>-</a:t>
            </a:r>
            <a:r>
              <a:rPr lang="sr-Latn-BA" dirty="0" smtClean="0"/>
              <a:t>OH + </a:t>
            </a:r>
            <a:r>
              <a:rPr lang="bs-Cyrl-BA" dirty="0" smtClean="0"/>
              <a:t>  </a:t>
            </a:r>
            <a:r>
              <a:rPr lang="sr-Latn-BA" dirty="0" smtClean="0"/>
              <a:t>O</a:t>
            </a:r>
            <a:r>
              <a:rPr lang="sr-Latn-BA" sz="1400" dirty="0" smtClean="0"/>
              <a:t>2</a:t>
            </a:r>
            <a:r>
              <a:rPr lang="sr-Latn-BA" dirty="0" smtClean="0"/>
              <a:t> → </a:t>
            </a:r>
            <a:r>
              <a:rPr lang="bs-Cyrl-BA" dirty="0" smtClean="0"/>
              <a:t> </a:t>
            </a:r>
            <a:r>
              <a:rPr lang="sr-Latn-BA" dirty="0" smtClean="0"/>
              <a:t>CO</a:t>
            </a:r>
            <a:r>
              <a:rPr lang="sr-Latn-BA" sz="1400" dirty="0" smtClean="0"/>
              <a:t>2</a:t>
            </a:r>
            <a:r>
              <a:rPr lang="sr-Latn-BA" dirty="0" smtClean="0"/>
              <a:t> + </a:t>
            </a:r>
            <a:r>
              <a:rPr lang="bs-Cyrl-BA" dirty="0" smtClean="0"/>
              <a:t>  </a:t>
            </a:r>
            <a:r>
              <a:rPr lang="sr-Latn-BA" dirty="0" smtClean="0"/>
              <a:t>H</a:t>
            </a:r>
            <a:r>
              <a:rPr lang="sr-Latn-BA" sz="1400" dirty="0" smtClean="0"/>
              <a:t>2</a:t>
            </a:r>
            <a:r>
              <a:rPr lang="sr-Latn-BA" dirty="0" smtClean="0"/>
              <a:t>O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8600" y="3028950"/>
            <a:ext cx="8077200" cy="1676400"/>
          </a:xfrm>
        </p:spPr>
        <p:txBody>
          <a:bodyPr>
            <a:normAutofit lnSpcReduction="10000"/>
          </a:bodyPr>
          <a:lstStyle/>
          <a:p>
            <a:endParaRPr lang="sr-Latn-BA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bs-Cyrl-BA" dirty="0" smtClean="0"/>
              <a:t>Дехидратација</a:t>
            </a:r>
            <a:r>
              <a:rPr lang="sr-Latn-BA" sz="2600" dirty="0" smtClean="0"/>
              <a:t> 1-</a:t>
            </a:r>
            <a:r>
              <a:rPr lang="bs-Cyrl-BA" sz="2600" dirty="0" smtClean="0"/>
              <a:t>пропанола</a:t>
            </a:r>
          </a:p>
          <a:p>
            <a:endParaRPr lang="sr-Latn-BA" b="1" dirty="0" smtClean="0"/>
          </a:p>
          <a:p>
            <a:pPr>
              <a:buNone/>
            </a:pPr>
            <a:r>
              <a:rPr lang="bs-Cyrl-BA" sz="1000" b="1" smtClean="0"/>
              <a:t>     </a:t>
            </a:r>
            <a:r>
              <a:rPr lang="sr-Latn-BA" sz="1000" b="1" smtClean="0"/>
              <a:t>   </a:t>
            </a:r>
            <a:r>
              <a:rPr lang="sr-Latn-BA" sz="1000" b="1" dirty="0" smtClean="0"/>
              <a:t>3               2                1                                                        </a:t>
            </a:r>
            <a:r>
              <a:rPr lang="bs-Cyrl-BA" sz="1000" b="1" dirty="0" smtClean="0"/>
              <a:t>              </a:t>
            </a:r>
            <a:r>
              <a:rPr lang="sr-Latn-BA" sz="1000" b="1" dirty="0" smtClean="0"/>
              <a:t>          3                2              </a:t>
            </a:r>
            <a:r>
              <a:rPr lang="sr-Latn-BA" sz="1000" b="1" dirty="0" smtClean="0"/>
              <a:t>1</a:t>
            </a:r>
          </a:p>
          <a:p>
            <a:pPr>
              <a:buNone/>
            </a:pPr>
            <a:r>
              <a:rPr lang="bs-Cyrl-BA" dirty="0" smtClean="0"/>
              <a:t>   </a:t>
            </a:r>
            <a:r>
              <a:rPr lang="sr-Latn-BA" dirty="0" smtClean="0"/>
              <a:t>CH</a:t>
            </a:r>
            <a:r>
              <a:rPr lang="sr-Latn-BA" sz="1400" dirty="0" smtClean="0"/>
              <a:t>3</a:t>
            </a:r>
            <a:r>
              <a:rPr lang="sr-Latn-BA" dirty="0" smtClean="0"/>
              <a:t>-CH</a:t>
            </a:r>
            <a:r>
              <a:rPr lang="sr-Latn-BA" sz="1400" dirty="0" smtClean="0"/>
              <a:t>2</a:t>
            </a:r>
            <a:r>
              <a:rPr lang="sr-Latn-BA" dirty="0" smtClean="0"/>
              <a:t>-CH</a:t>
            </a:r>
            <a:r>
              <a:rPr lang="sr-Latn-BA" sz="1400" dirty="0" smtClean="0"/>
              <a:t>2</a:t>
            </a:r>
            <a:r>
              <a:rPr lang="sr-Latn-BA" dirty="0" smtClean="0"/>
              <a:t>-OH </a:t>
            </a:r>
            <a:r>
              <a:rPr lang="bs-Cyrl-BA" dirty="0" smtClean="0"/>
              <a:t>      </a:t>
            </a:r>
            <a:r>
              <a:rPr lang="sr-Latn-BA" dirty="0" smtClean="0"/>
              <a:t> H</a:t>
            </a:r>
            <a:r>
              <a:rPr lang="sr-Latn-BA" sz="1400" dirty="0" smtClean="0"/>
              <a:t>2</a:t>
            </a:r>
            <a:r>
              <a:rPr lang="sr-Latn-BA" dirty="0" smtClean="0"/>
              <a:t>O + CH</a:t>
            </a:r>
            <a:r>
              <a:rPr lang="sr-Latn-BA" sz="1400" dirty="0" smtClean="0"/>
              <a:t>3</a:t>
            </a:r>
            <a:r>
              <a:rPr lang="sr-Latn-BA" dirty="0" smtClean="0"/>
              <a:t>-CH=CH</a:t>
            </a:r>
            <a:r>
              <a:rPr lang="sr-Latn-BA" sz="1400" dirty="0" smtClean="0"/>
              <a:t>2</a:t>
            </a:r>
          </a:p>
          <a:p>
            <a:endParaRPr lang="sr-Latn-BA" dirty="0" smtClean="0"/>
          </a:p>
          <a:p>
            <a:endParaRPr lang="en-US" dirty="0"/>
          </a:p>
        </p:txBody>
      </p:sp>
      <p:sp>
        <p:nvSpPr>
          <p:cNvPr id="7" name="Curved Up Arrow 6"/>
          <p:cNvSpPr/>
          <p:nvPr/>
        </p:nvSpPr>
        <p:spPr>
          <a:xfrm flipH="1">
            <a:off x="2590800" y="1428750"/>
            <a:ext cx="838200" cy="228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04775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</a:rPr>
              <a:t>2                        2        2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241935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400" dirty="0" smtClean="0">
                <a:solidFill>
                  <a:srgbClr val="FF0000"/>
                </a:solidFill>
              </a:rPr>
              <a:t> 6        4          5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200400" y="4171950"/>
            <a:ext cx="990600" cy="246221"/>
            <a:chOff x="3200400" y="4705350"/>
            <a:chExt cx="990600" cy="246221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352800" y="4933950"/>
              <a:ext cx="685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00400" y="4705350"/>
              <a:ext cx="990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s-Latn-BA" sz="1000" dirty="0" smtClean="0">
                  <a:solidFill>
                    <a:srgbClr val="FF0000"/>
                  </a:solidFill>
                </a:rPr>
                <a:t> </a:t>
              </a:r>
              <a:r>
                <a:rPr lang="bs-Cyrl-BA" sz="1000" dirty="0" smtClean="0">
                  <a:solidFill>
                    <a:srgbClr val="FF0000"/>
                  </a:solidFill>
                </a:rPr>
                <a:t>Конц. </a:t>
              </a:r>
              <a:r>
                <a:rPr lang="bs-Latn-BA" sz="1000" dirty="0" smtClean="0">
                  <a:solidFill>
                    <a:srgbClr val="FF0000"/>
                  </a:solidFill>
                </a:rPr>
                <a:t>H</a:t>
              </a:r>
              <a:r>
                <a:rPr lang="bs-Latn-BA" sz="1000" baseline="-25000" dirty="0" smtClean="0">
                  <a:solidFill>
                    <a:srgbClr val="FF0000"/>
                  </a:solidFill>
                </a:rPr>
                <a:t>2</a:t>
              </a:r>
              <a:r>
                <a:rPr lang="bs-Latn-BA" sz="1000" dirty="0" smtClean="0">
                  <a:solidFill>
                    <a:srgbClr val="FF0000"/>
                  </a:solidFill>
                </a:rPr>
                <a:t>SO</a:t>
              </a:r>
              <a:r>
                <a:rPr lang="bs-Latn-BA" sz="1000" baseline="-25000" dirty="0" smtClean="0">
                  <a:solidFill>
                    <a:srgbClr val="FF0000"/>
                  </a:solidFill>
                </a:rPr>
                <a:t>4</a:t>
              </a:r>
              <a:endParaRPr lang="en-US" sz="1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  <p:bldP spid="6" grpId="0" uiExpand="1" build="p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Cyrl-BA" dirty="0" smtClean="0"/>
              <a:t>Напиши рационално-структурне формуле</a:t>
            </a:r>
            <a:endParaRPr lang="bs-Latn-BA" dirty="0" smtClean="0"/>
          </a:p>
          <a:p>
            <a:pPr>
              <a:buNone/>
            </a:pPr>
            <a:r>
              <a:rPr lang="bs-Latn-BA" dirty="0" smtClean="0"/>
              <a:t>    a) 1-</a:t>
            </a:r>
            <a:r>
              <a:rPr lang="bs-Cyrl-BA" dirty="0" smtClean="0"/>
              <a:t>бутанол</a:t>
            </a:r>
            <a:endParaRPr lang="bs-Latn-BA" dirty="0" smtClean="0"/>
          </a:p>
          <a:p>
            <a:pPr>
              <a:buNone/>
            </a:pPr>
            <a:r>
              <a:rPr lang="bs-Latn-BA" dirty="0" smtClean="0"/>
              <a:t>    b) 3-</a:t>
            </a:r>
            <a:r>
              <a:rPr lang="bs-Cyrl-BA" dirty="0" smtClean="0"/>
              <a:t>пентанол</a:t>
            </a:r>
            <a:endParaRPr lang="bs-Latn-BA" dirty="0" smtClean="0"/>
          </a:p>
          <a:p>
            <a:pPr>
              <a:buNone/>
            </a:pPr>
            <a:r>
              <a:rPr lang="bs-Latn-BA" dirty="0" smtClean="0"/>
              <a:t>    c) </a:t>
            </a:r>
            <a:r>
              <a:rPr lang="bs-Cyrl-BA" dirty="0" smtClean="0"/>
              <a:t>метанол</a:t>
            </a:r>
            <a:endParaRPr lang="bs-Latn-BA" dirty="0" smtClean="0"/>
          </a:p>
          <a:p>
            <a:pPr>
              <a:buNone/>
            </a:pPr>
            <a:r>
              <a:rPr lang="bs-Latn-BA" dirty="0" smtClean="0"/>
              <a:t>    d) </a:t>
            </a:r>
            <a:r>
              <a:rPr lang="bs-Cyrl-BA" dirty="0" smtClean="0"/>
              <a:t>2,4 диметил 1-пентанол</a:t>
            </a:r>
            <a:endParaRPr lang="bs-Latn-BA" dirty="0" smtClean="0"/>
          </a:p>
          <a:p>
            <a:pPr>
              <a:buNone/>
            </a:pPr>
            <a:r>
              <a:rPr lang="bs-Cyrl-BA" dirty="0" smtClean="0"/>
              <a:t>Задатке из уџбеника на стр</a:t>
            </a:r>
            <a:r>
              <a:rPr lang="bs-Latn-BA" dirty="0" smtClean="0"/>
              <a:t>. 96</a:t>
            </a:r>
            <a:r>
              <a:rPr lang="en-US" dirty="0" smtClean="0"/>
              <a:t>.</a:t>
            </a:r>
            <a:r>
              <a:rPr lang="bs-Latn-BA" dirty="0" smtClean="0"/>
              <a:t> i 97</a:t>
            </a:r>
            <a:r>
              <a:rPr lang="en-US" dirty="0" smtClean="0"/>
              <a:t>.</a:t>
            </a:r>
            <a:endParaRPr lang="bs-Cyrl-BA" dirty="0" smtClean="0"/>
          </a:p>
          <a:p>
            <a:pPr>
              <a:buNone/>
            </a:pPr>
            <a:r>
              <a:rPr lang="bs-Latn-BA" dirty="0" smtClean="0"/>
              <a:t>( </a:t>
            </a:r>
            <a:r>
              <a:rPr lang="bs-Latn-BA" dirty="0" smtClean="0"/>
              <a:t>1, </a:t>
            </a:r>
            <a:r>
              <a:rPr lang="bs-Latn-BA" dirty="0" smtClean="0"/>
              <a:t>5</a:t>
            </a:r>
            <a:r>
              <a:rPr lang="bs-Cyrl-BA" dirty="0" smtClean="0"/>
              <a:t>.</a:t>
            </a:r>
            <a:r>
              <a:rPr lang="bs-Latn-BA" dirty="0" smtClean="0"/>
              <a:t> </a:t>
            </a:r>
            <a:r>
              <a:rPr lang="bs-Latn-BA" dirty="0" smtClean="0"/>
              <a:t>i 7)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dirty="0" smtClean="0"/>
              <a:t>ДОМАЋА ЗАДАЋА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2651</TotalTime>
  <Words>201</Words>
  <Application>Microsoft Office PowerPoint</Application>
  <PresentationFormat>On-screen Show (16:9)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ОРГАНСКА ЈЕДИЊЕЊА СА КИСЕОНИКОМ</vt:lpstr>
      <vt:lpstr>АЛКОХОЛИ</vt:lpstr>
      <vt:lpstr>АЛКОХОЛИ</vt:lpstr>
      <vt:lpstr>1. Задатак </vt:lpstr>
      <vt:lpstr>2-пропанол  1                2             3 CH3-CH-CH3         |         OH</vt:lpstr>
      <vt:lpstr>ХЕМИЈСКА СВОЈСТВА АЛКОХОЛА </vt:lpstr>
      <vt:lpstr>2.ЗАДАТАК</vt:lpstr>
      <vt:lpstr>Реакција етанола са натријумом      2             1   CH3-CH2-OH +  Na →  CH3-CH2-ONa +H2↑</vt:lpstr>
      <vt:lpstr>ДОМАЋА ЗАДАЋА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ALKOHOLI</dc:title>
  <dc:creator>Miloš</dc:creator>
  <cp:lastModifiedBy>Work</cp:lastModifiedBy>
  <cp:revision>247</cp:revision>
  <dcterms:created xsi:type="dcterms:W3CDTF">2006-08-16T00:00:00Z</dcterms:created>
  <dcterms:modified xsi:type="dcterms:W3CDTF">2020-03-27T09:39:26Z</dcterms:modified>
</cp:coreProperties>
</file>