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ga Jevdjenic" userId="9d6809f60dbac650" providerId="LiveId" clId="{49FBAAEE-88EB-491C-ACE0-89A48803E145}"/>
    <pc:docChg chg="modSld">
      <pc:chgData name="Goga Jevdjenic" userId="9d6809f60dbac650" providerId="LiveId" clId="{49FBAAEE-88EB-491C-ACE0-89A48803E145}" dt="2020-03-19T10:58:51.907" v="210" actId="20577"/>
      <pc:docMkLst>
        <pc:docMk/>
      </pc:docMkLst>
      <pc:sldChg chg="modSp">
        <pc:chgData name="Goga Jevdjenic" userId="9d6809f60dbac650" providerId="LiveId" clId="{49FBAAEE-88EB-491C-ACE0-89A48803E145}" dt="2020-03-19T08:52:37.087" v="50" actId="20577"/>
        <pc:sldMkLst>
          <pc:docMk/>
          <pc:sldMk cId="2481163621" sldId="256"/>
        </pc:sldMkLst>
        <pc:spChg chg="mod">
          <ac:chgData name="Goga Jevdjenic" userId="9d6809f60dbac650" providerId="LiveId" clId="{49FBAAEE-88EB-491C-ACE0-89A48803E145}" dt="2020-03-19T08:52:37.087" v="50" actId="20577"/>
          <ac:spMkLst>
            <pc:docMk/>
            <pc:sldMk cId="2481163621" sldId="256"/>
            <ac:spMk id="3" creationId="{9FEB79C1-B02F-48DC-8C34-13B0284F6EEB}"/>
          </ac:spMkLst>
        </pc:spChg>
      </pc:sldChg>
      <pc:sldChg chg="modSp">
        <pc:chgData name="Goga Jevdjenic" userId="9d6809f60dbac650" providerId="LiveId" clId="{49FBAAEE-88EB-491C-ACE0-89A48803E145}" dt="2020-03-19T08:56:20.541" v="206" actId="20577"/>
        <pc:sldMkLst>
          <pc:docMk/>
          <pc:sldMk cId="2771330517" sldId="257"/>
        </pc:sldMkLst>
        <pc:spChg chg="mod">
          <ac:chgData name="Goga Jevdjenic" userId="9d6809f60dbac650" providerId="LiveId" clId="{49FBAAEE-88EB-491C-ACE0-89A48803E145}" dt="2020-03-19T08:56:20.541" v="206" actId="20577"/>
          <ac:spMkLst>
            <pc:docMk/>
            <pc:sldMk cId="2771330517" sldId="257"/>
            <ac:spMk id="2" creationId="{D89A6F32-57E7-4769-BFD8-54044B14E36A}"/>
          </ac:spMkLst>
        </pc:spChg>
      </pc:sldChg>
      <pc:sldChg chg="modSp">
        <pc:chgData name="Goga Jevdjenic" userId="9d6809f60dbac650" providerId="LiveId" clId="{49FBAAEE-88EB-491C-ACE0-89A48803E145}" dt="2020-03-19T08:56:52.755" v="207"/>
        <pc:sldMkLst>
          <pc:docMk/>
          <pc:sldMk cId="761135271" sldId="258"/>
        </pc:sldMkLst>
        <pc:spChg chg="mod">
          <ac:chgData name="Goga Jevdjenic" userId="9d6809f60dbac650" providerId="LiveId" clId="{49FBAAEE-88EB-491C-ACE0-89A48803E145}" dt="2020-03-19T08:56:52.755" v="207"/>
          <ac:spMkLst>
            <pc:docMk/>
            <pc:sldMk cId="761135271" sldId="258"/>
            <ac:spMk id="2" creationId="{28E31A03-08B0-4050-8930-4019561D0C48}"/>
          </ac:spMkLst>
        </pc:spChg>
      </pc:sldChg>
      <pc:sldChg chg="modSp">
        <pc:chgData name="Goga Jevdjenic" userId="9d6809f60dbac650" providerId="LiveId" clId="{49FBAAEE-88EB-491C-ACE0-89A48803E145}" dt="2020-03-19T10:58:51.907" v="210" actId="20577"/>
        <pc:sldMkLst>
          <pc:docMk/>
          <pc:sldMk cId="1458650376" sldId="261"/>
        </pc:sldMkLst>
        <pc:spChg chg="mod">
          <ac:chgData name="Goga Jevdjenic" userId="9d6809f60dbac650" providerId="LiveId" clId="{49FBAAEE-88EB-491C-ACE0-89A48803E145}" dt="2020-03-19T10:58:51.907" v="210" actId="20577"/>
          <ac:spMkLst>
            <pc:docMk/>
            <pc:sldMk cId="1458650376" sldId="261"/>
            <ac:spMk id="2" creationId="{C88EE8DC-B389-49F0-959F-2535F6FAD0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9A1B7-0771-40CA-BF1F-45373E6A62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s-Cyrl-BA" sz="6000" dirty="0"/>
              <a:t>РЈЕШАВАЊЕ СИСТЕМА ЛИНЕАРНИХ ЈЕДНАЧИНА СА ДВИЈЕ НЕПОЗНАТЕ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B79C1-B02F-48DC-8C34-13B0284F6E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bs-Cyrl-BA" sz="5400" b="1" dirty="0"/>
              <a:t>МЕТОДА СУПРОТНИХ КОЕФИЦИЈЕНАТА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48116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9A6F32-57E7-4769-BFD8-54044B14E36A}"/>
              </a:ext>
            </a:extLst>
          </p:cNvPr>
          <p:cNvSpPr txBox="1"/>
          <p:nvPr/>
        </p:nvSpPr>
        <p:spPr>
          <a:xfrm>
            <a:off x="1292087" y="450575"/>
            <a:ext cx="100318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b="1" dirty="0"/>
              <a:t>МЕТОДА СУПРОТНИХ КОЕФИЦИЈЕНАТА  </a:t>
            </a:r>
            <a:r>
              <a:rPr lang="bs-Cyrl-BA" sz="2400" dirty="0"/>
              <a:t>као циљ има елиминацију једне промјенљиве. Након тога ријешимо једначину са једном непознатом, а затим ријешимо и другу једначину са једном непознатом (ону која се добије када уврстимо израчунату вриједност у једну од једначина система).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DDDA38-C9A8-400C-954D-622AA7CD403C}"/>
              </a:ext>
            </a:extLst>
          </p:cNvPr>
          <p:cNvSpPr txBox="1"/>
          <p:nvPr/>
        </p:nvSpPr>
        <p:spPr>
          <a:xfrm>
            <a:off x="1292087" y="2623930"/>
            <a:ext cx="9488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/>
              <a:t>Системе линеарних једначина са 2 непознате сводимо </a:t>
            </a:r>
            <a:r>
              <a:rPr lang="bs-Cyrl-BA" sz="2400" b="1" dirty="0"/>
              <a:t>ЕКВИВАЛЕНТНИМ ТРАНСФОРМАЦИЈАМА</a:t>
            </a:r>
            <a:r>
              <a:rPr lang="bs-Cyrl-BA" sz="2400" dirty="0"/>
              <a:t> на системе најпростијег облика.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786B9B-4D14-41CC-A68E-F22D10A2FB39}"/>
              </a:ext>
            </a:extLst>
          </p:cNvPr>
          <p:cNvSpPr txBox="1"/>
          <p:nvPr/>
        </p:nvSpPr>
        <p:spPr>
          <a:xfrm>
            <a:off x="1417983" y="4253948"/>
            <a:ext cx="8733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b="1" dirty="0"/>
              <a:t>ПРИНЦИП САБИРАЊА ЈЕДНАЧИНА :</a:t>
            </a:r>
          </a:p>
          <a:p>
            <a:r>
              <a:rPr lang="bs-Cyrl-BA" sz="2400" dirty="0"/>
              <a:t>Ако се једна од једначина система замијени збиром двију једначина тог система, добија се еквивалентан систем.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133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E31A03-08B0-4050-8930-4019561D0C48}"/>
                  </a:ext>
                </a:extLst>
              </p:cNvPr>
              <p:cNvSpPr txBox="1"/>
              <p:nvPr/>
            </p:nvSpPr>
            <p:spPr>
              <a:xfrm>
                <a:off x="702365" y="596348"/>
                <a:ext cx="10694505" cy="5232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b="1" dirty="0"/>
                  <a:t>Примјер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bs-Cyrl-BA" b="1" dirty="0"/>
              </a:p>
              <a:p>
                <a:endParaRPr lang="en-US" b="1" dirty="0"/>
              </a:p>
              <a:p>
                <a:r>
                  <a:rPr lang="bs-Cyrl-BA" dirty="0"/>
                  <a:t>Ријешити систем једначина методом супротних коефицијената:</a:t>
                </a:r>
                <a:endParaRPr lang="en-US" dirty="0"/>
              </a:p>
              <a:p>
                <a:endParaRPr lang="bs-Cyrl-BA" dirty="0"/>
              </a:p>
              <a:p>
                <a:r>
                  <a:rPr lang="bs-Cyrl-BA" dirty="0"/>
                  <a:t>	</a:t>
                </a:r>
                <a:r>
                  <a:rPr lang="en-US" dirty="0"/>
                  <a:t>3x </a:t>
                </a:r>
                <a:r>
                  <a:rPr lang="en-US" dirty="0">
                    <a:solidFill>
                      <a:srgbClr val="00B0F0"/>
                    </a:solidFill>
                  </a:rPr>
                  <a:t>– 2</a:t>
                </a:r>
                <a:r>
                  <a:rPr lang="en-US" dirty="0"/>
                  <a:t>y = 10</a:t>
                </a:r>
              </a:p>
              <a:p>
                <a:r>
                  <a:rPr lang="en-US" dirty="0"/>
                  <a:t>	</a:t>
                </a:r>
                <a:r>
                  <a:rPr lang="en-US" u="sng" dirty="0"/>
                  <a:t>5x </a:t>
                </a:r>
                <a:r>
                  <a:rPr lang="en-US" u="sng" dirty="0">
                    <a:solidFill>
                      <a:srgbClr val="00B0F0"/>
                    </a:solidFill>
                  </a:rPr>
                  <a:t>+ 2</a:t>
                </a:r>
                <a:r>
                  <a:rPr lang="en-US" u="sng" dirty="0"/>
                  <a:t>y</a:t>
                </a:r>
                <a:r>
                  <a:rPr lang="en-US" u="sng" dirty="0">
                    <a:solidFill>
                      <a:srgbClr val="FF0000"/>
                    </a:solidFill>
                  </a:rPr>
                  <a:t> </a:t>
                </a:r>
                <a:r>
                  <a:rPr lang="en-US" u="sng" dirty="0"/>
                  <a:t>= 6</a:t>
                </a:r>
              </a:p>
              <a:p>
                <a:r>
                  <a:rPr lang="en-US" dirty="0"/>
                  <a:t>	</a:t>
                </a:r>
                <a:endParaRPr lang="bs-Cyrl-BA" dirty="0"/>
              </a:p>
              <a:p>
                <a:r>
                  <a:rPr lang="bs-Cyrl-BA" dirty="0"/>
                  <a:t>	</a:t>
                </a:r>
                <a:r>
                  <a:rPr lang="en-US" dirty="0"/>
                  <a:t>3x – 2y = 10</a:t>
                </a:r>
              </a:p>
              <a:p>
                <a:r>
                  <a:rPr lang="en-US" dirty="0"/>
                  <a:t>	</a:t>
                </a:r>
                <a:r>
                  <a:rPr lang="en-US" u="sng" dirty="0"/>
                  <a:t>       8x = 16</a:t>
                </a:r>
              </a:p>
              <a:p>
                <a:r>
                  <a:rPr lang="en-US" dirty="0"/>
                  <a:t>		  x = 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/>
                  <a:t>				</a:t>
                </a:r>
                <a:r>
                  <a:rPr lang="en-US" sz="2800" dirty="0"/>
                  <a:t>( 2 , -2 ) </a:t>
                </a:r>
                <a:r>
                  <a:rPr lang="bs-Cyrl-BA" sz="2800" dirty="0"/>
                  <a:t>РЈЕШЕЊЕ СИСТЕМА</a:t>
                </a:r>
                <a:endParaRPr lang="en-US" sz="2800" dirty="0"/>
              </a:p>
              <a:p>
                <a:r>
                  <a:rPr lang="en-US" dirty="0"/>
                  <a:t>	</a:t>
                </a:r>
                <a:r>
                  <a:rPr lang="en-US" u="sng" dirty="0"/>
                  <a:t>3·</a:t>
                </a:r>
                <a:r>
                  <a:rPr lang="en-US" u="sng" dirty="0">
                    <a:solidFill>
                      <a:srgbClr val="FF0000"/>
                    </a:solidFill>
                  </a:rPr>
                  <a:t>2</a:t>
                </a:r>
                <a:r>
                  <a:rPr lang="en-US" u="sng" dirty="0"/>
                  <a:t> – 2y = 10</a:t>
                </a:r>
              </a:p>
              <a:p>
                <a:endParaRPr lang="en-US" u="sng" dirty="0"/>
              </a:p>
              <a:p>
                <a:r>
                  <a:rPr lang="en-US" dirty="0"/>
                  <a:t>		- 2y = 4</a:t>
                </a:r>
              </a:p>
              <a:p>
                <a:r>
                  <a:rPr lang="en-US" dirty="0"/>
                  <a:t>	</a:t>
                </a:r>
                <a:r>
                  <a:rPr lang="en-US" u="sng" dirty="0"/>
                  <a:t>	   x = 2</a:t>
                </a:r>
              </a:p>
              <a:p>
                <a:endParaRPr lang="en-US" u="sng" dirty="0"/>
              </a:p>
              <a:p>
                <a:r>
                  <a:rPr lang="en-US" dirty="0"/>
                  <a:t>		  y = -2</a:t>
                </a:r>
              </a:p>
              <a:p>
                <a:r>
                  <a:rPr lang="en-US" dirty="0"/>
                  <a:t>	</a:t>
                </a:r>
                <a:r>
                  <a:rPr lang="en-US" u="sng" dirty="0"/>
                  <a:t>	   x = 2</a:t>
                </a:r>
              </a:p>
              <a:p>
                <a:endParaRPr lang="en-US" u="sng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E31A03-08B0-4050-8930-4019561D0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65" y="596348"/>
                <a:ext cx="10694505" cy="5232202"/>
              </a:xfrm>
              <a:prstGeom prst="rect">
                <a:avLst/>
              </a:prstGeom>
              <a:blipFill>
                <a:blip r:embed="rId2"/>
                <a:stretch>
                  <a:fillRect l="-456" t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13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71E9BC-C7C7-4C87-8D0A-46AE28F841F7}"/>
              </a:ext>
            </a:extLst>
          </p:cNvPr>
          <p:cNvSpPr txBox="1"/>
          <p:nvPr/>
        </p:nvSpPr>
        <p:spPr>
          <a:xfrm>
            <a:off x="530086" y="437321"/>
            <a:ext cx="1143662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s-Cyrl-BA" sz="2400" b="1" dirty="0"/>
              <a:t>Коефицијенте који нису супротни, проширивањем доводимо на потребан облик.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6A502E4-44DA-4A6F-BD58-B574A5EF0F4A}"/>
                  </a:ext>
                </a:extLst>
              </p:cNvPr>
              <p:cNvSpPr txBox="1"/>
              <p:nvPr/>
            </p:nvSpPr>
            <p:spPr>
              <a:xfrm>
                <a:off x="377687" y="1113183"/>
                <a:ext cx="11436626" cy="7232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b="1" dirty="0"/>
                  <a:t>Примјер 2.</a:t>
                </a:r>
              </a:p>
              <a:p>
                <a:r>
                  <a:rPr lang="bs-Cyrl-BA" dirty="0"/>
                  <a:t>Ријешити систем једначина методом супротних коефицијената:</a:t>
                </a:r>
              </a:p>
              <a:p>
                <a:r>
                  <a:rPr lang="bs-Cyrl-BA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– 7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u="sng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u="sng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u="sng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u="sng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11 /  </m:t>
                    </m:r>
                    <m:r>
                      <a:rPr lang="en-US" i="1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· (−3)</m:t>
                    </m:r>
                  </m:oMath>
                </a14:m>
                <a:endParaRPr lang="en-US" u="sng" dirty="0">
                  <a:solidFill>
                    <a:srgbClr val="FF0000"/>
                  </a:solidFill>
                </a:endParaRPr>
              </a:p>
              <a:p>
                <a:endParaRPr lang="en-US" u="sng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– 7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2</m:t>
                    </m:r>
                  </m:oMath>
                </a14:m>
                <a:endParaRPr lang="en-US" dirty="0"/>
              </a:p>
              <a:p>
                <a:r>
                  <a:rPr lang="en-US" dirty="0">
                    <a:solidFill>
                      <a:srgbClr val="00B0F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i="1" u="sng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u="sng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– 24</m:t>
                    </m:r>
                    <m:r>
                      <a:rPr lang="en-US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u="sng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u="sng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−33</m:t>
                    </m:r>
                  </m:oMath>
                </a14:m>
                <a:endParaRPr lang="en-US" u="sng" dirty="0">
                  <a:solidFill>
                    <a:schemeClr val="tx1"/>
                  </a:solidFill>
                </a:endParaRPr>
              </a:p>
              <a:p>
                <a:endParaRPr lang="en-US" u="sng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– 7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	</m:t>
                    </m:r>
                  </m:oMath>
                </a14:m>
                <a:r>
                  <a:rPr lang="en-US" dirty="0"/>
                  <a:t>				</a:t>
                </a:r>
                <a:r>
                  <a:rPr lang="en-US" sz="3200" i="1" dirty="0"/>
                  <a:t>(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i="1" dirty="0"/>
                  <a:t> ,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i="1" dirty="0"/>
                  <a:t> ) </a:t>
                </a:r>
                <a:r>
                  <a:rPr lang="bs-Cyrl-BA" sz="3200" dirty="0"/>
                  <a:t>РЈЕШЕЊЕ СИСТЕМА</a:t>
                </a:r>
                <a:endParaRPr lang="en-US" sz="3200" dirty="0"/>
              </a:p>
              <a:p>
                <a:r>
                  <a:rPr lang="en-US" dirty="0"/>
                  <a:t>	</a:t>
                </a:r>
                <a:r>
                  <a:rPr lang="en-US" u="sng" dirty="0"/>
                  <a:t>	</a:t>
                </a:r>
                <a14:m>
                  <m:oMath xmlns:m="http://schemas.openxmlformats.org/officeDocument/2006/math"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−31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 =−31</m:t>
                    </m:r>
                  </m:oMath>
                </a14:m>
                <a:endParaRPr lang="en-US" u="sng" dirty="0"/>
              </a:p>
              <a:p>
                <a:endParaRPr lang="en-US" u="sng" dirty="0"/>
              </a:p>
              <a:p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1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 − 7· 1 = 2</m:t>
                    </m:r>
                  </m:oMath>
                </a14:m>
                <a:endParaRPr lang="en-US" u="sng" dirty="0"/>
              </a:p>
              <a:p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9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  <a:r>
                  <a:rPr lang="en-US" u="sng" dirty="0"/>
                  <a:t>	</a:t>
                </a:r>
                <a14:m>
                  <m:oMath xmlns:m="http://schemas.openxmlformats.org/officeDocument/2006/math"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 = 1</m:t>
                    </m:r>
                  </m:oMath>
                </a14:m>
                <a:endParaRPr lang="en-US" u="sng" dirty="0"/>
              </a:p>
              <a:p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  <a:r>
                  <a:rPr lang="en-US" u="sng" dirty="0"/>
                  <a:t>	</a:t>
                </a:r>
                <a14:m>
                  <m:oMath xmlns:m="http://schemas.openxmlformats.org/officeDocument/2006/math"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u="sng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u="sng" dirty="0">
                        <a:latin typeface="Cambria Math" panose="02040503050406030204" pitchFamily="18" charset="0"/>
                      </a:rPr>
                      <m:t> = 1</m:t>
                    </m:r>
                  </m:oMath>
                </a14:m>
                <a:endParaRPr lang="en-US" u="sng" dirty="0"/>
              </a:p>
              <a:p>
                <a:r>
                  <a:rPr lang="en-US" dirty="0"/>
                  <a:t>	</a:t>
                </a:r>
              </a:p>
              <a:p>
                <a:endParaRPr lang="en-US" dirty="0"/>
              </a:p>
              <a:p>
                <a:r>
                  <a:rPr lang="en-US" dirty="0"/>
                  <a:t>	</a:t>
                </a:r>
              </a:p>
              <a:p>
                <a:endParaRPr lang="en-US" dirty="0"/>
              </a:p>
              <a:p>
                <a:endParaRPr lang="bs-Cyrl-BA" dirty="0"/>
              </a:p>
              <a:p>
                <a:endParaRPr lang="bs-Cyrl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6A502E4-44DA-4A6F-BD58-B574A5EF0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87" y="1113183"/>
                <a:ext cx="11436626" cy="7232749"/>
              </a:xfrm>
              <a:prstGeom prst="rect">
                <a:avLst/>
              </a:prstGeom>
              <a:blipFill>
                <a:blip r:embed="rId2"/>
                <a:stretch>
                  <a:fillRect l="-480" t="-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57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A21759-0D6E-4F04-89FA-77614FFA7116}"/>
                  </a:ext>
                </a:extLst>
              </p:cNvPr>
              <p:cNvSpPr txBox="1"/>
              <p:nvPr/>
            </p:nvSpPr>
            <p:spPr>
              <a:xfrm>
                <a:off x="351182" y="556592"/>
                <a:ext cx="11489635" cy="5515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b="1" dirty="0"/>
                  <a:t>Примјер 3.</a:t>
                </a:r>
              </a:p>
              <a:p>
                <a:r>
                  <a:rPr lang="bs-Cyrl-BA" dirty="0"/>
                  <a:t>Ријешити систем једначина методом супротних коефицијената:</a:t>
                </a:r>
              </a:p>
              <a:p>
                <a:endParaRPr lang="bs-Cyrl-BA" dirty="0"/>
              </a:p>
              <a:p>
                <a:r>
                  <a:rPr lang="bs-Cyrl-BA" dirty="0"/>
                  <a:t> 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– 10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5	/  · ( −4 )		−36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+ 40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−20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  </a:t>
                </a:r>
                <a:r>
                  <a:rPr lang="en-US" u="sng" dirty="0"/>
                  <a:t>12x + 25y = 160</a:t>
                </a:r>
                <a:r>
                  <a:rPr lang="en-US" dirty="0"/>
                  <a:t>  /·  3             </a:t>
                </a:r>
                <a:r>
                  <a:rPr lang="en-US" u="sng" dirty="0"/>
                  <a:t> </a:t>
                </a:r>
                <a:r>
                  <a:rPr lang="en-US" u="sng" dirty="0">
                    <a:solidFill>
                      <a:srgbClr val="00B0F0"/>
                    </a:solidFill>
                  </a:rPr>
                  <a:t>36</a:t>
                </a:r>
                <a:r>
                  <a:rPr lang="en-US" u="sng" dirty="0"/>
                  <a:t>x + 75y = 480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9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– 10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5 	</m:t>
                    </m:r>
                  </m:oMath>
                </a14:m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 115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460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       115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u="sng" dirty="0" smtClean="0">
                        <a:latin typeface="Cambria Math" panose="02040503050406030204" pitchFamily="18" charset="0"/>
                      </a:rPr>
                      <m:t> = 460	</m:t>
                    </m:r>
                  </m:oMath>
                </a14:m>
                <a:endParaRPr lang="en-US" u="sng" dirty="0"/>
              </a:p>
              <a:p>
                <a:endParaRPr lang="en-US" u="sng" dirty="0"/>
              </a:p>
              <a:p>
                <a:r>
                  <a:rPr lang="en-US" dirty="0"/>
                  <a:t>	 9x – 10y = 5</a:t>
                </a:r>
              </a:p>
              <a:p>
                <a:r>
                  <a:rPr lang="en-US" dirty="0"/>
                  <a:t>	</a:t>
                </a:r>
                <a:r>
                  <a:rPr lang="en-US" u="sng" dirty="0"/>
                  <a:t>	     y = </a:t>
                </a:r>
                <a:r>
                  <a:rPr lang="en-US" u="sng" dirty="0">
                    <a:solidFill>
                      <a:srgbClr val="FF0000"/>
                    </a:solidFill>
                  </a:rPr>
                  <a:t>4 </a:t>
                </a:r>
                <a:r>
                  <a:rPr lang="en-US" u="sng" dirty="0"/>
                  <a:t>	</a:t>
                </a:r>
              </a:p>
              <a:p>
                <a:endParaRPr lang="en-US" u="sng" dirty="0"/>
              </a:p>
              <a:p>
                <a:r>
                  <a:rPr lang="en-US" dirty="0"/>
                  <a:t>	 9x - 10 · </a:t>
                </a:r>
                <a:r>
                  <a:rPr lang="en-US" dirty="0">
                    <a:solidFill>
                      <a:srgbClr val="FF0000"/>
                    </a:solidFill>
                  </a:rPr>
                  <a:t>4</a:t>
                </a:r>
                <a:r>
                  <a:rPr lang="en-US" dirty="0"/>
                  <a:t> = 5			</a:t>
                </a:r>
                <a:r>
                  <a:rPr lang="en-US" sz="2400" b="1" i="1" dirty="0"/>
                  <a:t>( 5 , 4 ) </a:t>
                </a:r>
                <a:r>
                  <a:rPr lang="bs-Cyrl-BA" sz="2400" b="1" dirty="0"/>
                  <a:t>РЈЕШЕЊЕ СИСТЕМА</a:t>
                </a:r>
                <a:endParaRPr lang="en-US" sz="2400" b="1" dirty="0"/>
              </a:p>
              <a:p>
                <a:r>
                  <a:rPr lang="en-US" dirty="0"/>
                  <a:t>	</a:t>
                </a:r>
                <a:r>
                  <a:rPr lang="en-US" u="sng" dirty="0"/>
                  <a:t>	       y = 4</a:t>
                </a:r>
              </a:p>
              <a:p>
                <a:endParaRPr lang="en-US" u="sng" dirty="0"/>
              </a:p>
              <a:p>
                <a:r>
                  <a:rPr lang="en-US" dirty="0"/>
                  <a:t>		     9x = 45</a:t>
                </a:r>
              </a:p>
              <a:p>
                <a:r>
                  <a:rPr lang="en-US" dirty="0"/>
                  <a:t>	</a:t>
                </a:r>
                <a:r>
                  <a:rPr lang="en-US" u="sng" dirty="0"/>
                  <a:t>		y = 4</a:t>
                </a:r>
              </a:p>
              <a:p>
                <a:endParaRPr lang="en-US" u="sng" dirty="0"/>
              </a:p>
              <a:p>
                <a:r>
                  <a:rPr lang="en-US" dirty="0"/>
                  <a:t>		       x = 5</a:t>
                </a:r>
                <a:endParaRPr lang="bs-Cyrl-BA" dirty="0"/>
              </a:p>
              <a:p>
                <a:r>
                  <a:rPr lang="en-US" dirty="0"/>
                  <a:t>	</a:t>
                </a:r>
                <a:r>
                  <a:rPr lang="en-US" u="sng" dirty="0"/>
                  <a:t>		y = 4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A21759-0D6E-4F04-89FA-77614FFA7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82" y="556592"/>
                <a:ext cx="11489635" cy="5515228"/>
              </a:xfrm>
              <a:prstGeom prst="rect">
                <a:avLst/>
              </a:prstGeom>
              <a:blipFill>
                <a:blip r:embed="rId2"/>
                <a:stretch>
                  <a:fillRect l="-478" t="-663" b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167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8EE8DC-B389-49F0-959F-2535F6FAD0B5}"/>
                  </a:ext>
                </a:extLst>
              </p:cNvPr>
              <p:cNvSpPr txBox="1"/>
              <p:nvPr/>
            </p:nvSpPr>
            <p:spPr>
              <a:xfrm>
                <a:off x="675860" y="384310"/>
                <a:ext cx="10654748" cy="3741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b="1" dirty="0"/>
                  <a:t>ЗАДАТАК</a:t>
                </a:r>
              </a:p>
              <a:p>
                <a:endParaRPr lang="bs-Cyrl-BA" dirty="0"/>
              </a:p>
              <a:p>
                <a:r>
                  <a:rPr lang="bs-Cyrl-BA" sz="2400" dirty="0"/>
                  <a:t>Ријеши систем једначина методом супротних коефицијената:</a:t>
                </a:r>
              </a:p>
              <a:p>
                <a:endParaRPr lang="bs-Cyrl-BA" dirty="0"/>
              </a:p>
              <a:p>
                <a:endParaRPr lang="bs-Cyrl-BA" dirty="0"/>
              </a:p>
              <a:p>
                <a:endParaRPr lang="bs-Cyrl-BA" dirty="0"/>
              </a:p>
              <a:p>
                <a:r>
                  <a:rPr lang="bs-Cyrl-BA" b="1" dirty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		</a:t>
                </a:r>
                <a:r>
                  <a:rPr lang="bs-Cyrl-BA" b="1" dirty="0"/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	</a:t>
                </a:r>
                <a:r>
                  <a:rPr lang="bs-Cyrl-BA" b="1" dirty="0"/>
                  <a:t>в)</a:t>
                </a:r>
                <a:r>
                  <a:rPr lang="en-US" b="1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/>
                  <a:t>		</a:t>
                </a:r>
              </a:p>
              <a:p>
                <a:r>
                  <a:rPr lang="en-US" dirty="0"/>
                  <a:t>    </a:t>
                </a:r>
                <a:r>
                  <a:rPr lang="en-US" u="sng" dirty="0"/>
                  <a:t>x – y = </a:t>
                </a:r>
                <a:r>
                  <a:rPr lang="bs-Cyrl-BA" u="sng" dirty="0"/>
                  <a:t>0</a:t>
                </a:r>
                <a:r>
                  <a:rPr lang="en-US" dirty="0"/>
                  <a:t>	         </a:t>
                </a:r>
                <a:r>
                  <a:rPr lang="en-US" u="sng" dirty="0"/>
                  <a:t>2x + 2y = 20	</a:t>
                </a:r>
                <a:r>
                  <a:rPr lang="en-US" dirty="0"/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							____________ </a:t>
                </a:r>
              </a:p>
              <a:p>
                <a:endParaRPr lang="bs-Cyrl-BA" u="sng" dirty="0"/>
              </a:p>
              <a:p>
                <a:endParaRPr lang="en-US" dirty="0"/>
              </a:p>
              <a:p>
                <a:r>
                  <a:rPr lang="en-US" u="sng" dirty="0"/>
                  <a:t>    </a:t>
                </a:r>
                <a:endParaRPr lang="bs-Cyrl-BA" u="sng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8EE8DC-B389-49F0-959F-2535F6FAD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60" y="384310"/>
                <a:ext cx="10654748" cy="3741986"/>
              </a:xfrm>
              <a:prstGeom prst="rect">
                <a:avLst/>
              </a:prstGeom>
              <a:blipFill>
                <a:blip r:embed="rId2"/>
                <a:stretch>
                  <a:fillRect l="-915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650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56728D3-8E04-427B-8F44-26D9A84017C4}"/>
                  </a:ext>
                </a:extLst>
              </p:cNvPr>
              <p:cNvSpPr txBox="1"/>
              <p:nvPr/>
            </p:nvSpPr>
            <p:spPr>
              <a:xfrm>
                <a:off x="980661" y="887896"/>
                <a:ext cx="1024393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sz="3600" b="1" dirty="0"/>
                  <a:t>ЗАДАЋА:</a:t>
                </a:r>
              </a:p>
              <a:p>
                <a:endParaRPr lang="bs-Cyrl-BA" dirty="0"/>
              </a:p>
              <a:p>
                <a:endParaRPr lang="bs-Cyrl-BA" dirty="0"/>
              </a:p>
              <a:p>
                <a:r>
                  <a:rPr lang="bs-Cyrl-BA" sz="2800" b="1" dirty="0"/>
                  <a:t>Стр. 9</a:t>
                </a:r>
                <a14:m>
                  <m:oMath xmlns:m="http://schemas.openxmlformats.org/officeDocument/2006/math">
                    <m:r>
                      <a:rPr lang="bs-Cyrl-BA" sz="2800" b="1" i="1" dirty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bs-Cyrl-BA" sz="2800" b="1" dirty="0"/>
                  <a:t>, 92  зад. 53</a:t>
                </a:r>
                <a14:m>
                  <m:oMath xmlns:m="http://schemas.openxmlformats.org/officeDocument/2006/math">
                    <m:r>
                      <a:rPr lang="bs-Cyrl-BA" sz="28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bs-Cyrl-BA" sz="2800" b="1" dirty="0"/>
                  <a:t> и 532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56728D3-8E04-427B-8F44-26D9A8401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661" y="887896"/>
                <a:ext cx="10243930" cy="1631216"/>
              </a:xfrm>
              <a:prstGeom prst="rect">
                <a:avLst/>
              </a:prstGeom>
              <a:blipFill>
                <a:blip r:embed="rId2"/>
                <a:stretch>
                  <a:fillRect l="-1845" t="-6367" b="-10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89947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168</TotalTime>
  <Words>513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Gill Sans MT</vt:lpstr>
      <vt:lpstr>Gallery</vt:lpstr>
      <vt:lpstr>РЈЕШАВАЊЕ СИСТЕМА ЛИНЕАРНИХ ЈЕДНАЧИНА СА ДВИЈЕ НЕПОЗНАТЕ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РЈЕШАВАЊЕ СИСТЕМА ЛИНЕАРНИХ ЈЕДНАЧИНА СА ДВИЈЕ НЕПОЗНАТЕ</dc:title>
  <dc:creator>Goga Jevdjenic</dc:creator>
  <cp:lastModifiedBy>Goga Jevdjenic</cp:lastModifiedBy>
  <cp:revision>18</cp:revision>
  <dcterms:created xsi:type="dcterms:W3CDTF">2020-03-18T18:41:27Z</dcterms:created>
  <dcterms:modified xsi:type="dcterms:W3CDTF">2020-03-19T10:59:03Z</dcterms:modified>
</cp:coreProperties>
</file>