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57" r:id="rId4"/>
    <p:sldId id="270" r:id="rId5"/>
    <p:sldId id="258" r:id="rId6"/>
    <p:sldId id="259" r:id="rId7"/>
    <p:sldId id="260" r:id="rId8"/>
    <p:sldId id="262" r:id="rId9"/>
    <p:sldId id="27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2749F-B9B6-48CC-AF3A-9EFE45BCB6BF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FEB4B-F947-4E83-85BF-5F0080E3A4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4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D626A-62FF-452C-B3F6-6092AC081B0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BB03-38C5-421D-89D3-FD4B6983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1357322"/>
          </a:xfrm>
        </p:spPr>
        <p:txBody>
          <a:bodyPr>
            <a:noAutofit/>
          </a:bodyPr>
          <a:lstStyle/>
          <a:p>
            <a:r>
              <a:rPr lang="sr-Cyrl-RS" sz="2400" b="1" i="1" dirty="0" smtClean="0">
                <a:latin typeface="Times New Roman" pitchFamily="18" charset="0"/>
                <a:cs typeface="Times New Roman" pitchFamily="18" charset="0"/>
              </a:rPr>
              <a:t>МАТЕМАТИКА 8. РАЗРЕД</a:t>
            </a:r>
            <a:r>
              <a:rPr lang="sr-Cyrl-RS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ДЕКАРТОВ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ПРАВОУГЛИ КООРДИНАТНИ СИСТЕМ</a:t>
            </a:r>
            <a:r>
              <a:rPr lang="sr-Cyrl-RS" sz="2400" b="1" i="1" dirty="0" smtClean="0">
                <a:latin typeface="Times New Roman" pitchFamily="18" charset="0"/>
                <a:cs typeface="Times New Roman" pitchFamily="18" charset="0"/>
              </a:rPr>
              <a:t> У РАВНИ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3357562"/>
            <a:ext cx="3214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Наставник: Гордана Јеж</a:t>
            </a: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30. 3. 2020. године</a:t>
            </a: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У РАВНИ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357430"/>
            <a:ext cx="65627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104" y="3949641"/>
            <a:ext cx="895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304" y="3898022"/>
            <a:ext cx="809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04" y="3831347"/>
            <a:ext cx="12382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916" y="3916303"/>
            <a:ext cx="1047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561" y="3398728"/>
            <a:ext cx="1047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704" y="5253030"/>
            <a:ext cx="9906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904" y="4643430"/>
            <a:ext cx="57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59" y="5138730"/>
            <a:ext cx="42862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12304" y="151923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Примјер: Дате су тачке А(3,0),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B(-5,0), D(-3,1), C(2,-2), E(0,3)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Представи ове тачке у координатној равни</a:t>
            </a:r>
            <a:r>
              <a:rPr lang="sr-Cyrl-RS" sz="2400" dirty="0" smtClean="0"/>
              <a:t>.</a:t>
            </a:r>
            <a:endParaRPr lang="en-GB" sz="24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928934"/>
            <a:ext cx="95250" cy="1524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0" y="278605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Е(0,3)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7" y="179120"/>
            <a:ext cx="5134793" cy="79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99" y="1066800"/>
            <a:ext cx="4467099" cy="83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55163"/>
            <a:ext cx="3760787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0" y="2892474"/>
            <a:ext cx="4451451" cy="139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8" y="2153933"/>
            <a:ext cx="4719484" cy="71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33" y="4290878"/>
            <a:ext cx="5640906" cy="8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335" y="5117791"/>
            <a:ext cx="4869254" cy="143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6019800" y="2153933"/>
            <a:ext cx="0" cy="513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215393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2629" y="26547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-3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420039" y="2654710"/>
            <a:ext cx="4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3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064044" y="1784601"/>
            <a:ext cx="717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(-3,2)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549944" y="2237756"/>
            <a:ext cx="71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(3,0)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962839" y="340700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(0,-4)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800" b="1" i="1" dirty="0" smtClean="0">
                <a:latin typeface="Times New Roman" pitchFamily="18" charset="0"/>
                <a:cs typeface="Times New Roman" pitchFamily="18" charset="0"/>
              </a:rPr>
              <a:t> У РАВНИ</a:t>
            </a:r>
            <a:endParaRPr lang="en-US" sz="2800" dirty="0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2071678"/>
            <a:ext cx="3809658" cy="341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00174"/>
            <a:ext cx="3048000" cy="235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Connector 27"/>
          <p:cNvCxnSpPr/>
          <p:nvPr/>
        </p:nvCxnSpPr>
        <p:spPr>
          <a:xfrm flipH="1">
            <a:off x="4952346" y="3443278"/>
            <a:ext cx="1421990" cy="94161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26536" y="3901953"/>
            <a:ext cx="0" cy="45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51565" y="3933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-3</a:t>
            </a:r>
            <a:endParaRPr lang="en-GB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952346" y="4384892"/>
            <a:ext cx="72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42613" y="4194392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-2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5483542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Тачка симетрична датој тачки има координате (-3,-2)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4143380"/>
            <a:ext cx="2857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Задаћа: збирка задатака,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страна 75.             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задаци: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2. и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963" y="1214422"/>
            <a:ext cx="4114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i="1" dirty="0" smtClean="0"/>
              <a:t>“</a:t>
            </a:r>
            <a:r>
              <a:rPr lang="en-US" sz="4000" i="1" dirty="0" smtClean="0"/>
              <a:t>Cogito, ergo sum</a:t>
            </a:r>
            <a:r>
              <a:rPr lang="sr-Latn-RS" sz="4000" i="1" dirty="0" smtClean="0"/>
              <a:t>”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97128" y="2143116"/>
            <a:ext cx="3968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Мислим, дакле постојим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3000372"/>
            <a:ext cx="2047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Рене Декарт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4572008"/>
            <a:ext cx="2336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Хвала на пажњи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629" y="404664"/>
            <a:ext cx="7772400" cy="714379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400" b="1" i="1" dirty="0" smtClean="0">
                <a:latin typeface="Times New Roman" pitchFamily="18" charset="0"/>
                <a:cs typeface="Times New Roman" pitchFamily="18" charset="0"/>
              </a:rPr>
              <a:t> У РАВНИ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71612"/>
            <a:ext cx="5902699" cy="439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sr-Cyrl-R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700" b="1" i="1" dirty="0" smtClean="0">
                <a:latin typeface="Times New Roman" pitchFamily="18" charset="0"/>
                <a:cs typeface="Times New Roman" pitchFamily="18" charset="0"/>
              </a:rPr>
              <a:t> У РАВНИ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3404"/>
          </a:xfrm>
        </p:spPr>
        <p:txBody>
          <a:bodyPr>
            <a:normAutofit/>
          </a:bodyPr>
          <a:lstStyle/>
          <a:p>
            <a:pPr algn="just"/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Декартов п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равоугли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координатни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равни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чине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иј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узајамно нормалне бројевне праве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иј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еку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правим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углом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такве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њихова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пресечна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тачка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(тачка којој је придружен број 0).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Бројевне праве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називамо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координатне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осе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њихову заједничку тачку </a:t>
            </a:r>
            <a:r>
              <a:rPr lang="sr-Cyrl-RS" sz="2000" b="1" i="1" u="sng" dirty="0" smtClean="0">
                <a:latin typeface="Times New Roman" pitchFamily="18" charset="0"/>
                <a:cs typeface="Times New Roman" pitchFamily="18" charset="0"/>
              </a:rPr>
              <a:t>координатни почетак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Раван одређену тим координатним осама називамо </a:t>
            </a:r>
          </a:p>
          <a:p>
            <a:pPr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координатна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раван</a:t>
            </a:r>
            <a:r>
              <a:rPr lang="sr-Cyrl-RS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xОy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Осу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(хоризонтална)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назива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апсцисна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оса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осу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(вертикална)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ординатна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оса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3" y="500063"/>
            <a:ext cx="74961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231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1" y="785794"/>
            <a:ext cx="8215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Француски филозоф  и математичар Рене Декарт осмислио је начин одређивања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записивања положаја тачака у равни, уводећи правоугли координатни систем,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оји је у његову част назван Декартов правоугли координатни систем</a:t>
            </a:r>
          </a:p>
          <a:p>
            <a:pPr algn="just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714356"/>
            <a:ext cx="750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У РАВНИ</a:t>
            </a:r>
            <a:endParaRPr lang="en-US" sz="2000" dirty="0"/>
          </a:p>
        </p:txBody>
      </p:sp>
      <p:pic>
        <p:nvPicPr>
          <p:cNvPr id="4" name="Picture 3" descr="https://media5.picsearch.com/is?mmyaNeiTMBq_1jcjSY-VmibIwy9sscFJ1GZkbBN7ua4&amp;height=33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0413" y="2928934"/>
            <a:ext cx="25431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380288" y="44370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RS" altLang="en-US" sz="2400" dirty="0" smtClean="0"/>
              <a:t>x</a:t>
            </a:r>
            <a:endParaRPr lang="en-GB" altLang="en-US" sz="24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4716463" y="2067719"/>
            <a:ext cx="0" cy="400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4716463" y="2565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RS" altLang="en-US" sz="2400" dirty="0" smtClean="0"/>
              <a:t>y</a:t>
            </a:r>
            <a:endParaRPr lang="en-GB" altLang="en-US" sz="2400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2875934" y="4508500"/>
            <a:ext cx="4763115" cy="4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4667250" y="44973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en-US" sz="2400"/>
              <a:t>0</a:t>
            </a:r>
            <a:endParaRPr lang="en-GB" altLang="en-US" sz="2400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6372225" y="3644900"/>
            <a:ext cx="0" cy="84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716463" y="3644900"/>
            <a:ext cx="16557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 flipV="1">
            <a:off x="6328568" y="3644900"/>
            <a:ext cx="53975" cy="68263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795963" y="2997200"/>
            <a:ext cx="1176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r-Latn-CS" altLang="en-US" sz="2400" dirty="0"/>
              <a:t>M </a:t>
            </a:r>
            <a:r>
              <a:rPr lang="sr-Latn-CS" altLang="en-US" sz="2400" dirty="0" smtClean="0"/>
              <a:t>(</a:t>
            </a:r>
            <a:r>
              <a:rPr lang="sr-Latn-RS" altLang="en-US" sz="2400" dirty="0" smtClean="0"/>
              <a:t>x,y</a:t>
            </a:r>
            <a:r>
              <a:rPr lang="sr-Latn-CS" altLang="en-US" sz="2400" dirty="0" smtClean="0"/>
              <a:t>)</a:t>
            </a:r>
            <a:endParaRPr lang="sr-Latn-CS" altLang="en-US" sz="2400" dirty="0"/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191729" y="539904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r-Cyrl-CS" altLang="en-US" sz="2400" dirty="0" smtClean="0"/>
              <a:t>Правоугли </a:t>
            </a:r>
            <a:r>
              <a:rPr lang="sr-Cyrl-CS" altLang="en-US" sz="2400" dirty="0"/>
              <a:t>координатни систем </a:t>
            </a:r>
            <a:r>
              <a:rPr lang="sr-Cyrl-CS" altLang="en-US" sz="2400" dirty="0" smtClean="0"/>
              <a:t>служи за одређивање положаја неке тачке М која припада координатној равни </a:t>
            </a:r>
            <a:r>
              <a:rPr lang="en-US" sz="2400" i="1" dirty="0" err="1" smtClean="0">
                <a:cs typeface="Times New Roman" pitchFamily="18" charset="0"/>
              </a:rPr>
              <a:t>xОy</a:t>
            </a:r>
            <a:r>
              <a:rPr lang="sr-Cyrl-CS" altLang="en-US" sz="2400" dirty="0" smtClean="0"/>
              <a:t>,  као и за графичко </a:t>
            </a:r>
            <a:r>
              <a:rPr lang="sr-Cyrl-CS" altLang="en-US" sz="2400" dirty="0"/>
              <a:t>приказивање зависности једне </a:t>
            </a:r>
            <a:r>
              <a:rPr lang="sr-Cyrl-CS" altLang="en-US" sz="2400" dirty="0" smtClean="0"/>
              <a:t>промјенљиве </a:t>
            </a:r>
            <a:r>
              <a:rPr lang="sr-Cyrl-CS" altLang="en-US" sz="2400" dirty="0"/>
              <a:t>величине од друге. </a:t>
            </a:r>
            <a:endParaRPr lang="sr-Latn-CS" altLang="en-US" sz="2400" dirty="0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372225" y="44370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RS" altLang="en-US" sz="2400" dirty="0" smtClean="0"/>
              <a:t>x</a:t>
            </a:r>
            <a:endParaRPr lang="en-GB" altLang="en-US" sz="2400" dirty="0"/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114800" y="34163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RS" altLang="en-US" sz="2400" dirty="0"/>
              <a:t>y</a:t>
            </a:r>
            <a:endParaRPr lang="en-GB" altLang="en-US" sz="2400" dirty="0"/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635000" y="77942"/>
            <a:ext cx="8039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smtClean="0"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000" b="1" i="1" dirty="0" smtClean="0">
                <a:cs typeface="Times New Roman" pitchFamily="18" charset="0"/>
              </a:rPr>
              <a:t> У РАВНИ</a:t>
            </a:r>
            <a:endParaRPr lang="en-GB" alt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" y="5791200"/>
            <a:ext cx="836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Пресјек оса се назива кординатни почетак (О) и њему одговарају координате </a:t>
            </a: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 (0,0).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75100" y="4547826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(0,0)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26" grpId="0" animBg="1"/>
      <p:bldP spid="27" grpId="0" autoUpdateAnimBg="0"/>
      <p:bldP spid="28" grpId="0" animBg="1"/>
      <p:bldP spid="29" grpId="0" autoUpdateAnimBg="0"/>
      <p:bldP spid="30" grpId="0" animBg="1"/>
      <p:bldP spid="31" grpId="0" animBg="1"/>
      <p:bldP spid="32" grpId="0" animBg="1"/>
      <p:bldP spid="33" grpId="0"/>
      <p:bldP spid="34" grpId="0"/>
      <p:bldP spid="35" grpId="0" autoUpdateAnimBg="0"/>
      <p:bldP spid="36" grpId="0" autoUpdateAnimBg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pPr algn="l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Нормала на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-осу која садржи тачку М сијече ту осу у тачки чија је координата реалан број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 нормала на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-осу која садржи тачку М сијече ту осу у тачки чија је координата реалан број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Тачку М одређују два реална броја</a:t>
            </a:r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који чине 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уређени пар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пишемо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x,y)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гдје је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растојање тачке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од осе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растојање тачке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од осе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Реалне бројеве </a:t>
            </a:r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називамо координатама тачке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x,y)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Прву координату зовемо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АПСЦИСА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а другу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ОРДИНАТА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тачке М.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М(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x,y) (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читамо: координате тачке М су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Latn-RS" sz="20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786190"/>
            <a:ext cx="3067050" cy="295275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643446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Пресјек оса се назива кординатни почетак (О) и њему одговарају координате </a:t>
            </a: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 (0,0).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200" b="1" i="1" dirty="0" smtClean="0">
                <a:latin typeface="Times New Roman" pitchFamily="18" charset="0"/>
                <a:cs typeface="Times New Roman" pitchFamily="18" charset="0"/>
              </a:rPr>
              <a:t> У РАВНИ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6326679" cy="486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 У РАВНИ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47231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Примјер: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Ком квадранту припада свака од датих тачака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А(5,7)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припада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___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квадранту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B(-4,-5)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припада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___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квадранту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C(2, -3)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припада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___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квадранту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D(-1,6)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припада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___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квадранту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143248"/>
            <a:ext cx="3071834" cy="2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392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МАТЕМАТИКА 8. РАЗРЕД ДЕКАРТОВ ПРАВОУГЛИ КООРДИНАТНИ СИСТЕМ У РАВНИ</vt:lpstr>
      <vt:lpstr>ДЕКАРТОВ ПРАВОУГЛИ КООРДИНАТНИ СИСТЕМ У РАВНИ</vt:lpstr>
      <vt:lpstr>  ДЕКАРТОВ ПРАВОУГЛИ КООРДИНАТНИ СИСТЕМ У РАВНИ </vt:lpstr>
      <vt:lpstr>Slide 4</vt:lpstr>
      <vt:lpstr>Slide 5</vt:lpstr>
      <vt:lpstr>Slide 6</vt:lpstr>
      <vt:lpstr>Нормала на x-осу која садржи тачку М сијече ту осу у тачки чија је координата реалан број x, а нормала на y-осу која садржи тачку М сијече ту осу у тачки чија је координата реалан број y. Тачку М одређују два реална броја x и y  који чине уређени пар и пишемо М(x,y), гдје је x растојање тачке M од осе Oy, a y растојање тачке M од осе Oy.  Реалне бројеве x и y називамо координатама тачке  М(x,y). Прву координату зовемо АПСЦИСА, а другу ОРДИНАТА тачке М.   М(x,y) ( читамо: координате тачке М су x и y)     </vt:lpstr>
      <vt:lpstr>ДЕКАРТОВ ПРАВОУГЛИ КООРДИНАТНИ СИСТЕМ У РАВНИ  </vt:lpstr>
      <vt:lpstr>ДЕКАРТОВ ПРАВОУГЛИ КООРДИНАТНИ СИСТЕМ У РАВНИ</vt:lpstr>
      <vt:lpstr>ДЕКАРТОВ ПРАВОУГЛИ КООРДИНАТНИ СИСТЕМ У РАВНИ</vt:lpstr>
      <vt:lpstr> </vt:lpstr>
      <vt:lpstr>ДЕКАРТОВ ПРАВОУГЛИ КООРДИНАТНИ СИСТЕМ У РАВНИ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Snzana</dc:creator>
  <cp:lastModifiedBy>Snzana</cp:lastModifiedBy>
  <cp:revision>163</cp:revision>
  <dcterms:created xsi:type="dcterms:W3CDTF">2020-03-23T17:51:53Z</dcterms:created>
  <dcterms:modified xsi:type="dcterms:W3CDTF">2020-03-28T20:19:32Z</dcterms:modified>
</cp:coreProperties>
</file>