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76" r:id="rId9"/>
    <p:sldId id="277" r:id="rId10"/>
    <p:sldId id="265" r:id="rId11"/>
    <p:sldId id="266" r:id="rId12"/>
    <p:sldId id="267" r:id="rId13"/>
    <p:sldId id="268" r:id="rId14"/>
    <p:sldId id="269" r:id="rId15"/>
    <p:sldId id="270" r:id="rId16"/>
    <p:sldId id="262" r:id="rId17"/>
    <p:sldId id="272" r:id="rId18"/>
    <p:sldId id="273" r:id="rId19"/>
    <p:sldId id="271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E4F6F-8C4D-4D66-9255-332BE3DD9071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FCD8A-C742-454A-A54A-FBA317C3F5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9928AF-5E90-407D-87FB-63E95F35DDF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F02073-F4A6-4006-8CFB-CA15F1185ADD}" type="slidenum">
              <a:rPr lang="sr-Cyrl-CS"/>
              <a:pPr/>
              <a:t>‹#›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r-Cyrl-C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82C8-2733-47C4-8A44-3659B04DFD04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jpeg"/><Relationship Id="rId7" Type="http://schemas.openxmlformats.org/officeDocument/2006/relationships/image" Target="../media/image1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71600" y="2428868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57356" y="378619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6" descr="0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24" y="3643314"/>
            <a:ext cx="407196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Творба р</a:t>
            </a:r>
            <a:r>
              <a:rPr lang="sr-Cyrl-RS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иј</a:t>
            </a:r>
            <a:r>
              <a:rPr lang="sr-Cyrl-CS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ечи</a:t>
            </a:r>
          </a:p>
          <a:p>
            <a:r>
              <a:rPr lang="sr-Cyrl-CS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(утврђивање)</a:t>
            </a:r>
          </a:p>
          <a:p>
            <a:endParaRPr lang="sr-Cyrl-C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85786" y="1071546"/>
            <a:ext cx="80724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Наведи којим су начином творбе настале сљедеће ријечи:</a:t>
            </a:r>
          </a:p>
          <a:p>
            <a:endParaRPr lang="sr-Cyrl-CS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sr-Cyrl-C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БЕЗОБРАЗАН_________________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БУБАМАРА__________________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ЗЕЧИЋ _____________________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НЕЗНАЛИЦА 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РУЧЕРДА ___________________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ФИНСКА ___________________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СЈЕНЧИТИ 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МАЂАРСКА 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КУПУСАРА 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СИВОПЛАВ _________________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464344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ПРЕТВАРАЊЕ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535782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ПРЕТВАРАЊЕ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50" y="314324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СЛАГАЊЕ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571501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ИЗВОЂЕЊЕ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607220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СЛАГАЊЕ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278605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КОМБИНОВАНО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14612" y="385762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КОМБИНОВАНО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0" y="350043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ИЗВОЂЕЊЕ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0298" y="428625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ИЗВОЂЕЊЕ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0298" y="500063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ИЗВОЂЕЊЕ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104" name="Picture 8" descr="C:\Documents and Settings\Nebojsa\My Documents\My Pictures\Microsoft Clip Organizer\j041546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285992"/>
            <a:ext cx="1643073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4282" y="714356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Раздвој сљедеће ријечи на творбену основу и суфикс: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14348" y="2214554"/>
            <a:ext cx="2071702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0100" y="25003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СТЕФАНОВ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571868" y="2285992"/>
            <a:ext cx="2571768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43372" y="250030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ГРАДСКИ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29454" y="2214554"/>
            <a:ext cx="2000264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5786" y="4286256"/>
            <a:ext cx="1928826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86182" y="4357694"/>
            <a:ext cx="1928826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43702" y="4357694"/>
            <a:ext cx="1928826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358082" y="24288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ЗЛАТАН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5852" y="457200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КУЋНИ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64344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БРКАТ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29454" y="46434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КУЦНУТИ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 rot="10800000">
            <a:off x="214282" y="3271860"/>
            <a:ext cx="1104372" cy="571504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СТЕФАН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 rot="10800000">
            <a:off x="6643702" y="5357826"/>
            <a:ext cx="928694" cy="571504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КУЦ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 rot="10800000">
            <a:off x="3571868" y="3286124"/>
            <a:ext cx="928694" cy="571504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ГРАД</a:t>
            </a:r>
            <a:endParaRPr lang="en-US" dirty="0"/>
          </a:p>
        </p:txBody>
      </p:sp>
      <p:sp>
        <p:nvSpPr>
          <p:cNvPr id="23" name="Rounded Rectangular Callout 22"/>
          <p:cNvSpPr/>
          <p:nvPr/>
        </p:nvSpPr>
        <p:spPr>
          <a:xfrm rot="10800000">
            <a:off x="7000892" y="3286124"/>
            <a:ext cx="928694" cy="571504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ЗЛАТ</a:t>
            </a:r>
            <a:endParaRPr lang="en-US" dirty="0"/>
          </a:p>
        </p:txBody>
      </p:sp>
      <p:sp>
        <p:nvSpPr>
          <p:cNvPr id="24" name="Rounded Rectangular Callout 23"/>
          <p:cNvSpPr/>
          <p:nvPr/>
        </p:nvSpPr>
        <p:spPr>
          <a:xfrm rot="10800000">
            <a:off x="714348" y="5357826"/>
            <a:ext cx="928694" cy="571504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КУЋ</a:t>
            </a:r>
            <a:endParaRPr lang="en-US" dirty="0"/>
          </a:p>
        </p:txBody>
      </p:sp>
      <p:sp>
        <p:nvSpPr>
          <p:cNvPr id="25" name="Rounded Rectangular Callout 24"/>
          <p:cNvSpPr/>
          <p:nvPr/>
        </p:nvSpPr>
        <p:spPr>
          <a:xfrm rot="10800000">
            <a:off x="3643306" y="5357826"/>
            <a:ext cx="928694" cy="571504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БРК</a:t>
            </a:r>
            <a:endParaRPr lang="en-US" dirty="0"/>
          </a:p>
        </p:txBody>
      </p:sp>
      <p:sp>
        <p:nvSpPr>
          <p:cNvPr id="26" name="Rounded Rectangular Callout 25"/>
          <p:cNvSpPr/>
          <p:nvPr/>
        </p:nvSpPr>
        <p:spPr>
          <a:xfrm rot="10800000">
            <a:off x="1643042" y="3286124"/>
            <a:ext cx="928694" cy="571504"/>
          </a:xfrm>
          <a:prstGeom prst="wedgeRoundRectCallout">
            <a:avLst>
              <a:gd name="adj1" fmla="val 41102"/>
              <a:gd name="adj2" fmla="val 5991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-ОВ</a:t>
            </a:r>
            <a:endParaRPr lang="en-US" dirty="0"/>
          </a:p>
        </p:txBody>
      </p:sp>
      <p:sp>
        <p:nvSpPr>
          <p:cNvPr id="27" name="Rounded Rectangular Callout 26"/>
          <p:cNvSpPr/>
          <p:nvPr/>
        </p:nvSpPr>
        <p:spPr>
          <a:xfrm rot="10800000">
            <a:off x="4929190" y="3286124"/>
            <a:ext cx="928694" cy="571504"/>
          </a:xfrm>
          <a:prstGeom prst="wedgeRoundRectCallout">
            <a:avLst>
              <a:gd name="adj1" fmla="val 33162"/>
              <a:gd name="adj2" fmla="val 5991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-СКИ</a:t>
            </a:r>
            <a:endParaRPr lang="en-US" dirty="0"/>
          </a:p>
        </p:txBody>
      </p:sp>
      <p:sp>
        <p:nvSpPr>
          <p:cNvPr id="28" name="Rounded Rectangular Callout 27"/>
          <p:cNvSpPr/>
          <p:nvPr/>
        </p:nvSpPr>
        <p:spPr>
          <a:xfrm rot="10800000">
            <a:off x="8001024" y="3286124"/>
            <a:ext cx="928694" cy="571504"/>
          </a:xfrm>
          <a:prstGeom prst="wedgeRoundRectCallout">
            <a:avLst>
              <a:gd name="adj1" fmla="val 36338"/>
              <a:gd name="adj2" fmla="val 6250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-АН</a:t>
            </a:r>
            <a:endParaRPr lang="en-US" dirty="0"/>
          </a:p>
        </p:txBody>
      </p:sp>
      <p:sp>
        <p:nvSpPr>
          <p:cNvPr id="29" name="Rounded Rectangular Callout 28"/>
          <p:cNvSpPr/>
          <p:nvPr/>
        </p:nvSpPr>
        <p:spPr>
          <a:xfrm rot="10800000">
            <a:off x="1928794" y="5357826"/>
            <a:ext cx="928694" cy="571504"/>
          </a:xfrm>
          <a:prstGeom prst="wedgeRoundRectCallout">
            <a:avLst>
              <a:gd name="adj1" fmla="val 28397"/>
              <a:gd name="adj2" fmla="val 7282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-НИ</a:t>
            </a:r>
            <a:endParaRPr lang="en-US" dirty="0"/>
          </a:p>
        </p:txBody>
      </p:sp>
      <p:sp>
        <p:nvSpPr>
          <p:cNvPr id="30" name="Rounded Rectangular Callout 29"/>
          <p:cNvSpPr/>
          <p:nvPr/>
        </p:nvSpPr>
        <p:spPr>
          <a:xfrm rot="10800000">
            <a:off x="4857752" y="5357826"/>
            <a:ext cx="928694" cy="571504"/>
          </a:xfrm>
          <a:prstGeom prst="wedgeRoundRectCallout">
            <a:avLst>
              <a:gd name="adj1" fmla="val 29985"/>
              <a:gd name="adj2" fmla="val 6250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-АТ</a:t>
            </a:r>
            <a:endParaRPr lang="en-US" dirty="0"/>
          </a:p>
        </p:txBody>
      </p:sp>
      <p:sp>
        <p:nvSpPr>
          <p:cNvPr id="31" name="Rounded Rectangular Callout 30"/>
          <p:cNvSpPr/>
          <p:nvPr/>
        </p:nvSpPr>
        <p:spPr>
          <a:xfrm rot="10800000">
            <a:off x="7786710" y="5429264"/>
            <a:ext cx="928694" cy="571504"/>
          </a:xfrm>
          <a:prstGeom prst="wedgeRoundRectCallout">
            <a:avLst>
              <a:gd name="adj1" fmla="val 41102"/>
              <a:gd name="adj2" fmla="val 7024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-НУ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00100" y="1571612"/>
            <a:ext cx="77153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Сљедеће ријечи имају исти коријен или основу, али различит суфикс. Упореди њихова значења и објасни их. За сваку ријеч смисли одговарајући контекст (реченицу):</a:t>
            </a:r>
          </a:p>
          <a:p>
            <a:endParaRPr lang="sr-Cyrl-CS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СУМЊИВ – СУМЊИЧАВ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ЗНАЧЕЊЕ – ЗНАЧАЈ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ТОПЛИНА – ТОПЛОТА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ЧИСТОЋА – ЧИСТОТА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ТИЈЕСАН – ТЈЕСКОБАН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СТРАШАН - СТРАХОВИТ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C:\Documents and Settings\Nebojsa\My Documents\My Pictures\Microsoft Clip Organizer\j041548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2044810" cy="20096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596" y="1214422"/>
            <a:ext cx="85011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Повежи сљедеће именице са врстом ријечи од којих су добијене:</a:t>
            </a:r>
          </a:p>
          <a:p>
            <a:endParaRPr lang="sr-Cyrl-CS" dirty="0">
              <a:latin typeface="Comic Sans MS" pitchFamily="66" charset="0"/>
            </a:endParaRPr>
          </a:p>
          <a:p>
            <a:endParaRPr lang="sr-Cyrl-CS" dirty="0" smtClean="0">
              <a:latin typeface="Comic Sans MS" pitchFamily="66" charset="0"/>
            </a:endParaRPr>
          </a:p>
          <a:p>
            <a:endParaRPr lang="sr-Cyrl-CS" dirty="0">
              <a:latin typeface="Comic Sans MS" pitchFamily="66" charset="0"/>
            </a:endParaRP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зубић                                                      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писац                                           именица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пливалиште                                 број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храброст                                       придјев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људина                                         глагол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петина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00166" y="3143248"/>
            <a:ext cx="457203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43042" y="3571876"/>
            <a:ext cx="4500594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86050" y="4000504"/>
            <a:ext cx="3143272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71670" y="4429132"/>
            <a:ext cx="407196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00232" y="3714752"/>
            <a:ext cx="3929090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928794" y="4000504"/>
            <a:ext cx="4143404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146" name="Picture 2" descr="C:\Documents and Settings\Nebojsa\My Documents\My Pictures\Microsoft Clip Organizer\PE0068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000636"/>
            <a:ext cx="854050" cy="138257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214290"/>
            <a:ext cx="46434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Изведи глаголе од 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а)придјева:</a:t>
            </a:r>
          </a:p>
          <a:p>
            <a:endParaRPr lang="sr-Cyrl-C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стар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мек 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бијел_____________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блијед 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оштар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туп _____________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пун _____________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љут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благ____________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црвен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крив 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мутан ____________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142873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старити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178592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мекшати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214311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C00000"/>
                </a:solidFill>
                <a:latin typeface="Comic Sans MS" pitchFamily="66" charset="0"/>
              </a:rPr>
              <a:t>бијељети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25003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      блиједјети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278605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оштрити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1604" y="314324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тупити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350043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пунити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0166" y="385762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љутити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04" y="414338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блажити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4480" y="457200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црвенити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5918" y="492919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кривити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528638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мутити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100010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928670"/>
            <a:ext cx="3071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б) именица: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брод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траг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сан 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мир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рука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хлад 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клас 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лед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сунце 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кум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зима___________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лик ___________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15140" y="15716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бродити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200024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тражити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9388" y="235743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сањати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72232" y="2714620"/>
            <a:ext cx="214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мирити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72264" y="314324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руковати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72264" y="350043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хладити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72264" y="385762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класати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00826" y="421481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ледити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16" y="45720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сунчати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00826" y="492919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кумити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72264" y="521495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зимовати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2264" y="564357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ликовати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Р</a:t>
                      </a:r>
                      <a:r>
                        <a:rPr lang="sr-Cyrl-CS" dirty="0" smtClean="0">
                          <a:solidFill>
                            <a:schemeClr val="bg1"/>
                          </a:solidFill>
                        </a:rPr>
                        <a:t>р</a:t>
                      </a:r>
                      <a:r>
                        <a:rPr lang="sr-Cyrl-C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ееееееееееееее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7224" y="571480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002060"/>
                </a:solidFill>
                <a:latin typeface="Comic Sans MS" pitchFamily="66" charset="0"/>
              </a:rPr>
              <a:t>На дате ријечи (или њихове основе) додај назначене суфиксе и напиши које се гласовне промјене при томе врше: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9952432"/>
              </p:ext>
            </p:extLst>
          </p:nvPr>
        </p:nvGraphicFramePr>
        <p:xfrm>
          <a:off x="785786" y="1857363"/>
          <a:ext cx="7572428" cy="460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642943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Ријеч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Суфикс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Изведеница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Гласовне промјене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09368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десни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-ак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83473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гост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-ја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5263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образ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-чић</a:t>
                      </a:r>
                    </a:p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09368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роб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-ски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3963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влага 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-ан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57579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даска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-ица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86314" y="26431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дешњак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826" y="2500306"/>
            <a:ext cx="192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dirty="0" smtClean="0">
                <a:latin typeface="Comic Sans MS" pitchFamily="66" charset="0"/>
              </a:rPr>
              <a:t>јотовање, једначење сугласника по мјесту творбе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328612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гошћа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4" y="400050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обрашчић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450057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ропски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6" y="50720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влажан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6314" y="564357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дашчица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64" y="3071810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r-Cyrl-CS" sz="1200" dirty="0">
                <a:latin typeface="Comic Sans MS" pitchFamily="66" charset="0"/>
              </a:rPr>
              <a:t>јотовање, једначење сугласника по </a:t>
            </a:r>
            <a:r>
              <a:rPr lang="sr-Cyrl-CS" sz="1200" dirty="0" smtClean="0">
                <a:latin typeface="Comic Sans MS" pitchFamily="66" charset="0"/>
              </a:rPr>
              <a:t>мјесту </a:t>
            </a:r>
            <a:r>
              <a:rPr lang="sr-Cyrl-CS" sz="1200" dirty="0">
                <a:latin typeface="Comic Sans MS" pitchFamily="66" charset="0"/>
              </a:rPr>
              <a:t>творбе</a:t>
            </a:r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0826" y="3857629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dirty="0" smtClean="0">
                <a:latin typeface="Comic Sans MS" pitchFamily="66" charset="0"/>
              </a:rPr>
              <a:t>једначење сугласника по мјесту творбе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2264" y="4572009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r-Cyrl-CS" sz="1200" dirty="0">
                <a:latin typeface="Comic Sans MS" pitchFamily="66" charset="0"/>
              </a:rPr>
              <a:t>једначење сугласника по звучности</a:t>
            </a:r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5214950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dirty="0" smtClean="0">
                <a:latin typeface="Comic Sans MS" pitchFamily="66" charset="0"/>
              </a:rPr>
              <a:t>палатализација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0826" y="5572141"/>
            <a:ext cx="1785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r-Cyrl-CS" sz="1200" dirty="0">
                <a:latin typeface="Comic Sans MS" pitchFamily="66" charset="0"/>
              </a:rPr>
              <a:t>палатализација, једначење сугласника по </a:t>
            </a:r>
            <a:r>
              <a:rPr lang="sr-Cyrl-CS" sz="1200" dirty="0" smtClean="0">
                <a:latin typeface="Comic Sans MS" pitchFamily="66" charset="0"/>
              </a:rPr>
              <a:t>мјесту </a:t>
            </a:r>
            <a:r>
              <a:rPr lang="sr-Cyrl-CS" sz="1200" dirty="0">
                <a:latin typeface="Comic Sans MS" pitchFamily="66" charset="0"/>
              </a:rPr>
              <a:t>творбе</a:t>
            </a:r>
            <a:endParaRPr lang="en-US" sz="1200" dirty="0">
              <a:latin typeface="Comic Sans MS" pitchFamily="66" charset="0"/>
            </a:endParaRPr>
          </a:p>
          <a:p>
            <a:pPr>
              <a:defRPr/>
            </a:pPr>
            <a:endParaRPr lang="en-US" sz="1200" dirty="0">
              <a:latin typeface="Comic Sans MS" pitchFamily="66" charset="0"/>
            </a:endParaRPr>
          </a:p>
          <a:p>
            <a:endParaRPr lang="en-US" sz="1200" dirty="0" smtClean="0">
              <a:latin typeface="Comic Sans MS" pitchFamily="66" charset="0"/>
            </a:endParaRPr>
          </a:p>
          <a:p>
            <a:endParaRPr lang="en-US" sz="1200" dirty="0"/>
          </a:p>
        </p:txBody>
      </p:sp>
      <p:pic>
        <p:nvPicPr>
          <p:cNvPr id="8196" name="Picture 4" descr="C:\Documents and Settings\Nebojsa\My Documents\My Pictures\Microsoft Clip Organizer\PE03044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785794"/>
            <a:ext cx="828675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rvo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27" name="Oval 3"/>
          <p:cNvSpPr>
            <a:spLocks noChangeArrowheads="1"/>
          </p:cNvSpPr>
          <p:nvPr/>
        </p:nvSpPr>
        <p:spPr bwMode="auto">
          <a:xfrm rot="-1730317">
            <a:off x="252413" y="369888"/>
            <a:ext cx="1619250" cy="8159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жапче</a:t>
            </a:r>
            <a:endParaRPr lang="en-US" sz="2600" b="1" dirty="0"/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2360613" y="1720850"/>
            <a:ext cx="1871662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жабац</a:t>
            </a:r>
            <a:endParaRPr lang="en-US" sz="1700" b="1" dirty="0"/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 rot="-1540980">
            <a:off x="1414463" y="369888"/>
            <a:ext cx="169545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главурда</a:t>
            </a:r>
            <a:endParaRPr lang="en-US" sz="2600" b="1" dirty="0"/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3109913" y="125413"/>
            <a:ext cx="1293812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волина</a:t>
            </a:r>
            <a:endParaRPr lang="en-US" sz="1700" b="1" dirty="0"/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5816600" y="527050"/>
            <a:ext cx="1789113" cy="804863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цвјетић</a:t>
            </a:r>
            <a:endParaRPr lang="en-US" sz="2600" b="1" dirty="0"/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 rot="-316945">
            <a:off x="5053013" y="125413"/>
            <a:ext cx="1362075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простак</a:t>
            </a:r>
            <a:endParaRPr lang="en-US" sz="2600" b="1" dirty="0"/>
          </a:p>
        </p:txBody>
      </p:sp>
      <p:sp>
        <p:nvSpPr>
          <p:cNvPr id="154633" name="Oval 9"/>
          <p:cNvSpPr>
            <a:spLocks noChangeArrowheads="1"/>
          </p:cNvSpPr>
          <p:nvPr/>
        </p:nvSpPr>
        <p:spPr bwMode="auto">
          <a:xfrm>
            <a:off x="5310188" y="1331913"/>
            <a:ext cx="161290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људина</a:t>
            </a:r>
            <a:endParaRPr lang="en-US" sz="1700" b="1" dirty="0"/>
          </a:p>
        </p:txBody>
      </p:sp>
      <p:sp>
        <p:nvSpPr>
          <p:cNvPr id="154634" name="Oval 10"/>
          <p:cNvSpPr>
            <a:spLocks noChangeArrowheads="1"/>
          </p:cNvSpPr>
          <p:nvPr/>
        </p:nvSpPr>
        <p:spPr bwMode="auto">
          <a:xfrm>
            <a:off x="176213" y="2135188"/>
            <a:ext cx="1870075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срдашце</a:t>
            </a:r>
            <a:endParaRPr lang="en-US" sz="1700" b="1" dirty="0"/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 rot="1173938">
            <a:off x="7443163" y="1104110"/>
            <a:ext cx="161290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жабетина</a:t>
            </a:r>
            <a:endParaRPr lang="en-US" sz="1700" b="1" dirty="0"/>
          </a:p>
        </p:txBody>
      </p:sp>
      <p:sp>
        <p:nvSpPr>
          <p:cNvPr id="154636" name="Oval 12"/>
          <p:cNvSpPr>
            <a:spLocks noChangeArrowheads="1"/>
          </p:cNvSpPr>
          <p:nvPr/>
        </p:nvSpPr>
        <p:spPr bwMode="auto">
          <a:xfrm rot="849513">
            <a:off x="6672263" y="1731963"/>
            <a:ext cx="1612900" cy="804862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облачак</a:t>
            </a:r>
            <a:endParaRPr lang="en-US" sz="1700" b="1" dirty="0"/>
          </a:p>
        </p:txBody>
      </p:sp>
      <p:sp>
        <p:nvSpPr>
          <p:cNvPr id="154637" name="Oval 13"/>
          <p:cNvSpPr>
            <a:spLocks noChangeArrowheads="1"/>
          </p:cNvSpPr>
          <p:nvPr/>
        </p:nvSpPr>
        <p:spPr bwMode="auto">
          <a:xfrm>
            <a:off x="0" y="1317625"/>
            <a:ext cx="2128838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усташца</a:t>
            </a:r>
            <a:endParaRPr lang="en-US" sz="1700" b="1" dirty="0"/>
          </a:p>
        </p:txBody>
      </p:sp>
      <p:sp>
        <p:nvSpPr>
          <p:cNvPr id="154638" name="Oval 14"/>
          <p:cNvSpPr>
            <a:spLocks noChangeArrowheads="1"/>
          </p:cNvSpPr>
          <p:nvPr/>
        </p:nvSpPr>
        <p:spPr bwMode="auto">
          <a:xfrm rot="940771">
            <a:off x="3944938" y="1719263"/>
            <a:ext cx="1871662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хљебац</a:t>
            </a:r>
            <a:endParaRPr lang="en-US" sz="1700" b="1" dirty="0"/>
          </a:p>
        </p:txBody>
      </p:sp>
      <p:sp>
        <p:nvSpPr>
          <p:cNvPr id="154639" name="Oval 15"/>
          <p:cNvSpPr>
            <a:spLocks noChangeArrowheads="1"/>
          </p:cNvSpPr>
          <p:nvPr/>
        </p:nvSpPr>
        <p:spPr bwMode="auto">
          <a:xfrm>
            <a:off x="4519613" y="2687638"/>
            <a:ext cx="158115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писамце</a:t>
            </a:r>
            <a:endParaRPr lang="en-US" sz="1700" b="1" dirty="0"/>
          </a:p>
        </p:txBody>
      </p:sp>
      <p:sp>
        <p:nvSpPr>
          <p:cNvPr id="154640" name="Oval 16"/>
          <p:cNvSpPr>
            <a:spLocks noChangeArrowheads="1"/>
          </p:cNvSpPr>
          <p:nvPr/>
        </p:nvSpPr>
        <p:spPr bwMode="auto">
          <a:xfrm rot="-989919">
            <a:off x="2941638" y="2536825"/>
            <a:ext cx="158115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/>
              <a:t>црвени</a:t>
            </a:r>
            <a:endParaRPr lang="en-US" sz="1700" b="1"/>
          </a:p>
        </p:txBody>
      </p:sp>
      <p:sp>
        <p:nvSpPr>
          <p:cNvPr id="154641" name="Oval 17"/>
          <p:cNvSpPr>
            <a:spLocks noChangeArrowheads="1"/>
          </p:cNvSpPr>
          <p:nvPr/>
        </p:nvSpPr>
        <p:spPr bwMode="auto">
          <a:xfrm rot="-680490">
            <a:off x="5343525" y="3221038"/>
            <a:ext cx="1579563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сивоња</a:t>
            </a:r>
            <a:endParaRPr lang="en-US" sz="1700" b="1" dirty="0"/>
          </a:p>
        </p:txBody>
      </p:sp>
      <p:sp>
        <p:nvSpPr>
          <p:cNvPr id="154642" name="Oval 18"/>
          <p:cNvSpPr>
            <a:spLocks noChangeArrowheads="1"/>
          </p:cNvSpPr>
          <p:nvPr/>
        </p:nvSpPr>
        <p:spPr bwMode="auto">
          <a:xfrm>
            <a:off x="0" y="3089275"/>
            <a:ext cx="1871663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месина</a:t>
            </a:r>
            <a:endParaRPr lang="en-US" sz="1700" b="1" dirty="0"/>
          </a:p>
        </p:txBody>
      </p:sp>
      <p:sp>
        <p:nvSpPr>
          <p:cNvPr id="154643" name="Oval 19"/>
          <p:cNvSpPr>
            <a:spLocks noChangeArrowheads="1"/>
          </p:cNvSpPr>
          <p:nvPr/>
        </p:nvSpPr>
        <p:spPr bwMode="auto">
          <a:xfrm>
            <a:off x="2735263" y="3490913"/>
            <a:ext cx="2417762" cy="804862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јаренце</a:t>
            </a:r>
            <a:endParaRPr lang="en-US" sz="1700" b="1" dirty="0"/>
          </a:p>
        </p:txBody>
      </p:sp>
      <p:sp>
        <p:nvSpPr>
          <p:cNvPr id="154644" name="Oval 20"/>
          <p:cNvSpPr>
            <a:spLocks noChangeArrowheads="1"/>
          </p:cNvSpPr>
          <p:nvPr/>
        </p:nvSpPr>
        <p:spPr bwMode="auto">
          <a:xfrm rot="-1412227">
            <a:off x="6923088" y="2687638"/>
            <a:ext cx="1871662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момчина</a:t>
            </a:r>
            <a:endParaRPr lang="en-US" sz="1700" b="1" dirty="0"/>
          </a:p>
        </p:txBody>
      </p:sp>
      <p:sp>
        <p:nvSpPr>
          <p:cNvPr id="154645" name="Oval 21"/>
          <p:cNvSpPr>
            <a:spLocks noChangeArrowheads="1"/>
          </p:cNvSpPr>
          <p:nvPr/>
        </p:nvSpPr>
        <p:spPr bwMode="auto">
          <a:xfrm rot="-3698027">
            <a:off x="1363064" y="2683909"/>
            <a:ext cx="1871663" cy="804863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перце</a:t>
            </a:r>
            <a:endParaRPr lang="en-US" sz="2600" b="1" dirty="0"/>
          </a:p>
        </p:txBody>
      </p:sp>
      <p:sp>
        <p:nvSpPr>
          <p:cNvPr id="154646" name="Oval 22"/>
          <p:cNvSpPr>
            <a:spLocks noChangeArrowheads="1"/>
          </p:cNvSpPr>
          <p:nvPr/>
        </p:nvSpPr>
        <p:spPr bwMode="auto">
          <a:xfrm>
            <a:off x="2147888" y="928688"/>
            <a:ext cx="237490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собичак</a:t>
            </a:r>
            <a:endParaRPr lang="en-US" sz="1700" b="1" dirty="0"/>
          </a:p>
        </p:txBody>
      </p:sp>
      <p:sp>
        <p:nvSpPr>
          <p:cNvPr id="154647" name="Oval 23"/>
          <p:cNvSpPr>
            <a:spLocks noChangeArrowheads="1"/>
          </p:cNvSpPr>
          <p:nvPr/>
        </p:nvSpPr>
        <p:spPr bwMode="auto">
          <a:xfrm>
            <a:off x="5476875" y="2135188"/>
            <a:ext cx="2128838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лавица</a:t>
            </a:r>
            <a:endParaRPr lang="en-US" sz="1700" b="1" dirty="0"/>
          </a:p>
        </p:txBody>
      </p:sp>
      <p:sp>
        <p:nvSpPr>
          <p:cNvPr id="154648" name="Oval 24"/>
          <p:cNvSpPr>
            <a:spLocks noChangeArrowheads="1"/>
          </p:cNvSpPr>
          <p:nvPr/>
        </p:nvSpPr>
        <p:spPr bwMode="auto">
          <a:xfrm rot="3177900">
            <a:off x="3973513" y="677863"/>
            <a:ext cx="1870075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рјечица</a:t>
            </a:r>
            <a:endParaRPr lang="en-US" sz="1700" b="1" dirty="0"/>
          </a:p>
        </p:txBody>
      </p:sp>
      <p:sp>
        <p:nvSpPr>
          <p:cNvPr id="154649" name="Rectangle 25"/>
          <p:cNvSpPr>
            <a:spLocks noChangeArrowheads="1"/>
          </p:cNvSpPr>
          <p:nvPr/>
        </p:nvSpPr>
        <p:spPr bwMode="auto">
          <a:xfrm>
            <a:off x="285720" y="4194175"/>
            <a:ext cx="8667750" cy="2663825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chemeClr val="bg1"/>
              </a:gs>
              <a:gs pos="100000">
                <a:srgbClr val="FF9933"/>
              </a:gs>
            </a:gsLst>
            <a:lin ang="540000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65290" tIns="32645" rIns="65290" bIns="32645" anchor="ctr"/>
          <a:lstStyle/>
          <a:p>
            <a:pPr algn="ctr" defTabSz="873125">
              <a:defRPr/>
            </a:pPr>
            <a:endParaRPr lang="en-US" sz="1700" b="1"/>
          </a:p>
        </p:txBody>
      </p:sp>
      <p:sp>
        <p:nvSpPr>
          <p:cNvPr id="154650" name="Text Box 26"/>
          <p:cNvSpPr txBox="1">
            <a:spLocks noChangeArrowheads="1"/>
          </p:cNvSpPr>
          <p:nvPr/>
        </p:nvSpPr>
        <p:spPr bwMode="auto">
          <a:xfrm>
            <a:off x="1414463" y="4883150"/>
            <a:ext cx="4706505" cy="58914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65290" tIns="32645" rIns="65290" bIns="32645">
            <a:spAutoFit/>
          </a:bodyPr>
          <a:lstStyle/>
          <a:p>
            <a:pPr defTabSz="873125"/>
            <a:r>
              <a:rPr lang="sr-Cyrl-CS" sz="3400" b="1" dirty="0" smtClean="0">
                <a:solidFill>
                  <a:schemeClr val="bg1">
                    <a:lumMod val="65000"/>
                  </a:schemeClr>
                </a:solidFill>
              </a:rPr>
              <a:t>О</a:t>
            </a:r>
            <a:r>
              <a:rPr lang="sr-Cyrl-RS" sz="3400" b="1" dirty="0" smtClean="0">
                <a:solidFill>
                  <a:schemeClr val="bg1">
                    <a:lumMod val="65000"/>
                  </a:schemeClr>
                </a:solidFill>
              </a:rPr>
              <a:t>да</a:t>
            </a:r>
            <a:r>
              <a:rPr lang="sr-Cyrl-CS" sz="3400" b="1" dirty="0" smtClean="0">
                <a:solidFill>
                  <a:schemeClr val="bg1">
                    <a:lumMod val="65000"/>
                  </a:schemeClr>
                </a:solidFill>
              </a:rPr>
              <a:t>берите</a:t>
            </a:r>
            <a:r>
              <a:rPr lang="sr-Cyrl-CS" sz="3400" b="1" dirty="0" smtClean="0">
                <a:solidFill>
                  <a:schemeClr val="bg2"/>
                </a:solidFill>
              </a:rPr>
              <a:t>  </a:t>
            </a:r>
            <a:r>
              <a:rPr lang="sr-Cyrl-CS" sz="3400" b="1" dirty="0" smtClean="0">
                <a:solidFill>
                  <a:schemeClr val="bg1">
                    <a:lumMod val="65000"/>
                  </a:schemeClr>
                </a:solidFill>
              </a:rPr>
              <a:t>деминутиве</a:t>
            </a:r>
            <a:endParaRPr lang="en-US" sz="3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4652" name="Text Box 28"/>
          <p:cNvSpPr txBox="1">
            <a:spLocks noChangeArrowheads="1"/>
          </p:cNvSpPr>
          <p:nvPr/>
        </p:nvSpPr>
        <p:spPr bwMode="auto">
          <a:xfrm>
            <a:off x="2268538" y="5661025"/>
            <a:ext cx="3921995" cy="4660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65290" tIns="32645" rIns="65290" bIns="32645">
            <a:spAutoFit/>
          </a:bodyPr>
          <a:lstStyle/>
          <a:p>
            <a:pPr defTabSz="873125"/>
            <a:r>
              <a:rPr lang="sr-Cyrl-CS" sz="2600" b="1" dirty="0">
                <a:solidFill>
                  <a:srgbClr val="003399"/>
                </a:solidFill>
              </a:rPr>
              <a:t>(кликни на </a:t>
            </a:r>
            <a:r>
              <a:rPr lang="sr-Cyrl-CS" sz="2600" b="1" dirty="0" smtClean="0">
                <a:solidFill>
                  <a:srgbClr val="003399"/>
                </a:solidFill>
              </a:rPr>
              <a:t>жељену ријеч)</a:t>
            </a:r>
            <a:endParaRPr lang="en-US" sz="2600" b="1" dirty="0">
              <a:solidFill>
                <a:srgbClr val="003399"/>
              </a:solidFill>
            </a:endParaRPr>
          </a:p>
        </p:txBody>
      </p:sp>
      <p:sp>
        <p:nvSpPr>
          <p:cNvPr id="27676" name="AutoShape 2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188913"/>
            <a:ext cx="431800" cy="43338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54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4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2857E-6 2.85714E-6 C -0.00087 -0.02563 -0.00384 -0.05076 -0.00483 -0.05076 C -0.01141 -0.05076 -0.0181 0.34639 -0.0181 0.74355 C -0.0181 0.54332 -0.02145 0.34639 -0.02455 0.34639 C -0.0279 0.34639 -0.03112 0.54646 -0.03112 0.74355 C -0.03112 0.645 -0.03274 0.54332 -0.03447 0.54332 C -0.03608 0.54332 -0.03782 0.64186 -0.03782 0.74355 C -0.03782 0.69262 -0.03857 0.645 -0.03943 0.645 C -0.0403 0.645 -0.04117 0.69576 -0.04117 0.74355 C -0.04117 0.71792 -0.04154 0.69262 -0.04204 0.69262 C -0.04216 0.69262 -0.04278 0.71825 -0.04278 0.74355 C -0.04278 0.73082 -0.04303 0.71792 -0.04328 0.71792 C -0.04328 0.72106 -0.04365 0.73049 -0.04365 0.74355 C -0.04365 0.7371 -0.04365 0.73082 -0.0439 0.73082 C -0.0439 0.73396 -0.04402 0.7371 -0.04402 0.74355 C -0.04402 0.74024 -0.04402 0.7371 -0.04402 0.73396 C -0.04427 0.73396 -0.04427 0.7371 -0.04427 0.74024 C -0.04452 0.74024 -0.04452 0.7371 -0.04452 0.73396 C -0.04464 0.73396 -0.04464 0.7371 -0.04464 0.74024 " pathEditMode="relative" rAng="0" ptsTypes="fffffffffffffffffff">
                                      <p:cBhvr>
                                        <p:cTn id="73" dur="2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3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4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175E-6 0.00578 C 0.00322 -0.01836 0.01538 -0.04184 0.01972 -0.04184 C 0.04625 -0.04184 0.07391 0.3325 0.07391 0.70701 C 0.07391 0.51818 0.08767 0.3325 0.10069 0.3325 C 0.11446 0.3325 0.12736 0.52116 0.12736 0.70701 C 0.12736 0.61408 0.13442 0.51818 0.14124 0.51818 C 0.14819 0.51818 0.15501 0.61094 0.15501 0.70701 C 0.15501 0.65889 0.15848 0.61408 0.16195 0.61408 C 0.1653 0.61408 0.16902 0.66187 0.16902 0.70701 C 0.16902 0.6827 0.17063 0.65889 0.17225 0.65889 C 0.17324 0.65889 0.17584 0.6832 0.17584 0.70701 C 0.17584 0.6951 0.17659 0.6827 0.17745 0.6827 C 0.17745 0.68551 0.17931 0.69461 0.17931 0.70701 C 0.17931 0.70089 0.17931 0.6951 0.18006 0.6951 C 0.18006 0.69791 0.18093 0.70089 0.18093 0.70701 C 0.18093 0.70387 0.18093 0.70089 0.18093 0.69791 C 0.18179 0.69791 0.18179 0.70089 0.18179 0.70387 C 0.18254 0.70387 0.18254 0.70089 0.18254 0.69791 C 0.18365 0.69791 0.18365 0.70089 0.18365 0.70387 " pathEditMode="relative" rAng="0" ptsTypes="fffffffffffffffffff">
                                      <p:cBhvr>
                                        <p:cTn id="78" dur="20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3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4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C 0.00677 -0.02407 0.03039 -0.04791 0.03889 -0.04791 C 0.09115 -0.04791 0.14532 0.32732 0.14532 0.70232 C 0.14532 0.5132 0.1724 0.32732 0.19775 0.32732 C 0.22483 0.32732 0.25018 0.51621 0.25018 0.70232 C 0.25018 0.60926 0.26389 0.5132 0.27726 0.5132 C 0.29098 0.5132 0.30434 0.60625 0.30434 0.70232 C 0.30434 0.65417 0.31111 0.60926 0.31789 0.60926 C 0.32483 0.60926 0.3316 0.65718 0.3316 0.70232 C 0.3316 0.67801 0.3349 0.65417 0.33837 0.65417 C 0.34011 0.65417 0.34514 0.67848 0.34514 0.70232 C 0.34514 0.69028 0.34671 0.67801 0.34844 0.67801 C 0.34844 0.68102 0.35174 0.69005 0.35174 0.70232 C 0.35174 0.6963 0.35174 0.69028 0.35348 0.69028 C 0.35348 0.69329 0.35521 0.6963 0.35521 0.70232 C 0.35521 0.69931 0.35521 0.6963 0.35521 0.69329 C 0.35677 0.69329 0.35677 0.6963 0.35677 0.69931 C 0.35851 0.69931 0.35851 0.6963 0.35851 0.69329 C 0.36025 0.69329 0.36025 0.6963 0.36025 0.69931 " pathEditMode="relative" rAng="0" ptsTypes="fffffffffffffffffff">
                                      <p:cBhvr>
                                        <p:cTn id="83" dur="20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3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54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5873E-6 0.0243 C 0.00731 0.00132 0.03336 -0.02133 0.04266 -0.02133 C 0.10032 -0.02133 0.15984 0.33548 0.15984 0.69246 C 0.15984 0.51256 0.18973 0.33548 0.21763 0.33548 C 0.24739 0.33548 0.27529 0.51538 0.27529 0.69246 C 0.27529 0.60383 0.2903 0.51256 0.30506 0.51256 C 0.32006 0.51256 0.33482 0.60102 0.33482 0.69246 C 0.33482 0.64666 0.34226 0.60383 0.34982 0.60383 C 0.35726 0.60383 0.36483 0.64947 0.36483 0.69246 C 0.36483 0.66931 0.36855 0.64666 0.37227 0.64666 C 0.37413 0.64666 0.37959 0.66964 0.37959 0.69246 C 0.37959 0.68105 0.38145 0.66931 0.38331 0.66931 C 0.38331 0.67212 0.38703 0.68072 0.38703 0.69246 C 0.38703 0.68667 0.38703 0.68105 0.38889 0.68105 C 0.38889 0.68386 0.39075 0.68667 0.39075 0.69246 C 0.39075 0.68948 0.39075 0.68667 0.39075 0.68386 C 0.39261 0.68386 0.39261 0.68667 0.39261 0.68948 C 0.39447 0.68948 0.39447 0.68667 0.39447 0.68386 C 0.39633 0.68386 0.39633 0.68667 0.39633 0.68948 " pathEditMode="relative" rAng="0" ptsTypes="fffffffffffffffffff">
                                      <p:cBhvr>
                                        <p:cTn id="88" dur="20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3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54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2249 C 0.0026 0.00033 0.01178 -0.02133 0.01513 -0.02133 C 0.03559 -0.02133 0.0568 0.32176 0.0568 0.66501 C 0.0568 0.49206 0.06734 0.32176 0.07726 0.32176 C 0.0878 0.32176 0.09772 0.49471 0.09772 0.66501 C 0.09772 0.57986 0.10305 0.49206 0.10826 0.49206 C 0.11359 0.49206 0.11892 0.57705 0.11892 0.66501 C 0.11892 0.62103 0.12153 0.57986 0.12426 0.57986 C 0.12686 0.57986 0.12959 0.62368 0.12959 0.66501 C 0.12959 0.64286 0.13083 0.62103 0.13219 0.62103 C 0.13281 0.62103 0.1348 0.64319 0.1348 0.66501 C 0.1348 0.6541 0.13542 0.64286 0.13604 0.64286 C 0.13604 0.6455 0.1374 0.65377 0.1374 0.66501 C 0.1374 0.65956 0.1374 0.6541 0.13802 0.6541 C 0.13802 0.65675 0.13876 0.65956 0.13876 0.66501 C 0.13876 0.6622 0.13876 0.65956 0.13876 0.65675 C 0.13938 0.65675 0.13938 0.65956 0.13938 0.6622 C 0.14 0.6622 0.14 0.65956 0.14 0.65675 C 0.14075 0.65675 0.14075 0.65956 0.14075 0.6622 " pathEditMode="relative" rAng="0" ptsTypes="fffffffffffffffffff">
                                      <p:cBhvr>
                                        <p:cTn id="93" dur="20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54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873E-7 0.01406 C 0.00558 -0.0038 0.02567 -0.02133 0.03274 -0.02133 C 0.07701 -0.02133 0.12277 0.25596 0.12277 0.53324 C 0.12277 0.39336 0.14559 0.25596 0.16704 0.25596 C 0.18986 0.25596 0.21131 0.39567 0.21131 0.53324 C 0.21131 0.46445 0.22284 0.39336 0.23413 0.39336 C 0.24566 0.39336 0.25694 0.46214 0.25694 0.53324 C 0.25694 0.49769 0.26265 0.46445 0.26848 0.46445 C 0.27418 0.46445 0.28001 0.49984 0.28001 0.53324 C 0.28001 0.51521 0.28286 0.49769 0.28571 0.49769 C 0.28708 0.49769 0.29142 0.51555 0.29142 0.53324 C 0.29142 0.52431 0.29278 0.51521 0.29415 0.51521 C 0.29415 0.51753 0.297 0.52414 0.297 0.53324 C 0.297 0.52877 0.297 0.52431 0.29849 0.52431 C 0.29849 0.52662 0.29985 0.52877 0.29985 0.53324 C 0.29985 0.53092 0.29985 0.52877 0.29985 0.52662 C 0.30134 0.52662 0.30134 0.52877 0.30134 0.53092 C 0.3027 0.53092 0.3027 0.52877 0.3027 0.52662 C 0.30419 0.52662 0.30419 0.52877 0.30419 0.53092 " pathEditMode="relative" rAng="0" ptsTypes="fffffffffffffffffff">
                                      <p:cBhvr>
                                        <p:cTn id="98" dur="20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54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1489 C 0.0057 -0.00347 0.02604 -0.02133 0.03336 -0.02133 C 0.07837 -0.02133 0.125 0.26224 0.125 0.5458 C 0.125 0.40278 0.14819 0.26224 0.17001 0.26224 C 0.19333 0.26224 0.21515 0.4051 0.21515 0.5458 C 0.21515 0.47537 0.22693 0.40278 0.23847 0.40278 C 0.25012 0.40278 0.26178 0.47322 0.26178 0.5458 C 0.26178 0.50943 0.26748 0.47537 0.27344 0.47537 C 0.27926 0.47537 0.28522 0.51174 0.28522 0.5458 C 0.28522 0.52745 0.28807 0.50943 0.29092 0.50943 C 0.29241 0.50943 0.29675 0.52778 0.29675 0.5458 C 0.29675 0.53671 0.29811 0.52745 0.2996 0.52745 C 0.2996 0.52977 0.30245 0.53638 0.30245 0.5458 C 0.30245 0.54117 0.30245 0.53671 0.30394 0.53671 C 0.30394 0.53903 0.30543 0.54117 0.30543 0.5458 C 0.30543 0.54349 0.30543 0.54117 0.30543 0.53903 C 0.30679 0.53903 0.30679 0.54117 0.30679 0.54349 C 0.30828 0.54349 0.30828 0.54117 0.30828 0.53903 C 0.30977 0.53903 0.30977 0.54117 0.30977 0.54349 " pathEditMode="relative" rAng="0" ptsTypes="fffffffffffffffffff">
                                      <p:cBhvr>
                                        <p:cTn id="103" dur="20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4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254E-6 3.22751E-6 C 0.00583 -0.01571 0.02667 -0.03092 0.03398 -0.03092 C 0.08011 -0.03092 0.12761 0.2123 0.12761 0.45568 C 0.12761 0.333 0.15142 0.2123 0.17374 0.2123 C 0.19742 0.2123 0.21975 0.33482 0.21975 0.45568 C 0.21975 0.395 0.23178 0.333 0.24356 0.333 C 0.25546 0.333 0.26724 0.39335 0.26724 0.45568 C 0.26724 0.42443 0.27319 0.395 0.27927 0.395 C 0.2851 0.395 0.29117 0.42625 0.29117 0.45568 C 0.29117 0.43981 0.29415 0.42443 0.29713 0.42443 C 0.29862 0.42443 0.30308 0.44014 0.30308 0.45568 C 0.30308 0.44791 0.30444 0.43981 0.30593 0.43981 C 0.30593 0.44163 0.30891 0.44758 0.30891 0.45568 C 0.30891 0.45172 0.30891 0.44791 0.3104 0.44791 C 0.3104 0.44973 0.31188 0.45172 0.31188 0.45568 C 0.31188 0.4537 0.31188 0.45172 0.31188 0.44973 C 0.31337 0.44973 0.31337 0.45172 0.31337 0.4537 C 0.31486 0.4537 0.31486 0.45172 0.31486 0.44973 C 0.31635 0.44973 0.31635 0.45172 0.31635 0.4537 " pathEditMode="relative" rAng="0" ptsTypes="fffffffffffffffffff">
                                      <p:cBhvr>
                                        <p:cTn id="108" dur="20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54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7  0.018 -0.02133  0.023 -0.02133  c 0.031 0  0.063 0.16667  0.063 0.33333  c 0 -0.084  0.016 -0.16667  0.031 -0.16667  c 0.016 0  0.031 0.084  0.031 0.16667  c 0 -0.04133  0.008 -0.084  0.016 -0.084  c 0.008 0  0.016 0.04133  0.016 0.084  c 0 -0.02133  0.004 -0.04133  0.008 -0.04133  c 0.004 0  0.008 0.02133  0.008 0.04133  c 0 -0.01067  0.002 -0.02133  0.004 -0.02133  c 0.001 0  0.004 0.01067  0.004 0.02133  c 0 -0.00533  0.001 -0.01067  0.002 -0.01067  c 0 0.00133  0.002 0.00533  0.002 0.01067  c 0 -0.00267  0 -0.00533  0.001 -0.00533  c 0 0.00133  0.001 0.00267  0.001 0.00533  c 0 -0.00133  0 -0.00267  0 -0.004  c 0.001 0  0.001 0.00133  0.001 0.00267  c 0.001 0  0.001 -0.00133  0.001 -0.00267  c 0.001 0  0.001 0.00133  0.001 0.00267  E" pathEditMode="relative" ptsTypes="">
                                      <p:cBhvr>
                                        <p:cTn id="113" dur="2000" fill="hold"/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4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93651E-7 C -0.00285 -0.01389 -0.01277 -0.02728 -0.01625 -0.02728 C -0.03807 -0.02728 -0.06052 0.18667 -0.06052 0.40063 C -0.06052 0.29266 -0.07168 0.18667 -0.08222 0.18667 C -0.09363 0.18667 -0.10404 0.29431 -0.10404 0.40063 C -0.10404 0.34739 -0.10975 0.29266 -0.1152 0.29266 C -0.12091 0.29266 -0.12661 0.34557 -0.12661 0.40063 C -0.12661 0.37302 -0.12922 0.34739 -0.13207 0.34739 C -0.1348 0.34739 -0.13765 0.37483 -0.13765 0.40063 C -0.13765 0.38674 -0.13926 0.37302 -0.1405 0.37302 C -0.14125 0.37302 -0.14335 0.3869 -0.14335 0.40063 C -0.14335 0.39368 -0.14397 0.38674 -0.14472 0.38674 C -0.14472 0.38839 -0.14621 0.39352 -0.14621 0.40063 C -0.14621 0.39699 -0.14621 0.39368 -0.14683 0.39368 C -0.14683 0.39534 -0.14757 0.39699 -0.14757 0.40063 C -0.14757 0.39881 -0.14757 0.39699 -0.14757 0.39534 C -0.14819 0.39534 -0.14819 0.39699 -0.14819 0.39881 C -0.14881 0.39881 -0.14881 0.39699 -0.14881 0.39534 C -0.14943 0.39534 -0.14943 0.39699 -0.14943 0.39881 " pathEditMode="relative" rAng="0" ptsTypes="fffffffffffffffffff">
                                      <p:cBhvr>
                                        <p:cTn id="118" dur="20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54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4127E-6 0.01488 C -0.00248 -0.00347 -0.01128 -0.02133 -0.01438 -0.02133 C -0.0336 -0.02133 -0.05357 0.26223 -0.05357 0.5458 C -0.05357 0.40278 -0.06349 0.26223 -0.07279 0.26223 C -0.08271 0.26223 -0.09214 0.40509 -0.09214 0.5458 C -0.09214 0.47536 -0.0971 0.40278 -0.10206 0.40278 C -0.10702 0.40278 -0.11198 0.47321 -0.11198 0.5458 C -0.11198 0.50942 -0.11446 0.47536 -0.11694 0.47536 C -0.11942 0.47536 -0.12202 0.51174 -0.12202 0.5458 C -0.12202 0.52744 -0.12326 0.50942 -0.1245 0.50942 C -0.12512 0.50942 -0.12698 0.52778 -0.12698 0.5458 C -0.12698 0.5367 -0.1276 0.52744 -0.12822 0.52744 C -0.12822 0.52976 -0.12946 0.53637 -0.12946 0.5458 C -0.12946 0.54117 -0.12946 0.5367 -0.13008 0.5367 C -0.13008 0.53902 -0.1307 0.54117 -0.1307 0.5458 C -0.1307 0.54348 -0.1307 0.54117 -0.1307 0.53902 C -0.13132 0.53902 -0.13132 0.54117 -0.13132 0.54348 C -0.13194 0.54348 -0.13194 0.54117 -0.13194 0.53902 C -0.13244 0.53902 -0.13244 0.54117 -0.13244 0.54348 " pathEditMode="relative" rAng="0" ptsTypes="fffffffffffffffffff">
                                      <p:cBhvr>
                                        <p:cTn id="123" dur="20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6"/>
                  </p:tgtEl>
                </p:cond>
              </p:nextCondLst>
            </p:seq>
          </p:childTnLst>
        </p:cTn>
      </p:par>
    </p:tnLst>
    <p:bldLst>
      <p:bldP spid="154627" grpId="0" animBg="1"/>
      <p:bldP spid="154627" grpId="1" animBg="1"/>
      <p:bldP spid="154628" grpId="0" animBg="1"/>
      <p:bldP spid="154629" grpId="0" animBg="1"/>
      <p:bldP spid="154630" grpId="0" animBg="1"/>
      <p:bldP spid="154631" grpId="0" animBg="1"/>
      <p:bldP spid="154631" grpId="1" animBg="1"/>
      <p:bldP spid="154632" grpId="0" animBg="1"/>
      <p:bldP spid="154633" grpId="0" animBg="1"/>
      <p:bldP spid="154634" grpId="0" animBg="1"/>
      <p:bldP spid="154634" grpId="1" animBg="1"/>
      <p:bldP spid="154635" grpId="0" animBg="1"/>
      <p:bldP spid="154636" grpId="0" animBg="1"/>
      <p:bldP spid="154636" grpId="1" animBg="1"/>
      <p:bldP spid="154637" grpId="0" animBg="1"/>
      <p:bldP spid="154637" grpId="1" animBg="1"/>
      <p:bldP spid="154638" grpId="0" animBg="1"/>
      <p:bldP spid="154638" grpId="1" animBg="1"/>
      <p:bldP spid="154639" grpId="0" animBg="1"/>
      <p:bldP spid="154639" grpId="1" animBg="1"/>
      <p:bldP spid="154640" grpId="0" animBg="1"/>
      <p:bldP spid="154641" grpId="0" animBg="1"/>
      <p:bldP spid="154642" grpId="0" animBg="1"/>
      <p:bldP spid="154643" grpId="0" animBg="1"/>
      <p:bldP spid="154643" grpId="1" animBg="1"/>
      <p:bldP spid="154644" grpId="0" animBg="1"/>
      <p:bldP spid="154645" grpId="0" animBg="1"/>
      <p:bldP spid="154645" grpId="1" animBg="1"/>
      <p:bldP spid="154646" grpId="0" animBg="1"/>
      <p:bldP spid="154646" grpId="1" animBg="1"/>
      <p:bldP spid="154647" grpId="0" animBg="1"/>
      <p:bldP spid="154648" grpId="0" animBg="1"/>
      <p:bldP spid="154648" grpId="1" animBg="1"/>
      <p:bldP spid="154649" grpId="0" animBg="1"/>
      <p:bldP spid="154649" grpId="1" animBg="1"/>
      <p:bldP spid="154650" grpId="0"/>
      <p:bldP spid="154650" grpId="1"/>
      <p:bldP spid="154652" grpId="0"/>
      <p:bldP spid="15465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>
                <a:latin typeface="Comic Sans MS" pitchFamily="66" charset="0"/>
              </a:rPr>
              <a:t>Ко ће </a:t>
            </a:r>
            <a:r>
              <a:rPr lang="sr-Cyrl-CS" dirty="0" smtClean="0">
                <a:latin typeface="Comic Sans MS" pitchFamily="66" charset="0"/>
              </a:rPr>
              <a:t>прије </a:t>
            </a:r>
            <a:r>
              <a:rPr lang="sr-Cyrl-CS" dirty="0">
                <a:latin typeface="Comic Sans MS" pitchFamily="66" charset="0"/>
              </a:rPr>
              <a:t>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>
                <a:latin typeface="Comic Sans MS" pitchFamily="66" charset="0"/>
              </a:rPr>
              <a:t>Саставите што више </a:t>
            </a:r>
            <a:r>
              <a:rPr lang="sr-Cyrl-CS" dirty="0" smtClean="0">
                <a:latin typeface="Comic Sans MS" pitchFamily="66" charset="0"/>
              </a:rPr>
              <a:t>ријечи </a:t>
            </a:r>
            <a:r>
              <a:rPr lang="sr-Cyrl-CS" dirty="0">
                <a:latin typeface="Comic Sans MS" pitchFamily="66" charset="0"/>
              </a:rPr>
              <a:t>уз помоћ префикса: </a:t>
            </a:r>
            <a:r>
              <a:rPr lang="sr-Cyrl-CS" b="1" dirty="0">
                <a:solidFill>
                  <a:srgbClr val="443272"/>
                </a:solidFill>
                <a:latin typeface="Comic Sans MS" pitchFamily="66" charset="0"/>
              </a:rPr>
              <a:t>до-, за-, из-, на-, об-, над-, од-, по-, пре-, при-, про-, раз-, с(а)-, у-</a:t>
            </a:r>
            <a:r>
              <a:rPr lang="sr-Cyrl-CS" dirty="0">
                <a:solidFill>
                  <a:srgbClr val="901455"/>
                </a:solidFill>
                <a:latin typeface="Comic Sans MS" pitchFamily="66" charset="0"/>
              </a:rPr>
              <a:t>…</a:t>
            </a:r>
            <a:r>
              <a:rPr lang="sr-Cyrl-CS" dirty="0">
                <a:latin typeface="Comic Sans MS" pitchFamily="66" charset="0"/>
              </a:rPr>
              <a:t> и глагола: </a:t>
            </a:r>
            <a:r>
              <a:rPr lang="sr-Cyrl-CS" b="1" dirty="0">
                <a:solidFill>
                  <a:srgbClr val="901455"/>
                </a:solidFill>
                <a:latin typeface="Comic Sans MS" pitchFamily="66" charset="0"/>
              </a:rPr>
              <a:t>скочити, гледати, трчати</a:t>
            </a:r>
            <a:r>
              <a:rPr lang="sr-Latn-CS" dirty="0">
                <a:latin typeface="Comic Sans MS" pitchFamily="66" charset="0"/>
              </a:rPr>
              <a:t>.</a:t>
            </a:r>
            <a:r>
              <a:rPr lang="sr-Cyrl-CS" dirty="0">
                <a:latin typeface="Comic Sans MS" pitchFamily="66" charset="0"/>
              </a:rPr>
              <a:t> Објаснити значење </a:t>
            </a:r>
            <a:r>
              <a:rPr lang="sr-Cyrl-CS" dirty="0" smtClean="0">
                <a:latin typeface="Comic Sans MS" pitchFamily="66" charset="0"/>
              </a:rPr>
              <a:t>ријечи </a:t>
            </a:r>
            <a:r>
              <a:rPr lang="sr-Cyrl-CS" dirty="0">
                <a:latin typeface="Comic Sans MS" pitchFamily="66" charset="0"/>
              </a:rPr>
              <a:t>било описно, било </a:t>
            </a:r>
            <a:r>
              <a:rPr lang="sr-Cyrl-CS" dirty="0" smtClean="0">
                <a:latin typeface="Comic Sans MS" pitchFamily="66" charset="0"/>
              </a:rPr>
              <a:t>примјером </a:t>
            </a:r>
            <a:r>
              <a:rPr lang="sr-Cyrl-CS" dirty="0">
                <a:latin typeface="Comic Sans MS" pitchFamily="66" charset="0"/>
              </a:rPr>
              <a:t>у реченици, било синонимом. </a:t>
            </a:r>
          </a:p>
          <a:p>
            <a:r>
              <a:rPr lang="sr-Cyrl-CS" dirty="0">
                <a:latin typeface="Comic Sans MS" pitchFamily="66" charset="0"/>
              </a:rPr>
              <a:t>Укажите на гласовне </a:t>
            </a:r>
            <a:r>
              <a:rPr lang="sr-Cyrl-CS" dirty="0" smtClean="0">
                <a:latin typeface="Comic Sans MS" pitchFamily="66" charset="0"/>
              </a:rPr>
              <a:t>промјене </a:t>
            </a:r>
            <a:r>
              <a:rPr lang="sr-Cyrl-CS" dirty="0">
                <a:latin typeface="Comic Sans MS" pitchFamily="66" charset="0"/>
              </a:rPr>
              <a:t>у неким </a:t>
            </a:r>
            <a:r>
              <a:rPr lang="sr-Cyrl-CS" dirty="0" smtClean="0">
                <a:latin typeface="Comic Sans MS" pitchFamily="66" charset="0"/>
              </a:rPr>
              <a:t>ријечима</a:t>
            </a:r>
            <a:r>
              <a:rPr lang="sr-Cyrl-CS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sld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6000"/>
          </a:blip>
          <a:srcRect/>
          <a:stretch>
            <a:fillRect/>
          </a:stretch>
        </p:blipFill>
        <p:spPr bwMode="auto">
          <a:xfrm>
            <a:off x="2771775" y="1917700"/>
            <a:ext cx="4137025" cy="4967288"/>
          </a:xfrm>
          <a:prstGeom prst="rect">
            <a:avLst/>
          </a:prstGeom>
          <a:noFill/>
        </p:spPr>
      </p:pic>
      <p:sp>
        <p:nvSpPr>
          <p:cNvPr id="121859" name="Oval 3"/>
          <p:cNvSpPr>
            <a:spLocks noChangeArrowheads="1"/>
          </p:cNvSpPr>
          <p:nvPr/>
        </p:nvSpPr>
        <p:spPr bwMode="auto">
          <a:xfrm rot="2289951">
            <a:off x="1692275" y="1125538"/>
            <a:ext cx="1225550" cy="57626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до-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3995738" y="6162675"/>
            <a:ext cx="1368425" cy="434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sr-Cyrl-C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скочити</a:t>
            </a: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 rot="-466492">
            <a:off x="7524750" y="4003675"/>
            <a:ext cx="1160463" cy="584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за-</a:t>
            </a:r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 rot="5079175">
            <a:off x="3779837" y="404813"/>
            <a:ext cx="1368425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над-</a:t>
            </a:r>
          </a:p>
        </p:txBody>
      </p:sp>
      <p:sp>
        <p:nvSpPr>
          <p:cNvPr id="121863" name="Oval 7" descr="80%"/>
          <p:cNvSpPr>
            <a:spLocks noChangeArrowheads="1"/>
          </p:cNvSpPr>
          <p:nvPr/>
        </p:nvSpPr>
        <p:spPr bwMode="auto">
          <a:xfrm rot="38866450">
            <a:off x="5148263" y="476250"/>
            <a:ext cx="1296987" cy="57626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од-</a:t>
            </a:r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 rot="-398179">
            <a:off x="900113" y="3722688"/>
            <a:ext cx="1223962" cy="5667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из-</a:t>
            </a:r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 rot="1490445">
            <a:off x="1331913" y="1773238"/>
            <a:ext cx="1223962" cy="6477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на-</a:t>
            </a:r>
          </a:p>
        </p:txBody>
      </p:sp>
      <p:sp>
        <p:nvSpPr>
          <p:cNvPr id="121866" name="Oval 10"/>
          <p:cNvSpPr>
            <a:spLocks noChangeArrowheads="1"/>
          </p:cNvSpPr>
          <p:nvPr/>
        </p:nvSpPr>
        <p:spPr bwMode="auto">
          <a:xfrm rot="1599424">
            <a:off x="6946900" y="4797425"/>
            <a:ext cx="1081088" cy="6477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про-</a:t>
            </a:r>
          </a:p>
        </p:txBody>
      </p:sp>
      <p:sp>
        <p:nvSpPr>
          <p:cNvPr id="121867" name="Oval 11"/>
          <p:cNvSpPr>
            <a:spLocks noChangeArrowheads="1"/>
          </p:cNvSpPr>
          <p:nvPr/>
        </p:nvSpPr>
        <p:spPr bwMode="auto">
          <a:xfrm rot="3501561">
            <a:off x="2663825" y="584200"/>
            <a:ext cx="1223963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при-</a:t>
            </a:r>
          </a:p>
        </p:txBody>
      </p:sp>
      <p:sp>
        <p:nvSpPr>
          <p:cNvPr id="121868" name="Oval 12"/>
          <p:cNvSpPr>
            <a:spLocks noChangeArrowheads="1"/>
          </p:cNvSpPr>
          <p:nvPr/>
        </p:nvSpPr>
        <p:spPr bwMode="auto">
          <a:xfrm rot="-1892796">
            <a:off x="7380288" y="2205038"/>
            <a:ext cx="1223962" cy="6477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пре-</a:t>
            </a:r>
          </a:p>
        </p:txBody>
      </p:sp>
      <p:sp>
        <p:nvSpPr>
          <p:cNvPr id="121869" name="Oval 13"/>
          <p:cNvSpPr>
            <a:spLocks noChangeArrowheads="1"/>
          </p:cNvSpPr>
          <p:nvPr/>
        </p:nvSpPr>
        <p:spPr bwMode="auto">
          <a:xfrm rot="-2585362">
            <a:off x="1574800" y="5153025"/>
            <a:ext cx="1295400" cy="623888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об-</a:t>
            </a:r>
          </a:p>
        </p:txBody>
      </p:sp>
      <p:sp>
        <p:nvSpPr>
          <p:cNvPr id="121870" name="Oval 14"/>
          <p:cNvSpPr>
            <a:spLocks noChangeArrowheads="1"/>
          </p:cNvSpPr>
          <p:nvPr/>
        </p:nvSpPr>
        <p:spPr bwMode="auto">
          <a:xfrm rot="-2552750">
            <a:off x="6732588" y="1268413"/>
            <a:ext cx="1223962" cy="5762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по-</a:t>
            </a:r>
          </a:p>
        </p:txBody>
      </p:sp>
      <p:sp>
        <p:nvSpPr>
          <p:cNvPr id="121871" name="Oval 15"/>
          <p:cNvSpPr>
            <a:spLocks noChangeArrowheads="1"/>
          </p:cNvSpPr>
          <p:nvPr/>
        </p:nvSpPr>
        <p:spPr bwMode="auto">
          <a:xfrm rot="775260">
            <a:off x="827088" y="2565400"/>
            <a:ext cx="1225550" cy="57626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у-</a:t>
            </a:r>
          </a:p>
        </p:txBody>
      </p:sp>
      <p:sp>
        <p:nvSpPr>
          <p:cNvPr id="121872" name="Oval 16"/>
          <p:cNvSpPr>
            <a:spLocks noChangeArrowheads="1"/>
          </p:cNvSpPr>
          <p:nvPr/>
        </p:nvSpPr>
        <p:spPr bwMode="auto">
          <a:xfrm rot="-1569267">
            <a:off x="1114425" y="4508500"/>
            <a:ext cx="1225550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раз-</a:t>
            </a:r>
          </a:p>
        </p:txBody>
      </p:sp>
      <p:sp>
        <p:nvSpPr>
          <p:cNvPr id="121873" name="Oval 17"/>
          <p:cNvSpPr>
            <a:spLocks noChangeArrowheads="1"/>
          </p:cNvSpPr>
          <p:nvPr/>
        </p:nvSpPr>
        <p:spPr bwMode="auto">
          <a:xfrm rot="-951602">
            <a:off x="7524750" y="2997200"/>
            <a:ext cx="1225550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с(а)-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1387 C 0.08871 -0.01156 0.1026 -0.00878 0.10937 -0.00693 C 0.11614 -0.00485 0.10937 -0.00323 0.11528 -0.00185 C 0.12135 -0.00069 0.14045 -0.00046 0.14566 -2.60116E-6 " pathEditMode="relative" rAng="0" ptsTypes="aaaA">
                                      <p:cBhvr>
                                        <p:cTn id="6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1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0.03376 C 0.07534 0.03191 0.08402 0.03006 0.09305 0.02659 C 0.10208 0.02312 0.11041 0.01041 0.12118 0.01272 C 0.13194 0.01503 0.15191 0.03769 0.15798 0.04069 " pathEditMode="relative" rAng="0" ptsTypes="aaaA">
                                      <p:cBhvr>
                                        <p:cTn id="11" dur="1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-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7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18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02104 C 0.07344 0.05804 0.10382 0.09503 0.11598 0.109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1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06844 C 0.0526 0.09503 0.06649 0.12208 0.07257 0.13109 C 0.07865 0.14034 0.07604 0.12416 0.07535 0.12277 " pathEditMode="relative" rAng="0" ptsTypes="aaA">
                                      <p:cBhvr>
                                        <p:cTn id="21" dur="1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1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5272 C -0.03125 0.05804 -0.03871 0.06359 -0.03906 0.07561 C -0.03941 0.08787 -0.02864 0.117 -0.02656 0.12602 " pathEditMode="relative" rAng="0" ptsTypes="aaA">
                                      <p:cBhvr>
                                        <p:cTn id="26" dur="1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1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0.05249 L -0.09045 0.0945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1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7 -0.00901 C -0.06822 -0.00994 -0.07621 -0.01086 -0.09288 -0.00971 C -0.1092 -0.00832 -0.14739 -0.00208 -0.15798 -0.00046 " pathEditMode="relative" rAng="0" ptsTypes="aaA">
                                      <p:cBhvr>
                                        <p:cTn id="36" dur="1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1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36994E-6 L -0.11024 0.07353 " pathEditMode="relative" ptsTypes="AA">
                                      <p:cBhvr>
                                        <p:cTn id="41" dur="10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8"/>
                  </p:tgtEl>
                </p:cond>
              </p:nextCondLst>
            </p:seq>
          </p:childTnLst>
        </p:cTn>
      </p:par>
    </p:tnLst>
    <p:bldLst>
      <p:bldP spid="121859" grpId="0" animBg="1"/>
      <p:bldP spid="121861" grpId="0" animBg="1"/>
      <p:bldP spid="121863" grpId="0" animBg="1"/>
      <p:bldP spid="121864" grpId="0" animBg="1"/>
      <p:bldP spid="121867" grpId="0" animBg="1"/>
      <p:bldP spid="121868" grpId="0" animBg="1"/>
      <p:bldP spid="121870" grpId="0" animBg="1"/>
      <p:bldP spid="1218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571480"/>
            <a:ext cx="71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Презимена</a:t>
            </a:r>
          </a:p>
          <a:p>
            <a:endParaRPr lang="sr-Cyrl-C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Објасните постанак и значења презимена :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Милановић, Милојевић, Ранковић, Недић...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Кривокућа, Копривица, Чарапић, Златокосић, Музикравић, Бјелогрлић, Газибара…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Војводић, Кнежевић, Лончаревић, Попадић…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220" name="Picture 4" descr="C:\Documents and Settings\Nebojsa\My Documents\My Pictures\Microsoft Clip Organizer\slide_only-animated_0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8900" y="4829175"/>
            <a:ext cx="2705100" cy="202882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9224" name="Picture 8" descr="C:\Documents and Settings\Nebojsa\My Documents\My Pictures\Microsoft Clip Organizer\j039812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4291"/>
            <a:ext cx="1285852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614866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786182" y="164305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71472" y="357166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Ријечи из сљедећих стихова Милована Данојлића распореди у двије </a:t>
            </a:r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групе– </a:t>
            </a:r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просте ријечи и творенице: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85720" y="1785926"/>
            <a:ext cx="7416800" cy="14398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19288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19288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рубу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85918" y="19288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шуме,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00298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43174" y="192880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брвнари,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192880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преко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29124" y="19288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целе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192880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године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250030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пољски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28794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миш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25003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неуморно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86182" y="25003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грицка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старе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57818" y="25003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новине.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00166" y="400050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Просте ријечи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0694" y="400050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Творенице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01285 0.35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7587 0.35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10787 L 0.09236 0.349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12587 0.4409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24705 0.370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1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-0.21684 0.443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0" y="2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23611 0.5594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2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29913 0.367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00" y="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44236 0.4236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0" y="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09254 0.3710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1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40052 0.423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44861 0.4236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0" y="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36181 0.4865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2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00677 0.4969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2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0"/>
            <a:ext cx="9128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143108" y="928670"/>
            <a:ext cx="5429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Домаћи задатак</a:t>
            </a:r>
            <a:endParaRPr lang="sr-Cyrl-C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sr-Cyrl-CS" sz="2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sr-Cyrl-C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Истражи своје породично стабло и упиши у породично стабло имена и презимена својих родитеља, рођака и предака.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034" y="500042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Споји ријечи тако да добијеш нове ријечи: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гола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228599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глава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17144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босе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142873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ноге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57161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југ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исток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85918" y="17144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риба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28860" y="26431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лов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57818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киша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14612" y="435769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бранити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28926" y="364331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зуб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57620" y="25003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бољети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4414" y="414338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земља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29058" y="350043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радник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72132" y="39290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дан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342900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губити</a:t>
            </a:r>
            <a:endParaRPr lang="en-US" dirty="0"/>
          </a:p>
        </p:txBody>
      </p:sp>
      <p:pic>
        <p:nvPicPr>
          <p:cNvPr id="1026" name="Picture 2" descr="D:\Natasa\Predstavljanja casova\zuov 2008\gif\j02836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8175" y="1214422"/>
            <a:ext cx="885825" cy="9048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072330" y="22859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гологлав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3372" y="192880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босоног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596" y="300037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југоисток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43306" y="292893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зубобоља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71736" y="485776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кишобран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57752" y="357187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земљорадник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596" y="37861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дангубити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1670" y="314324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риболов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53663 0.12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08594 -0.039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6441 0.138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03924 -0.16805 " pathEditMode="relative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 0.03542 L -0.38072 0.23496 " pathEditMode="relative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21025 -0.0891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-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63 0.00532 L -0.59722 -0.06829 " pathEditMode="relative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00591 0.1391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28662" y="500042"/>
            <a:ext cx="72152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Шта је заједничко ријечима  </a:t>
            </a: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РУКАВИЦА, РУКАВЧИЋ, РУКОВАТИ РУКАВ? </a:t>
            </a:r>
          </a:p>
          <a:p>
            <a:endParaRPr lang="sr-Cyrl-C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192880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коријен ријечи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rot="16200000" flipH="1">
            <a:off x="1214414" y="1571612"/>
            <a:ext cx="285752" cy="571504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2" descr="C:\Documents and Settings\Nebojsa\My Documents\My Pictures\Microsoft Clip Organizer\Ruk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678" y="0"/>
            <a:ext cx="1357322" cy="857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142976" y="3214686"/>
            <a:ext cx="70009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Шта је заједничко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ријечима</a:t>
            </a:r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sr-Cyrl-CS" sz="2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КУТИЈА – КУЋА – КУТЊАК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sr-Cyrl-CS" sz="24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 </a:t>
            </a:r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Заједнички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коријен </a:t>
            </a:r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КУТ – угао)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Колико </a:t>
            </a:r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кутија има кутова? А кућа? Како ћемо објаснити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ријеч </a:t>
            </a:r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кутњак?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Гдје </a:t>
            </a:r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се налази кутњак?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 descr="C:\Documents and Settings\Nebojsa\My Documents\My Pictures\Microsoft Clip Organizer\BL00122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000240"/>
            <a:ext cx="1571636" cy="1214446"/>
          </a:xfrm>
          <a:prstGeom prst="rect">
            <a:avLst/>
          </a:prstGeom>
          <a:noFill/>
        </p:spPr>
      </p:pic>
      <p:pic>
        <p:nvPicPr>
          <p:cNvPr id="3076" name="Picture 4" descr="C:\Documents and Settings\Nebojsa\My Documents\My Pictures\Microsoft Clip Organizer\j040419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3500438"/>
            <a:ext cx="995364" cy="928694"/>
          </a:xfrm>
          <a:prstGeom prst="rect">
            <a:avLst/>
          </a:prstGeom>
          <a:noFill/>
        </p:spPr>
      </p:pic>
      <p:sp>
        <p:nvSpPr>
          <p:cNvPr id="14" name="tower"/>
          <p:cNvSpPr>
            <a:spLocks noEditPoints="1" noChangeArrowheads="1"/>
          </p:cNvSpPr>
          <p:nvPr/>
        </p:nvSpPr>
        <p:spPr bwMode="auto">
          <a:xfrm rot="16200000">
            <a:off x="5333999" y="2024062"/>
            <a:ext cx="785818" cy="116680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28662" y="428604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Врати залутале ријечи њиховим породицама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2" name="Picture 4" descr="D:\Sa C particije\My Pictures\modeli_kuca_files\priz_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285860"/>
            <a:ext cx="1357322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D:\Sa C particije\My Pictures\modeli_kuca_files\priz_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285860"/>
            <a:ext cx="1143008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D:\Sa C particije\My Pictures\modeli_kuca_files\priz_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1357298"/>
            <a:ext cx="1285884" cy="1004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/>
          <p:cNvSpPr txBox="1"/>
          <p:nvPr/>
        </p:nvSpPr>
        <p:spPr>
          <a:xfrm>
            <a:off x="857224" y="12858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1.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43240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2.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8" y="13572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3.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471488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ШУМИТИ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43240" y="46434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ШУМАР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71736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ШУМНИ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57752" y="55007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ШУМА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86578" y="535782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РАДНИК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60007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РАДИТИ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00892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РАДНИШТВО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428728" y="535782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РАДУЦКАТИ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86314" y="485776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ПРОЦВЈЕТАТИ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86512" y="614364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ЦВЈЕТИЋ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1472" y="600076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РАСЦВЈЕТАТИ</a:t>
            </a:r>
            <a:endParaRPr lang="en-US" dirty="0"/>
          </a:p>
        </p:txBody>
      </p:sp>
      <p:pic>
        <p:nvPicPr>
          <p:cNvPr id="2057" name="Picture 9" descr="C:\Documents and Settings\Nebojsa\My Documents\My Pictures\Microsoft Clip Organizer\imagesCAT21Y7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1785926"/>
            <a:ext cx="642942" cy="571504"/>
          </a:xfrm>
          <a:prstGeom prst="rect">
            <a:avLst/>
          </a:prstGeom>
          <a:noFill/>
        </p:spPr>
      </p:pic>
      <p:pic>
        <p:nvPicPr>
          <p:cNvPr id="2060" name="Picture 12" descr="C:\Documents and Settings\Nebojsa\My Documents\My Pictures\Microsoft Clip Organizer\j0351644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1357298"/>
            <a:ext cx="714380" cy="1071570"/>
          </a:xfrm>
          <a:prstGeom prst="rect">
            <a:avLst/>
          </a:prstGeom>
          <a:noFill/>
        </p:spPr>
      </p:pic>
      <p:pic>
        <p:nvPicPr>
          <p:cNvPr id="2064" name="Picture 16" descr="C:\Documents and Settings\Nebojsa\My Documents\My Pictures\Microsoft Clip Organizer\Slika1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1428736"/>
            <a:ext cx="642942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 -0.06736 L 0.31233 -0.34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03704E-6 L 0.07864 -0.20996 " pathEditMode="relative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-0.07882 -0.19931 " pathEditMode="relative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16545 -0.15741 " pathEditMode="relative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51852E-6 L -0.37796 -0.31505 " pathEditMode="relative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92593E-6 L 0.08664 -0.19953 " pathEditMode="relative" ptsTypes="AA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8.88889E-6 L -0.55139 -0.1051 " pathEditMode="relative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2.96296E-6 L 0.48819 -0.39907 " pathEditMode="relative" ptsTypes="AA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11823 -0.12616 " pathEditMode="relative" ptsTypes="AA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2.96296E-6 L -0.071 -0.1155 " pathEditMode="relative" ptsTypes="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18107 -0.0419 " pathEditMode="relative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1472" y="0"/>
            <a:ext cx="8229600" cy="765175"/>
          </a:xfrm>
        </p:spPr>
        <p:txBody>
          <a:bodyPr/>
          <a:lstStyle/>
          <a:p>
            <a:r>
              <a:rPr lang="sr-Cyrl-CS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Игра погађања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8229600" cy="4929188"/>
          </a:xfrm>
        </p:spPr>
        <p:txBody>
          <a:bodyPr>
            <a:normAutofit/>
          </a:bodyPr>
          <a:lstStyle/>
          <a:p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Погодите које се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ријечи </a:t>
            </a:r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крију у овим циглама (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коријен </a:t>
            </a:r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речи је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РОД)</a:t>
            </a:r>
            <a:endParaRPr lang="sr-Cyrl-C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117764" name="Group 4"/>
          <p:cNvGraphicFramePr>
            <a:graphicFrameLocks noGrp="1"/>
          </p:cNvGraphicFramePr>
          <p:nvPr>
            <p:ph type="tbl" idx="1"/>
          </p:nvPr>
        </p:nvGraphicFramePr>
        <p:xfrm>
          <a:off x="468313" y="2852738"/>
          <a:ext cx="8229600" cy="3327084"/>
        </p:xfrm>
        <a:graphic>
          <a:graphicData uri="http://schemas.openxmlformats.org/drawingml/2006/table">
            <a:tbl>
              <a:tblPr/>
              <a:tblGrid>
                <a:gridCol w="1943100"/>
                <a:gridCol w="2171700"/>
                <a:gridCol w="2057400"/>
                <a:gridCol w="2057400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родитељ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родбински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родослов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породити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Cyrl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рођендан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препород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Cyrl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породица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благородан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рођење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родитељски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народ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порођај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родбина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рођење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сродан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родити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изрод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Cyrl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801" name="AutoShape 41"/>
          <p:cNvSpPr>
            <a:spLocks/>
          </p:cNvSpPr>
          <p:nvPr/>
        </p:nvSpPr>
        <p:spPr bwMode="auto">
          <a:xfrm rot="5400000">
            <a:off x="2412206" y="4364832"/>
            <a:ext cx="287337" cy="4032250"/>
          </a:xfrm>
          <a:prstGeom prst="rightBrace">
            <a:avLst>
              <a:gd name="adj1" fmla="val 1169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2" name="AutoShape 42"/>
          <p:cNvSpPr>
            <a:spLocks/>
          </p:cNvSpPr>
          <p:nvPr/>
        </p:nvSpPr>
        <p:spPr bwMode="auto">
          <a:xfrm rot="5400000">
            <a:off x="6515894" y="4364832"/>
            <a:ext cx="287337" cy="4032250"/>
          </a:xfrm>
          <a:prstGeom prst="rightBrace">
            <a:avLst>
              <a:gd name="adj1" fmla="val 1169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1835150" y="6524625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изведенице</a:t>
            </a:r>
          </a:p>
        </p:txBody>
      </p:sp>
      <p:sp>
        <p:nvSpPr>
          <p:cNvPr id="117804" name="Text Box 44"/>
          <p:cNvSpPr txBox="1">
            <a:spLocks noChangeArrowheads="1"/>
          </p:cNvSpPr>
          <p:nvPr/>
        </p:nvSpPr>
        <p:spPr bwMode="auto">
          <a:xfrm>
            <a:off x="5867400" y="6524625"/>
            <a:ext cx="158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сложенице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28596" y="2857496"/>
            <a:ext cx="2016125" cy="504825"/>
            <a:chOff x="1610" y="1797"/>
            <a:chExt cx="1270" cy="318"/>
          </a:xfrm>
        </p:grpSpPr>
        <p:sp>
          <p:nvSpPr>
            <p:cNvPr id="117806" name="Rectangle 46"/>
            <p:cNvSpPr>
              <a:spLocks noChangeArrowheads="1"/>
            </p:cNvSpPr>
            <p:nvPr/>
          </p:nvSpPr>
          <p:spPr bwMode="auto">
            <a:xfrm>
              <a:off x="1610" y="1797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7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2200" y="1842"/>
              <a:ext cx="96" cy="2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2500298" y="2857496"/>
            <a:ext cx="2016125" cy="504825"/>
            <a:chOff x="1610" y="1842"/>
            <a:chExt cx="1270" cy="318"/>
          </a:xfrm>
        </p:grpSpPr>
        <p:sp>
          <p:nvSpPr>
            <p:cNvPr id="117809" name="Rectangle 49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0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2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643438" y="2857496"/>
            <a:ext cx="2016125" cy="504825"/>
            <a:chOff x="1746" y="1978"/>
            <a:chExt cx="1270" cy="318"/>
          </a:xfrm>
        </p:grpSpPr>
        <p:sp>
          <p:nvSpPr>
            <p:cNvPr id="117812" name="Rectangle 52"/>
            <p:cNvSpPr>
              <a:spLocks noChangeArrowheads="1"/>
            </p:cNvSpPr>
            <p:nvPr/>
          </p:nvSpPr>
          <p:spPr bwMode="auto">
            <a:xfrm>
              <a:off x="1746" y="1978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3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2336" y="2023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3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6643702" y="2872613"/>
            <a:ext cx="2016125" cy="484928"/>
            <a:chOff x="1692" y="1577"/>
            <a:chExt cx="1270" cy="318"/>
          </a:xfrm>
        </p:grpSpPr>
        <p:sp>
          <p:nvSpPr>
            <p:cNvPr id="117815" name="Rectangle 55"/>
            <p:cNvSpPr>
              <a:spLocks noChangeArrowheads="1"/>
            </p:cNvSpPr>
            <p:nvPr/>
          </p:nvSpPr>
          <p:spPr bwMode="auto">
            <a:xfrm>
              <a:off x="1692" y="1577"/>
              <a:ext cx="1270" cy="318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6" name="WordArt 56"/>
            <p:cNvSpPr>
              <a:spLocks noChangeArrowheads="1" noChangeShapeType="1" noTextEdit="1"/>
            </p:cNvSpPr>
            <p:nvPr/>
          </p:nvSpPr>
          <p:spPr bwMode="auto">
            <a:xfrm rot="16200000" flipH="1">
              <a:off x="2193" y="1653"/>
              <a:ext cx="270" cy="191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46635"/>
                </a:avLst>
              </a:prstTxWarp>
            </a:bodyPr>
            <a:lstStyle/>
            <a:p>
              <a:pPr algn="ctr"/>
              <a:r>
                <a:rPr lang="en-US" sz="3600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4</a:t>
              </a: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428596" y="3429000"/>
            <a:ext cx="2016125" cy="504825"/>
            <a:chOff x="1610" y="1842"/>
            <a:chExt cx="1270" cy="318"/>
          </a:xfrm>
        </p:grpSpPr>
        <p:sp>
          <p:nvSpPr>
            <p:cNvPr id="117818" name="Rectangle 58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9" name="WordArt 59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5</a:t>
              </a: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643438" y="3429000"/>
            <a:ext cx="2016125" cy="504825"/>
            <a:chOff x="1610" y="1842"/>
            <a:chExt cx="1270" cy="318"/>
          </a:xfrm>
        </p:grpSpPr>
        <p:sp>
          <p:nvSpPr>
            <p:cNvPr id="117821" name="Rectangle 61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22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6</a:t>
              </a:r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6643702" y="3429000"/>
            <a:ext cx="2016125" cy="504825"/>
            <a:chOff x="2880" y="2160"/>
            <a:chExt cx="1270" cy="318"/>
          </a:xfrm>
        </p:grpSpPr>
        <p:sp>
          <p:nvSpPr>
            <p:cNvPr id="117824" name="Rectangle 64"/>
            <p:cNvSpPr>
              <a:spLocks noChangeArrowheads="1"/>
            </p:cNvSpPr>
            <p:nvPr/>
          </p:nvSpPr>
          <p:spPr bwMode="auto">
            <a:xfrm>
              <a:off x="2880" y="2160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25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3470" y="2205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7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428596" y="4000504"/>
            <a:ext cx="2016125" cy="504825"/>
            <a:chOff x="1610" y="1842"/>
            <a:chExt cx="1270" cy="318"/>
          </a:xfrm>
        </p:grpSpPr>
        <p:sp>
          <p:nvSpPr>
            <p:cNvPr id="117827" name="Rectangle 67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28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8</a:t>
              </a:r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4643438" y="4000504"/>
            <a:ext cx="2016125" cy="504825"/>
            <a:chOff x="1610" y="1842"/>
            <a:chExt cx="1270" cy="318"/>
          </a:xfrm>
        </p:grpSpPr>
        <p:sp>
          <p:nvSpPr>
            <p:cNvPr id="117830" name="Rectangle 70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1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9</a:t>
              </a:r>
            </a:p>
          </p:txBody>
        </p:sp>
      </p:grpSp>
      <p:sp>
        <p:nvSpPr>
          <p:cNvPr id="117832" name="AutoShape 72"/>
          <p:cNvSpPr>
            <a:spLocks noChangeArrowheads="1"/>
          </p:cNvSpPr>
          <p:nvPr/>
        </p:nvSpPr>
        <p:spPr bwMode="auto">
          <a:xfrm>
            <a:off x="500034" y="1928802"/>
            <a:ext cx="8353425" cy="935037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117833" name="Text Box 73"/>
          <p:cNvSpPr txBox="1">
            <a:spLocks noChangeArrowheads="1"/>
          </p:cNvSpPr>
          <p:nvPr/>
        </p:nvSpPr>
        <p:spPr bwMode="auto">
          <a:xfrm>
            <a:off x="3779838" y="2276475"/>
            <a:ext cx="2016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dirty="0">
                <a:latin typeface="Comic Sans MS" pitchFamily="66" charset="0"/>
              </a:rPr>
              <a:t>Породица </a:t>
            </a:r>
            <a:r>
              <a:rPr lang="sr-Cyrl-CS" dirty="0" smtClean="0">
                <a:latin typeface="Comic Sans MS" pitchFamily="66" charset="0"/>
              </a:rPr>
              <a:t>ријечи</a:t>
            </a:r>
            <a:endParaRPr lang="sr-Cyrl-CS" dirty="0">
              <a:latin typeface="Comic Sans MS" pitchFamily="66" charset="0"/>
            </a:endParaRPr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6643702" y="4000504"/>
            <a:ext cx="2016125" cy="504825"/>
            <a:chOff x="4195" y="2523"/>
            <a:chExt cx="1270" cy="318"/>
          </a:xfrm>
        </p:grpSpPr>
        <p:sp>
          <p:nvSpPr>
            <p:cNvPr id="117835" name="Rectangle 75"/>
            <p:cNvSpPr>
              <a:spLocks noChangeArrowheads="1"/>
            </p:cNvSpPr>
            <p:nvPr/>
          </p:nvSpPr>
          <p:spPr bwMode="auto">
            <a:xfrm>
              <a:off x="4195" y="2523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6" name="WordArt 76"/>
            <p:cNvSpPr>
              <a:spLocks noChangeArrowheads="1" noChangeShapeType="1" noTextEdit="1"/>
            </p:cNvSpPr>
            <p:nvPr/>
          </p:nvSpPr>
          <p:spPr bwMode="auto">
            <a:xfrm>
              <a:off x="4694" y="2569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10</a:t>
              </a:r>
            </a:p>
          </p:txBody>
        </p:sp>
      </p:grp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428596" y="4572008"/>
            <a:ext cx="2016125" cy="504825"/>
            <a:chOff x="0" y="2886"/>
            <a:chExt cx="1270" cy="318"/>
          </a:xfrm>
        </p:grpSpPr>
        <p:sp>
          <p:nvSpPr>
            <p:cNvPr id="117838" name="Rectangle 78"/>
            <p:cNvSpPr>
              <a:spLocks noChangeArrowheads="1"/>
            </p:cNvSpPr>
            <p:nvPr/>
          </p:nvSpPr>
          <p:spPr bwMode="auto">
            <a:xfrm>
              <a:off x="0" y="2886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9" name="WordArt 79"/>
            <p:cNvSpPr>
              <a:spLocks noChangeArrowheads="1" noChangeShapeType="1" noTextEdit="1"/>
            </p:cNvSpPr>
            <p:nvPr/>
          </p:nvSpPr>
          <p:spPr bwMode="auto">
            <a:xfrm>
              <a:off x="521" y="2931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11</a:t>
              </a:r>
            </a:p>
          </p:txBody>
        </p:sp>
      </p:grp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2500298" y="4643446"/>
            <a:ext cx="2016125" cy="504825"/>
            <a:chOff x="4264" y="436"/>
            <a:chExt cx="1270" cy="318"/>
          </a:xfrm>
        </p:grpSpPr>
        <p:sp>
          <p:nvSpPr>
            <p:cNvPr id="117841" name="Rectangle 81"/>
            <p:cNvSpPr>
              <a:spLocks noChangeArrowheads="1"/>
            </p:cNvSpPr>
            <p:nvPr/>
          </p:nvSpPr>
          <p:spPr bwMode="auto">
            <a:xfrm>
              <a:off x="4264" y="436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2" name="WordArt 82"/>
            <p:cNvSpPr>
              <a:spLocks noChangeArrowheads="1" noChangeShapeType="1" noTextEdit="1"/>
            </p:cNvSpPr>
            <p:nvPr/>
          </p:nvSpPr>
          <p:spPr bwMode="auto">
            <a:xfrm>
              <a:off x="4785" y="482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12</a:t>
              </a:r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572000" y="4572008"/>
            <a:ext cx="2016125" cy="504825"/>
            <a:chOff x="2835" y="2886"/>
            <a:chExt cx="1270" cy="318"/>
          </a:xfrm>
        </p:grpSpPr>
        <p:sp>
          <p:nvSpPr>
            <p:cNvPr id="117844" name="Rectangle 84"/>
            <p:cNvSpPr>
              <a:spLocks noChangeArrowheads="1"/>
            </p:cNvSpPr>
            <p:nvPr/>
          </p:nvSpPr>
          <p:spPr bwMode="auto">
            <a:xfrm>
              <a:off x="2835" y="2886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5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3379" y="2930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13</a:t>
              </a:r>
            </a:p>
          </p:txBody>
        </p:sp>
      </p:grpSp>
      <p:grpSp>
        <p:nvGrpSpPr>
          <p:cNvPr id="15" name="Group 86"/>
          <p:cNvGrpSpPr>
            <a:grpSpLocks/>
          </p:cNvGrpSpPr>
          <p:nvPr/>
        </p:nvGrpSpPr>
        <p:grpSpPr bwMode="auto">
          <a:xfrm>
            <a:off x="6643702" y="4572008"/>
            <a:ext cx="2016125" cy="504825"/>
            <a:chOff x="4150" y="482"/>
            <a:chExt cx="1270" cy="318"/>
          </a:xfrm>
        </p:grpSpPr>
        <p:sp>
          <p:nvSpPr>
            <p:cNvPr id="117847" name="Rectangle 87"/>
            <p:cNvSpPr>
              <a:spLocks noChangeArrowheads="1"/>
            </p:cNvSpPr>
            <p:nvPr/>
          </p:nvSpPr>
          <p:spPr bwMode="auto">
            <a:xfrm>
              <a:off x="4150" y="48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8" name="WordArt 88"/>
            <p:cNvSpPr>
              <a:spLocks noChangeArrowheads="1" noChangeShapeType="1" noTextEdit="1"/>
            </p:cNvSpPr>
            <p:nvPr/>
          </p:nvSpPr>
          <p:spPr bwMode="auto">
            <a:xfrm>
              <a:off x="4671" y="527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14</a:t>
              </a:r>
            </a:p>
          </p:txBody>
        </p:sp>
      </p:grp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428596" y="5143512"/>
            <a:ext cx="2016125" cy="504825"/>
            <a:chOff x="3899" y="-1417"/>
            <a:chExt cx="1270" cy="318"/>
          </a:xfrm>
        </p:grpSpPr>
        <p:sp>
          <p:nvSpPr>
            <p:cNvPr id="117850" name="Rectangle 90"/>
            <p:cNvSpPr>
              <a:spLocks noChangeArrowheads="1"/>
            </p:cNvSpPr>
            <p:nvPr/>
          </p:nvSpPr>
          <p:spPr bwMode="auto">
            <a:xfrm>
              <a:off x="3899" y="-1417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1" name="WordArt 91"/>
            <p:cNvSpPr>
              <a:spLocks noChangeArrowheads="1" noChangeShapeType="1" noTextEdit="1"/>
            </p:cNvSpPr>
            <p:nvPr/>
          </p:nvSpPr>
          <p:spPr bwMode="auto">
            <a:xfrm>
              <a:off x="4484" y="-1372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15</a:t>
              </a:r>
            </a:p>
          </p:txBody>
        </p:sp>
      </p:grpSp>
      <p:grpSp>
        <p:nvGrpSpPr>
          <p:cNvPr id="17" name="Group 92"/>
          <p:cNvGrpSpPr>
            <a:grpSpLocks/>
          </p:cNvGrpSpPr>
          <p:nvPr/>
        </p:nvGrpSpPr>
        <p:grpSpPr bwMode="auto">
          <a:xfrm>
            <a:off x="2571736" y="5643578"/>
            <a:ext cx="2016125" cy="504825"/>
            <a:chOff x="6024" y="1700"/>
            <a:chExt cx="1270" cy="318"/>
          </a:xfrm>
        </p:grpSpPr>
        <p:sp>
          <p:nvSpPr>
            <p:cNvPr id="117853" name="Rectangle 93"/>
            <p:cNvSpPr>
              <a:spLocks noChangeArrowheads="1"/>
            </p:cNvSpPr>
            <p:nvPr/>
          </p:nvSpPr>
          <p:spPr bwMode="auto">
            <a:xfrm>
              <a:off x="6024" y="1700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4" name="WordArt 94"/>
            <p:cNvSpPr>
              <a:spLocks noChangeArrowheads="1" noChangeShapeType="1" noTextEdit="1"/>
            </p:cNvSpPr>
            <p:nvPr/>
          </p:nvSpPr>
          <p:spPr bwMode="auto">
            <a:xfrm>
              <a:off x="6484" y="1790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20</a:t>
              </a:r>
            </a:p>
          </p:txBody>
        </p:sp>
      </p:grpSp>
      <p:grpSp>
        <p:nvGrpSpPr>
          <p:cNvPr id="18" name="Group 95"/>
          <p:cNvGrpSpPr>
            <a:grpSpLocks/>
          </p:cNvGrpSpPr>
          <p:nvPr/>
        </p:nvGrpSpPr>
        <p:grpSpPr bwMode="auto">
          <a:xfrm>
            <a:off x="500034" y="5643578"/>
            <a:ext cx="2016125" cy="504825"/>
            <a:chOff x="4014" y="709"/>
            <a:chExt cx="1270" cy="318"/>
          </a:xfrm>
        </p:grpSpPr>
        <p:sp>
          <p:nvSpPr>
            <p:cNvPr id="117856" name="Rectangle 96"/>
            <p:cNvSpPr>
              <a:spLocks noChangeArrowheads="1"/>
            </p:cNvSpPr>
            <p:nvPr/>
          </p:nvSpPr>
          <p:spPr bwMode="auto">
            <a:xfrm>
              <a:off x="4014" y="709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7" name="WordArt 97"/>
            <p:cNvSpPr>
              <a:spLocks noChangeArrowheads="1" noChangeShapeType="1" noTextEdit="1"/>
            </p:cNvSpPr>
            <p:nvPr/>
          </p:nvSpPr>
          <p:spPr bwMode="auto">
            <a:xfrm>
              <a:off x="4535" y="754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19</a:t>
              </a:r>
            </a:p>
          </p:txBody>
        </p:sp>
      </p:grpSp>
      <p:grpSp>
        <p:nvGrpSpPr>
          <p:cNvPr id="19" name="Group 98"/>
          <p:cNvGrpSpPr>
            <a:grpSpLocks/>
          </p:cNvGrpSpPr>
          <p:nvPr/>
        </p:nvGrpSpPr>
        <p:grpSpPr bwMode="auto">
          <a:xfrm>
            <a:off x="6643702" y="5143512"/>
            <a:ext cx="2016125" cy="504825"/>
            <a:chOff x="3969" y="391"/>
            <a:chExt cx="1270" cy="318"/>
          </a:xfrm>
        </p:grpSpPr>
        <p:sp>
          <p:nvSpPr>
            <p:cNvPr id="117859" name="Rectangle 99"/>
            <p:cNvSpPr>
              <a:spLocks noChangeArrowheads="1"/>
            </p:cNvSpPr>
            <p:nvPr/>
          </p:nvSpPr>
          <p:spPr bwMode="auto">
            <a:xfrm>
              <a:off x="3969" y="391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0" name="WordArt 100"/>
            <p:cNvSpPr>
              <a:spLocks noChangeArrowheads="1" noChangeShapeType="1" noTextEdit="1"/>
            </p:cNvSpPr>
            <p:nvPr/>
          </p:nvSpPr>
          <p:spPr bwMode="auto">
            <a:xfrm>
              <a:off x="4490" y="436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18</a:t>
              </a:r>
            </a:p>
          </p:txBody>
        </p:sp>
      </p:grpSp>
      <p:grpSp>
        <p:nvGrpSpPr>
          <p:cNvPr id="20" name="Group 101"/>
          <p:cNvGrpSpPr>
            <a:grpSpLocks/>
          </p:cNvGrpSpPr>
          <p:nvPr/>
        </p:nvGrpSpPr>
        <p:grpSpPr bwMode="auto">
          <a:xfrm>
            <a:off x="4572000" y="5643578"/>
            <a:ext cx="2016125" cy="504825"/>
            <a:chOff x="4490" y="1298"/>
            <a:chExt cx="1270" cy="318"/>
          </a:xfrm>
        </p:grpSpPr>
        <p:sp>
          <p:nvSpPr>
            <p:cNvPr id="117862" name="Rectangle 102"/>
            <p:cNvSpPr>
              <a:spLocks noChangeArrowheads="1"/>
            </p:cNvSpPr>
            <p:nvPr/>
          </p:nvSpPr>
          <p:spPr bwMode="auto">
            <a:xfrm>
              <a:off x="4490" y="1298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3" name="WordArt 103"/>
            <p:cNvSpPr>
              <a:spLocks noChangeArrowheads="1" noChangeShapeType="1" noTextEdit="1"/>
            </p:cNvSpPr>
            <p:nvPr/>
          </p:nvSpPr>
          <p:spPr bwMode="auto">
            <a:xfrm>
              <a:off x="5011" y="1343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21</a:t>
              </a:r>
            </a:p>
          </p:txBody>
        </p:sp>
      </p:grpSp>
      <p:grpSp>
        <p:nvGrpSpPr>
          <p:cNvPr id="21" name="Group 104"/>
          <p:cNvGrpSpPr>
            <a:grpSpLocks/>
          </p:cNvGrpSpPr>
          <p:nvPr/>
        </p:nvGrpSpPr>
        <p:grpSpPr bwMode="auto">
          <a:xfrm>
            <a:off x="4572000" y="5143512"/>
            <a:ext cx="2016125" cy="504825"/>
            <a:chOff x="4694" y="1026"/>
            <a:chExt cx="1270" cy="318"/>
          </a:xfrm>
        </p:grpSpPr>
        <p:sp>
          <p:nvSpPr>
            <p:cNvPr id="117865" name="Rectangle 105"/>
            <p:cNvSpPr>
              <a:spLocks noChangeArrowheads="1"/>
            </p:cNvSpPr>
            <p:nvPr/>
          </p:nvSpPr>
          <p:spPr bwMode="auto">
            <a:xfrm>
              <a:off x="4694" y="1026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6" name="WordArt 106"/>
            <p:cNvSpPr>
              <a:spLocks noChangeArrowheads="1" noChangeShapeType="1" noTextEdit="1"/>
            </p:cNvSpPr>
            <p:nvPr/>
          </p:nvSpPr>
          <p:spPr bwMode="auto">
            <a:xfrm>
              <a:off x="5215" y="1071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17</a:t>
              </a:r>
            </a:p>
          </p:txBody>
        </p:sp>
      </p:grpSp>
      <p:grpSp>
        <p:nvGrpSpPr>
          <p:cNvPr id="22" name="Group 107"/>
          <p:cNvGrpSpPr>
            <a:grpSpLocks/>
          </p:cNvGrpSpPr>
          <p:nvPr/>
        </p:nvGrpSpPr>
        <p:grpSpPr bwMode="auto">
          <a:xfrm>
            <a:off x="2500298" y="5143512"/>
            <a:ext cx="2016125" cy="504825"/>
            <a:chOff x="6216" y="-1768"/>
            <a:chExt cx="1270" cy="318"/>
          </a:xfrm>
        </p:grpSpPr>
        <p:sp>
          <p:nvSpPr>
            <p:cNvPr id="117868" name="Rectangle 108"/>
            <p:cNvSpPr>
              <a:spLocks noChangeArrowheads="1"/>
            </p:cNvSpPr>
            <p:nvPr/>
          </p:nvSpPr>
          <p:spPr bwMode="auto">
            <a:xfrm>
              <a:off x="6216" y="-1768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9" name="WordArt 109"/>
            <p:cNvSpPr>
              <a:spLocks noChangeArrowheads="1" noChangeShapeType="1" noTextEdit="1"/>
            </p:cNvSpPr>
            <p:nvPr/>
          </p:nvSpPr>
          <p:spPr bwMode="auto">
            <a:xfrm>
              <a:off x="6756" y="-1723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16</a:t>
              </a:r>
            </a:p>
          </p:txBody>
        </p:sp>
      </p:grpSp>
      <p:sp>
        <p:nvSpPr>
          <p:cNvPr id="117870" name="Rectangle 110"/>
          <p:cNvSpPr>
            <a:spLocks noChangeArrowheads="1"/>
          </p:cNvSpPr>
          <p:nvPr/>
        </p:nvSpPr>
        <p:spPr bwMode="auto">
          <a:xfrm>
            <a:off x="6643702" y="5643578"/>
            <a:ext cx="2016125" cy="5048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7871" name="Rectangle 111"/>
          <p:cNvSpPr>
            <a:spLocks noChangeArrowheads="1"/>
          </p:cNvSpPr>
          <p:nvPr/>
        </p:nvSpPr>
        <p:spPr bwMode="auto">
          <a:xfrm>
            <a:off x="2484438" y="3357563"/>
            <a:ext cx="2016125" cy="1223962"/>
          </a:xfrm>
          <a:prstGeom prst="rect">
            <a:avLst/>
          </a:prstGeom>
          <a:solidFill>
            <a:schemeClr val="tx1"/>
          </a:solidFill>
          <a:ln w="1079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72" name="Line 112"/>
          <p:cNvSpPr>
            <a:spLocks noChangeShapeType="1"/>
          </p:cNvSpPr>
          <p:nvPr/>
        </p:nvSpPr>
        <p:spPr bwMode="auto">
          <a:xfrm>
            <a:off x="3492500" y="3357563"/>
            <a:ext cx="0" cy="1223962"/>
          </a:xfrm>
          <a:prstGeom prst="line">
            <a:avLst/>
          </a:prstGeom>
          <a:noFill/>
          <a:ln w="114300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13"/>
          <p:cNvGrpSpPr>
            <a:grpSpLocks/>
          </p:cNvGrpSpPr>
          <p:nvPr/>
        </p:nvGrpSpPr>
        <p:grpSpPr bwMode="auto">
          <a:xfrm>
            <a:off x="1763713" y="6353175"/>
            <a:ext cx="2016125" cy="504825"/>
            <a:chOff x="1111" y="4002"/>
            <a:chExt cx="1270" cy="318"/>
          </a:xfrm>
        </p:grpSpPr>
        <p:sp>
          <p:nvSpPr>
            <p:cNvPr id="117874" name="Rectangle 114"/>
            <p:cNvSpPr>
              <a:spLocks noChangeArrowheads="1"/>
            </p:cNvSpPr>
            <p:nvPr/>
          </p:nvSpPr>
          <p:spPr bwMode="auto">
            <a:xfrm>
              <a:off x="1111" y="400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5" name="WordArt 115"/>
            <p:cNvSpPr>
              <a:spLocks noChangeArrowheads="1" noChangeShapeType="1" noTextEdit="1"/>
            </p:cNvSpPr>
            <p:nvPr/>
          </p:nvSpPr>
          <p:spPr bwMode="auto">
            <a:xfrm>
              <a:off x="1656" y="4037"/>
              <a:ext cx="181" cy="2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?</a:t>
              </a:r>
            </a:p>
          </p:txBody>
        </p:sp>
      </p:grpSp>
      <p:grpSp>
        <p:nvGrpSpPr>
          <p:cNvPr id="24" name="Group 116"/>
          <p:cNvGrpSpPr>
            <a:grpSpLocks/>
          </p:cNvGrpSpPr>
          <p:nvPr/>
        </p:nvGrpSpPr>
        <p:grpSpPr bwMode="auto">
          <a:xfrm>
            <a:off x="5435600" y="6353175"/>
            <a:ext cx="2016125" cy="504825"/>
            <a:chOff x="3424" y="4002"/>
            <a:chExt cx="1270" cy="318"/>
          </a:xfrm>
        </p:grpSpPr>
        <p:sp>
          <p:nvSpPr>
            <p:cNvPr id="117877" name="Rectangle 117"/>
            <p:cNvSpPr>
              <a:spLocks noChangeArrowheads="1"/>
            </p:cNvSpPr>
            <p:nvPr/>
          </p:nvSpPr>
          <p:spPr bwMode="auto">
            <a:xfrm>
              <a:off x="3424" y="400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8" name="WordArt 118"/>
            <p:cNvSpPr>
              <a:spLocks noChangeArrowheads="1" noChangeShapeType="1" noTextEdit="1"/>
            </p:cNvSpPr>
            <p:nvPr/>
          </p:nvSpPr>
          <p:spPr bwMode="auto">
            <a:xfrm>
              <a:off x="3969" y="4037"/>
              <a:ext cx="181" cy="2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?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14480" y="1214422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Како настају творенице: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2500306"/>
            <a:ext cx="43577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а) извођењем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б) стварањем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в) шетањем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г)  слагањем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д) комбинованом творбом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ђ) маскирањем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е) претварањем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302359"/>
            <a:ext cx="442915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Како назвати?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Радњу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у којој се продаје све и свашта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Човјека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који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пакује пакете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реже стакло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коричи књигу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пази на кућу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нешто разноси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извиђа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навија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извјештава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1571612"/>
            <a:ext cx="3214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редмет који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мјери потрошњу струје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брани од вјетра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показује пут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служи за прање судова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мјери углове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поништава карте</a:t>
            </a:r>
          </a:p>
        </p:txBody>
      </p:sp>
      <p:pic>
        <p:nvPicPr>
          <p:cNvPr id="1026" name="Picture 2" descr="C:\Documents and Settings\Nebojsa\My Documents\My Pictures\Microsoft Clip Organizer\OBK018F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7125" y="0"/>
            <a:ext cx="1666875" cy="2352675"/>
          </a:xfrm>
          <a:prstGeom prst="rect">
            <a:avLst/>
          </a:prstGeom>
          <a:noFill/>
        </p:spPr>
      </p:pic>
      <p:pic>
        <p:nvPicPr>
          <p:cNvPr id="1028" name="Picture 4" descr="C:\Documents and Settings\Nebojsa\My Documents\My Pictures\Microsoft Clip Organizer\j035161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714752"/>
            <a:ext cx="1705069" cy="178353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57422" y="1000108"/>
            <a:ext cx="37862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Назови вјетар</a:t>
            </a:r>
          </a:p>
          <a:p>
            <a:endParaRPr lang="sr-Cyrl-CS" sz="32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који:</a:t>
            </a:r>
          </a:p>
          <a:p>
            <a:endParaRPr lang="sr-Cyrl-CS" sz="32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мрси косу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суши баре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леди дах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млати шуму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носи снијег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мрзне уши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C:\Documents and Settings\Nebojsa\My Documents\My Pictures\Microsoft Clip Organizer\tr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2333633" cy="19050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2052" name="Picture 4" descr="C:\Documents and Settings\Nebojsa\My Documents\My Pictures\Microsoft Clip Organizer\bd05670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979323">
            <a:off x="6015480" y="1473869"/>
            <a:ext cx="2842840" cy="25489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777</Words>
  <Application>Microsoft Office PowerPoint</Application>
  <PresentationFormat>On-screen Show (4:3)</PresentationFormat>
  <Paragraphs>354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Игра погађања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Ко ће прије 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Stojanovic</dc:creator>
  <cp:lastModifiedBy>Racunar</cp:lastModifiedBy>
  <cp:revision>65</cp:revision>
  <dcterms:created xsi:type="dcterms:W3CDTF">2011-05-03T13:49:06Z</dcterms:created>
  <dcterms:modified xsi:type="dcterms:W3CDTF">2020-03-16T09:26:17Z</dcterms:modified>
</cp:coreProperties>
</file>