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56" r:id="rId3"/>
    <p:sldId id="258" r:id="rId4"/>
    <p:sldId id="265" r:id="rId5"/>
    <p:sldId id="259" r:id="rId6"/>
    <p:sldId id="260" r:id="rId7"/>
    <p:sldId id="264" r:id="rId8"/>
    <p:sldId id="267" r:id="rId9"/>
    <p:sldId id="266" r:id="rId10"/>
    <p:sldId id="268" r:id="rId11"/>
  </p:sldIdLst>
  <p:sldSz cx="12161838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82BA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83459" y="-21511"/>
            <a:ext cx="4662038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541" y="2708476"/>
            <a:ext cx="440687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541" y="4421081"/>
            <a:ext cx="440215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694" y="1516829"/>
            <a:ext cx="2837762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0" name="Rectangle 49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866" y="5719967"/>
            <a:ext cx="37661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459" y="5719967"/>
            <a:ext cx="85609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9" name="Rectangle 88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1030147"/>
            <a:ext cx="1974374" cy="4780344"/>
          </a:xfrm>
        </p:spPr>
        <p:txBody>
          <a:bodyPr vert="eaVert" anchor="ctr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0920" y="1030147"/>
            <a:ext cx="7213715" cy="4780344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2" y="2900830"/>
            <a:ext cx="8828063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042" y="4267201"/>
            <a:ext cx="8828062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6450" y="2313432"/>
            <a:ext cx="4548527" cy="349300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8214" y="2313431"/>
            <a:ext cx="4548527" cy="349300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157" y="2316009"/>
            <a:ext cx="406611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525" y="2974695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918" y="2316010"/>
            <a:ext cx="406421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974695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58" name="Rectangle 57"/>
          <p:cNvSpPr/>
          <p:nvPr/>
        </p:nvSpPr>
        <p:spPr>
          <a:xfrm>
            <a:off x="1204441" y="601884"/>
            <a:ext cx="473792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79" y="856527"/>
            <a:ext cx="4110393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7" y="5724836"/>
            <a:ext cx="4646695" cy="365125"/>
          </a:xfrm>
        </p:spPr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43" y="2657435"/>
            <a:ext cx="43951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832" y="4136994"/>
            <a:ext cx="4387497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4441" y="601884"/>
            <a:ext cx="473792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948" y="2660904"/>
            <a:ext cx="439042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6962" y="693795"/>
            <a:ext cx="4468415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23" y="4133089"/>
            <a:ext cx="4389877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7" y="5724836"/>
            <a:ext cx="4646695" cy="365125"/>
          </a:xfrm>
        </p:spPr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5395" y="0"/>
            <a:ext cx="13210347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8092" y="333488"/>
            <a:ext cx="10945654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66611" y="-21511"/>
            <a:ext cx="4893352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7878" y="1027664"/>
            <a:ext cx="93431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881" y="2323652"/>
            <a:ext cx="901406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6735" y="22449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3287" y="5852161"/>
            <a:ext cx="4657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459" y="224492"/>
            <a:ext cx="1771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rab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19" y="260648"/>
            <a:ext cx="3312368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 descr="svraka 2.jpg"/>
          <p:cNvPicPr>
            <a:picLocks noChangeAspect="1"/>
          </p:cNvPicPr>
          <p:nvPr/>
        </p:nvPicPr>
        <p:blipFill>
          <a:blip r:embed="rId3" cstate="print"/>
          <a:srcRect l="17752" r="12884" b="19688"/>
          <a:stretch>
            <a:fillRect/>
          </a:stretch>
        </p:blipFill>
        <p:spPr>
          <a:xfrm>
            <a:off x="608311" y="4221088"/>
            <a:ext cx="2808312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 descr="seva.jpeg"/>
          <p:cNvPicPr>
            <a:picLocks noChangeAspect="1"/>
          </p:cNvPicPr>
          <p:nvPr/>
        </p:nvPicPr>
        <p:blipFill>
          <a:blip r:embed="rId4" cstate="print"/>
          <a:srcRect l="5584" t="9773" r="25942" b="11160"/>
          <a:stretch>
            <a:fillRect/>
          </a:stretch>
        </p:blipFill>
        <p:spPr>
          <a:xfrm>
            <a:off x="3704655" y="4221088"/>
            <a:ext cx="2808312" cy="23042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 descr="sjenica.jpg"/>
          <p:cNvPicPr>
            <a:picLocks noChangeAspect="1"/>
          </p:cNvPicPr>
          <p:nvPr/>
        </p:nvPicPr>
        <p:blipFill>
          <a:blip r:embed="rId5" cstate="print"/>
          <a:srcRect r="1123" b="20138"/>
          <a:stretch>
            <a:fillRect/>
          </a:stretch>
        </p:blipFill>
        <p:spPr>
          <a:xfrm>
            <a:off x="4784775" y="260648"/>
            <a:ext cx="3168351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 descr="lasta.jpeg"/>
          <p:cNvPicPr>
            <a:picLocks noChangeAspect="1"/>
          </p:cNvPicPr>
          <p:nvPr/>
        </p:nvPicPr>
        <p:blipFill>
          <a:blip r:embed="rId6" cstate="print"/>
          <a:srcRect l="22029" t="6869" r="19004" b="20048"/>
          <a:stretch>
            <a:fillRect/>
          </a:stretch>
        </p:blipFill>
        <p:spPr>
          <a:xfrm>
            <a:off x="6728991" y="4221088"/>
            <a:ext cx="288032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 descr="zun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53327" y="1412776"/>
            <a:ext cx="1739632" cy="3015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000000000000.jpg"/>
          <p:cNvPicPr>
            <a:picLocks noChangeAspect="1"/>
          </p:cNvPicPr>
          <p:nvPr/>
        </p:nvPicPr>
        <p:blipFill>
          <a:blip r:embed="rId2" cstate="print"/>
          <a:srcRect l="8764" t="9461" r="16400" b="24801"/>
          <a:stretch>
            <a:fillRect/>
          </a:stretch>
        </p:blipFill>
        <p:spPr>
          <a:xfrm>
            <a:off x="6224935" y="2276872"/>
            <a:ext cx="4608512" cy="3744416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48271" y="404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Задатак за самосталан рад:</a:t>
            </a:r>
            <a:endParaRPr kumimoji="0" lang="sr-Latn-C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Čuvar mesta za sadržaj 4"/>
          <p:cNvSpPr txBox="1">
            <a:spLocks/>
          </p:cNvSpPr>
          <p:nvPr/>
        </p:nvSpPr>
        <p:spPr>
          <a:xfrm>
            <a:off x="-399801" y="2348880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З</a:t>
            </a: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амислите</a:t>
            </a:r>
            <a:r>
              <a:rPr kumimoji="0" lang="sr-Cyrl-R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 нацртајте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sr-Cyrl-R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врапчеву свадбу</a:t>
            </a: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sr-Latn-C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72466" y="0"/>
            <a:ext cx="4406877" cy="3672408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sr-Cyrl-R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Женидба врапца Подунавца</a:t>
            </a:r>
            <a:br>
              <a:rPr lang="sr-Cyrl-R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sr-Cyrl-RS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sr-Cyrl-R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рпска народна пјесма</a:t>
            </a:r>
            <a:endParaRPr lang="sr-Latn-C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ЖЕНИДБА ВРАПЦА ПОДУНАВЦА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6" name="Picture 5" descr="0000000000000000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304" y="1628801"/>
            <a:ext cx="5019873" cy="39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2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7623" y="188641"/>
            <a:ext cx="6080919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3200" b="1" u="sng" dirty="0" smtClean="0">
                <a:latin typeface="Arial" pitchFamily="34" charset="0"/>
                <a:cs typeface="Arial" pitchFamily="34" charset="0"/>
              </a:rPr>
              <a:t>Женидба врапца Подунавца </a:t>
            </a:r>
            <a:endParaRPr lang="en-US" sz="32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Кад се жени врабац Подунавац,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Запросио сјеницу дјевојку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Три дни хода, преко поља равна,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четири преко горе чарне,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Запросио и испросио је;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 он купи господу сватове: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Кума швраку дугачкога репа,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прикумка тицу шеврљугу,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Старог свата из осоја жуњу,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дјевера тицу ластавицу.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Здраво свати дошли до дјевојке,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здраво се натраг повратили;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00000000000000000.jpg"/>
          <p:cNvPicPr>
            <a:picLocks noChangeAspect="1"/>
          </p:cNvPicPr>
          <p:nvPr/>
        </p:nvPicPr>
        <p:blipFill>
          <a:blip r:embed="rId2" cstate="print"/>
          <a:srcRect l="53559" t="304"/>
          <a:stretch>
            <a:fillRect/>
          </a:stretch>
        </p:blipFill>
        <p:spPr>
          <a:xfrm>
            <a:off x="7163317" y="0"/>
            <a:ext cx="4998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4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077" y="117694"/>
            <a:ext cx="6080919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Кад су били на Косову равном,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Проговара сјеница дјевојка: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‘’Тихо јаш'те, господо сватови,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Тихо јаш'те, тихо бесједите;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Долетјеће кобац аваница,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Одвести ће сјеницу дјевојку’’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Још су они у ријечи били,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Залеће се кобац аваница,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одведе сјеницу дјевојку,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Сви сватови у трн побјегоше,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Ђувегија у просену сламу,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кум шврака наврх трна чучи.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0000000000000000.png"/>
          <p:cNvPicPr>
            <a:picLocks noChangeAspect="1"/>
          </p:cNvPicPr>
          <p:nvPr/>
        </p:nvPicPr>
        <p:blipFill>
          <a:blip r:embed="rId2" cstate="print"/>
          <a:srcRect l="43280" t="7323" r="-399" b="1226"/>
          <a:stretch>
            <a:fillRect/>
          </a:stretch>
        </p:blipFill>
        <p:spPr>
          <a:xfrm>
            <a:off x="7277408" y="980728"/>
            <a:ext cx="4884430" cy="5877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615" y="5517232"/>
            <a:ext cx="3734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Српска народна пјесма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4"/>
          <p:cNvSpPr txBox="1">
            <a:spLocks/>
          </p:cNvSpPr>
          <p:nvPr/>
        </p:nvSpPr>
        <p:spPr>
          <a:xfrm>
            <a:off x="909169" y="548680"/>
            <a:ext cx="7661852" cy="4897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НЕПОЗНАТЕ РИЈЕЧИ:</a:t>
            </a:r>
            <a:endParaRPr kumimoji="0" lang="sr-Latn-C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дни – дани,</a:t>
            </a:r>
          </a:p>
          <a:p>
            <a:pPr marL="34290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Char char="-"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Косово равно – мјесто велике битке из 1389.године у којој се, бранећи своју земљу и народ, српска војска храбро супр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тставила турској војсци,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чарна – црна, тамн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-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осој –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мјесто које је у сјени, које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није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изложено сунцу,</a:t>
            </a:r>
            <a:endParaRPr kumimoji="0" lang="sr-Latn-C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-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бесједити – говорити,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-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аваница – лоша особа,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 у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народним пјесмама означава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птицу грабљивицу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sr-Latn-C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sr-Latn-C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kos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5175" y="620688"/>
            <a:ext cx="397391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0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688431" y="188640"/>
            <a:ext cx="8828063" cy="1152127"/>
          </a:xfrm>
        </p:spPr>
        <p:txBody>
          <a:bodyPr/>
          <a:lstStyle/>
          <a:p>
            <a:r>
              <a:rPr lang="sr-Cyrl-R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Народна пјесма</a:t>
            </a:r>
            <a:endParaRPr lang="sr-Latn-C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968351" y="1772816"/>
            <a:ext cx="8828062" cy="2304256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Народна пјесма је пјесма која је настала у народу, не зна се њен аутор.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Настале су </a:t>
            </a: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веома давно.</a:t>
            </a:r>
          </a:p>
          <a:p>
            <a:endParaRPr lang="sr-Cyrl-B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Људи су их пјевали и тако памтили.</a:t>
            </a:r>
          </a:p>
          <a:p>
            <a:endParaRPr lang="sr-Cyrl-B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Преносили су их на дјецу и младе.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C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2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335" y="90872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Кога је врабац запросио?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4375" y="1484784"/>
            <a:ext cx="579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Врабац је запроси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сјеницу дјевојку.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343" y="22048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2. Ко је све био у његовим сватовима?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6383" y="285293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У његовим сватовима је био кум шврака, стари сват жуња, дјевер тица ластавица.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343" y="3861048"/>
            <a:ext cx="993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3. Шта се десило када су се нашли на „Косову равном”? 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    Ко је сватове упозорио на опасност?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6383" y="4797152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Када су се нашли на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Косову равном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 проговорила је сјеница дјевојка која их је упозорила на опасност.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2967" y="0"/>
            <a:ext cx="403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АНАЛИЗА ПЈЕСМЕ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9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327" y="134076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4. У чему се састојала опасност?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367" y="2060848"/>
            <a:ext cx="799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Опасност се састојала у томе да је сјеница упозорила да ће долетјети кобац аваница и  да ће одвести сјеницу дјевојку.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27" y="3501008"/>
            <a:ext cx="8708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5. Да ли су сватови имали довољно времена да</a:t>
            </a:r>
            <a:endParaRPr lang="sr-Latn-BA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опасност избјегну?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4375" y="4653136"/>
            <a:ext cx="799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Сватови нису имали времена да то спријече, јер се у току разговора кобац залетио и одвео сјеницу дјевојку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2967" y="0"/>
            <a:ext cx="403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АНАЛИЗА ПЈЕСМЕ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0000000000000000.png"/>
          <p:cNvPicPr>
            <a:picLocks noChangeAspect="1"/>
          </p:cNvPicPr>
          <p:nvPr/>
        </p:nvPicPr>
        <p:blipFill>
          <a:blip r:embed="rId2" cstate="print"/>
          <a:srcRect l="43280" t="7323" r="-399" b="1226"/>
          <a:stretch>
            <a:fillRect/>
          </a:stretch>
        </p:blipFill>
        <p:spPr>
          <a:xfrm>
            <a:off x="9249271" y="3284984"/>
            <a:ext cx="261036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4335" y="3140968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7. Да ли се у овој пјесми говори о стварној птичијој свадби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2367" y="3789040"/>
            <a:ext cx="972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Овдје се не говори о стварној птичијој свадби.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319" y="1268760"/>
            <a:ext cx="672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6. Шта се догодило на крају?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351" y="1844824"/>
            <a:ext cx="7992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На крају су сватови побјегли у трн, младожења у просену сламу, а кум је чучио наврх трна.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2967" y="0"/>
            <a:ext cx="403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АНАЛИЗА ПЈЕСМЕ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6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356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Slide 1</vt:lpstr>
      <vt:lpstr>Женидба врапца Подунавца  Српска народна пјесма</vt:lpstr>
      <vt:lpstr>Slide 3</vt:lpstr>
      <vt:lpstr>Slide 4</vt:lpstr>
      <vt:lpstr>Slide 5</vt:lpstr>
      <vt:lpstr>Народна пјесма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Женидба врапца Подунавца  Српска народна пјесма</dc:title>
  <dc:creator>Nastavnik</dc:creator>
  <cp:lastModifiedBy>PC</cp:lastModifiedBy>
  <cp:revision>22</cp:revision>
  <dcterms:created xsi:type="dcterms:W3CDTF">2020-04-11T08:00:51Z</dcterms:created>
  <dcterms:modified xsi:type="dcterms:W3CDTF">2020-04-14T20:37:44Z</dcterms:modified>
</cp:coreProperties>
</file>