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67" r:id="rId4"/>
    <p:sldId id="273" r:id="rId5"/>
    <p:sldId id="274" r:id="rId6"/>
    <p:sldId id="276" r:id="rId7"/>
    <p:sldId id="275" r:id="rId8"/>
    <p:sldId id="277" r:id="rId9"/>
    <p:sldId id="266" r:id="rId10"/>
    <p:sldId id="257" r:id="rId11"/>
    <p:sldId id="278" r:id="rId12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88258" autoAdjust="0"/>
  </p:normalViewPr>
  <p:slideViewPr>
    <p:cSldViewPr>
      <p:cViewPr varScale="1">
        <p:scale>
          <a:sx n="93" d="100"/>
          <a:sy n="93" d="100"/>
        </p:scale>
        <p:origin x="858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B3C3D-2965-4143-8976-30282B26AD9D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99EE8-F1A1-4373-A15D-742277D17065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0693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EB4E-1DCF-4AE1-8C0D-9D1D638784EC}" type="datetimeFigureOut">
              <a:rPr lang="sr-Latn-CS" smtClean="0"/>
              <a:pPr/>
              <a:t>23.4.2020.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8647-3380-4229-8F81-8FB2037EB5E8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848475"/>
            <a:ext cx="7920000" cy="1446550"/>
          </a:xfrm>
        </p:spPr>
        <p:txBody>
          <a:bodyPr>
            <a:spAutoFit/>
          </a:bodyPr>
          <a:lstStyle/>
          <a:p>
            <a:r>
              <a:rPr lang="sr-Cyrl-BA" sz="3200" dirty="0" smtClean="0"/>
              <a:t>Култура изражавања</a:t>
            </a:r>
            <a:r>
              <a:rPr lang="sr-Latn-BA" sz="3200" dirty="0" smtClean="0"/>
              <a:t/>
            </a:r>
            <a:br>
              <a:rPr lang="sr-Latn-BA" sz="3200" dirty="0" smtClean="0"/>
            </a:br>
            <a:r>
              <a:rPr lang="sr-Cyrl-BA" sz="3200" dirty="0" smtClean="0"/>
              <a:t>  </a:t>
            </a:r>
            <a:r>
              <a:rPr lang="sr-Cyrl-BA" sz="3200" b="1" dirty="0" smtClean="0"/>
              <a:t>Причање на основу датог почетка</a:t>
            </a:r>
            <a:r>
              <a:rPr lang="sr-Cyrl-BA" sz="4000" dirty="0" smtClean="0"/>
              <a:t/>
            </a:r>
            <a:br>
              <a:rPr lang="sr-Cyrl-BA" sz="4000" dirty="0" smtClean="0"/>
            </a:br>
            <a:endParaRPr lang="bs-Latn-BA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2000" y="666856"/>
            <a:ext cx="79200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Српски језик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</a:t>
            </a:r>
            <a:r>
              <a:rPr kumimoji="0" lang="sr-Cyrl-B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разред</a:t>
            </a:r>
            <a:endParaRPr kumimoji="0" lang="bs-Latn-B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TextBox 5"/>
          <p:cNvSpPr txBox="1"/>
          <p:nvPr/>
        </p:nvSpPr>
        <p:spPr>
          <a:xfrm>
            <a:off x="428596" y="168550"/>
            <a:ext cx="8429684" cy="4709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500"/>
              </a:lnSpc>
            </a:pPr>
            <a:r>
              <a:rPr lang="bs-Latn-BA" sz="2400" b="1" dirty="0" smtClean="0">
                <a:latin typeface="+mj-lt"/>
              </a:rPr>
              <a:t>Л</a:t>
            </a:r>
            <a:r>
              <a:rPr lang="sr-Cyrl-BA" sz="2400" b="1" dirty="0" smtClean="0">
                <a:latin typeface="+mj-lt"/>
              </a:rPr>
              <a:t>ије</a:t>
            </a:r>
            <a:r>
              <a:rPr lang="bs-Latn-BA" sz="2400" b="1" dirty="0" smtClean="0">
                <a:latin typeface="+mj-lt"/>
              </a:rPr>
              <a:t>по понашање</a:t>
            </a:r>
          </a:p>
          <a:p>
            <a:pPr fontAlgn="base">
              <a:lnSpc>
                <a:spcPts val="2500"/>
              </a:lnSpc>
              <a:spcBef>
                <a:spcPts val="1200"/>
              </a:spcBef>
            </a:pPr>
            <a:r>
              <a:rPr lang="bs-Latn-BA" sz="2400" dirty="0" smtClean="0">
                <a:latin typeface="+mj-lt"/>
              </a:rPr>
              <a:t>Кад је хладно, бодљикаво прасе тражи другу прасад </a:t>
            </a:r>
            <a:r>
              <a:rPr lang="sr-Cyrl-BA" sz="2400" dirty="0" smtClean="0">
                <a:latin typeface="+mj-lt"/>
              </a:rPr>
              <a:t> </a:t>
            </a:r>
            <a:r>
              <a:rPr lang="bs-Latn-BA" sz="2400" dirty="0" smtClean="0">
                <a:latin typeface="+mj-lt"/>
              </a:rPr>
              <a:t>да леже заједно, да се збију, јер им је тако топлије.</a:t>
            </a:r>
          </a:p>
          <a:p>
            <a:pPr fontAlgn="base">
              <a:lnSpc>
                <a:spcPts val="2500"/>
              </a:lnSpc>
              <a:spcBef>
                <a:spcPts val="600"/>
              </a:spcBef>
            </a:pPr>
            <a:r>
              <a:rPr lang="bs-Latn-BA" sz="2400" dirty="0" smtClean="0">
                <a:latin typeface="+mj-lt"/>
              </a:rPr>
              <a:t>Да немају бодље, то би било лако, али бодљикава прасад имају дуге и оштре бодље. Кад се збију у гомилу, боду једно друго.</a:t>
            </a:r>
            <a:r>
              <a:rPr lang="sr-Cyrl-BA" sz="2400" dirty="0" smtClean="0">
                <a:latin typeface="+mj-lt"/>
              </a:rPr>
              <a:t> </a:t>
            </a:r>
            <a:r>
              <a:rPr lang="bs-Latn-BA" sz="2400" dirty="0" smtClean="0">
                <a:latin typeface="+mj-lt"/>
              </a:rPr>
              <a:t>Т</a:t>
            </a:r>
            <a:r>
              <a:rPr lang="sr-Cyrl-BA" sz="2400" dirty="0" smtClean="0">
                <a:latin typeface="+mj-lt"/>
              </a:rPr>
              <a:t>о није добро. А</a:t>
            </a:r>
            <a:r>
              <a:rPr lang="bs-Latn-BA" sz="2400" dirty="0" smtClean="0">
                <a:latin typeface="+mj-lt"/>
              </a:rPr>
              <a:t>ли није добро ни кад им је хладно.</a:t>
            </a:r>
          </a:p>
          <a:p>
            <a:pPr fontAlgn="base">
              <a:lnSpc>
                <a:spcPts val="2500"/>
              </a:lnSpc>
              <a:spcBef>
                <a:spcPts val="600"/>
              </a:spcBef>
            </a:pPr>
            <a:r>
              <a:rPr lang="bs-Latn-BA" sz="2400" dirty="0" smtClean="0">
                <a:latin typeface="+mj-lt"/>
              </a:rPr>
              <a:t>Зато се бодљикава прасад дуго муче док не нађу неко згодно растојање: да буду једно уз друго, а да се не боду. </a:t>
            </a:r>
            <a:endParaRPr lang="sr-Cyrl-BA" sz="2400" dirty="0" smtClean="0">
              <a:latin typeface="+mj-lt"/>
            </a:endParaRPr>
          </a:p>
          <a:p>
            <a:pPr fontAlgn="base">
              <a:lnSpc>
                <a:spcPts val="2500"/>
              </a:lnSpc>
              <a:spcBef>
                <a:spcPts val="600"/>
              </a:spcBef>
            </a:pPr>
            <a:r>
              <a:rPr lang="bs-Latn-BA" sz="2400" dirty="0" smtClean="0">
                <a:latin typeface="+mj-lt"/>
              </a:rPr>
              <a:t>То</a:t>
            </a:r>
            <a:r>
              <a:rPr lang="sr-Cyrl-BA" sz="2400" dirty="0" smtClean="0">
                <a:latin typeface="+mj-lt"/>
              </a:rPr>
              <a:t> </a:t>
            </a:r>
            <a:r>
              <a:rPr lang="bs-Latn-BA" sz="2400" dirty="0" smtClean="0">
                <a:latin typeface="+mj-lt"/>
              </a:rPr>
              <a:t>растојање зове се: Л</a:t>
            </a:r>
            <a:r>
              <a:rPr lang="sr-Cyrl-BA" sz="2400" dirty="0" smtClean="0">
                <a:latin typeface="+mj-lt"/>
              </a:rPr>
              <a:t>ИЈ</a:t>
            </a:r>
            <a:r>
              <a:rPr lang="bs-Latn-BA" sz="2400" dirty="0" smtClean="0">
                <a:latin typeface="+mj-lt"/>
              </a:rPr>
              <a:t>ЕПО ПОНАШАЊЕ.</a:t>
            </a:r>
          </a:p>
          <a:p>
            <a:pPr fontAlgn="base">
              <a:lnSpc>
                <a:spcPts val="2500"/>
              </a:lnSpc>
              <a:spcBef>
                <a:spcPts val="600"/>
              </a:spcBef>
            </a:pPr>
            <a:r>
              <a:rPr lang="bs-Latn-BA" sz="2400" dirty="0" smtClean="0">
                <a:latin typeface="+mj-lt"/>
              </a:rPr>
              <a:t>То је л</a:t>
            </a:r>
            <a:r>
              <a:rPr lang="sr-Cyrl-BA" sz="2400" dirty="0" smtClean="0">
                <a:latin typeface="+mj-lt"/>
              </a:rPr>
              <a:t>иј</a:t>
            </a:r>
            <a:r>
              <a:rPr lang="bs-Latn-BA" sz="2400" dirty="0" smtClean="0">
                <a:latin typeface="+mj-lt"/>
              </a:rPr>
              <a:t>епо понашање: да ја не повр</a:t>
            </a:r>
            <a:r>
              <a:rPr lang="sr-Cyrl-BA" sz="2400" dirty="0" smtClean="0">
                <a:latin typeface="+mj-lt"/>
              </a:rPr>
              <a:t>иј</a:t>
            </a:r>
            <a:r>
              <a:rPr lang="bs-Latn-BA" sz="2400" dirty="0" smtClean="0">
                <a:latin typeface="+mj-lt"/>
              </a:rPr>
              <a:t>едим тебе, да ти не повр</a:t>
            </a:r>
            <a:r>
              <a:rPr lang="sr-Cyrl-BA" sz="2400" dirty="0" smtClean="0">
                <a:latin typeface="+mj-lt"/>
              </a:rPr>
              <a:t>иј</a:t>
            </a:r>
            <a:r>
              <a:rPr lang="bs-Latn-BA" sz="2400" dirty="0" smtClean="0">
                <a:latin typeface="+mj-lt"/>
              </a:rPr>
              <a:t>едиш мене, да помогнемо једно другом, да и мени и теби буде л</a:t>
            </a:r>
            <a:r>
              <a:rPr lang="sr-Cyrl-BA" sz="2400" dirty="0" smtClean="0">
                <a:latin typeface="+mj-lt"/>
              </a:rPr>
              <a:t>иј</a:t>
            </a:r>
            <a:r>
              <a:rPr lang="bs-Latn-BA" sz="2400" dirty="0" smtClean="0">
                <a:latin typeface="+mj-lt"/>
              </a:rPr>
              <a:t>епо.</a:t>
            </a:r>
          </a:p>
          <a:p>
            <a:pPr algn="r" fontAlgn="base">
              <a:lnSpc>
                <a:spcPts val="2500"/>
              </a:lnSpc>
            </a:pPr>
            <a:r>
              <a:rPr lang="bs-Latn-BA" sz="2000" dirty="0" smtClean="0">
                <a:latin typeface="+mj-lt"/>
              </a:rPr>
              <a:t>Артур Ш</a:t>
            </a:r>
            <a:r>
              <a:rPr lang="sr-Cyrl-BA" sz="2000" dirty="0" smtClean="0">
                <a:latin typeface="+mj-lt"/>
              </a:rPr>
              <a:t>опенхауер</a:t>
            </a:r>
            <a:endParaRPr lang="bs-Latn-BA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4000" y="2922419"/>
            <a:ext cx="2880000" cy="195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12000" y="785800"/>
            <a:ext cx="7920000" cy="216982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dirty="0" smtClean="0">
                <a:latin typeface="Calibri" pitchFamily="34" charset="0"/>
                <a:ea typeface="+mj-ea"/>
                <a:cs typeface="Times New Roman" pitchFamily="18" charset="0"/>
              </a:rPr>
              <a:t>Надам се да сте добро разумјели ову причу и </a:t>
            </a:r>
            <a:r>
              <a:rPr lang="sr-Cyrl-BA" sz="2400" dirty="0" smtClean="0">
                <a:latin typeface="Calibri" pitchFamily="34" charset="0"/>
                <a:ea typeface="+mj-ea"/>
                <a:cs typeface="Times New Roman" pitchFamily="18" charset="0"/>
              </a:rPr>
              <a:t>схватили </a:t>
            </a:r>
            <a:r>
              <a:rPr lang="sr-Cyrl-BA" sz="2400" dirty="0" smtClean="0">
                <a:latin typeface="Calibri" pitchFamily="34" charset="0"/>
                <a:ea typeface="+mj-ea"/>
                <a:cs typeface="Times New Roman" pitchFamily="18" charset="0"/>
              </a:rPr>
              <a:t>њену суштинску поруку: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latin typeface="Calibri" pitchFamily="34" charset="0"/>
                <a:ea typeface="+mj-ea"/>
                <a:cs typeface="Times New Roman" pitchFamily="18" charset="0"/>
              </a:rPr>
              <a:t>Кад је потребно да будемо физички </a:t>
            </a:r>
            <a:r>
              <a:rPr lang="sr-Cyrl-BA" sz="2400" b="1" dirty="0" smtClean="0">
                <a:latin typeface="Calibri" pitchFamily="34" charset="0"/>
                <a:ea typeface="+mj-ea"/>
                <a:cs typeface="Times New Roman" pitchFamily="18" charset="0"/>
              </a:rPr>
              <a:t>удаљени </a:t>
            </a:r>
            <a:r>
              <a:rPr lang="sr-Cyrl-BA" sz="2400" b="1" dirty="0" smtClean="0">
                <a:latin typeface="Calibri" pitchFamily="34" charset="0"/>
                <a:ea typeface="+mj-ea"/>
                <a:cs typeface="Times New Roman" pitchFamily="18" charset="0"/>
              </a:rPr>
              <a:t>једни од других</a:t>
            </a:r>
            <a:r>
              <a:rPr lang="sr-Cyrl-BA" sz="2400" b="1" smtClean="0">
                <a:latin typeface="Calibri" pitchFamily="34" charset="0"/>
                <a:ea typeface="+mj-ea"/>
                <a:cs typeface="Times New Roman" pitchFamily="18" charset="0"/>
              </a:rPr>
              <a:t>, </a:t>
            </a:r>
            <a:r>
              <a:rPr lang="sr-Cyrl-BA" sz="2400" b="1" smtClean="0">
                <a:latin typeface="Calibri" pitchFamily="34" charset="0"/>
                <a:ea typeface="+mj-ea"/>
                <a:cs typeface="Times New Roman" pitchFamily="18" charset="0"/>
              </a:rPr>
              <a:t>останимо блиски </a:t>
            </a:r>
            <a:r>
              <a:rPr lang="sr-Cyrl-BA" sz="2400" b="1" dirty="0" smtClean="0">
                <a:latin typeface="Calibri" pitchFamily="34" charset="0"/>
                <a:ea typeface="+mj-ea"/>
                <a:cs typeface="Times New Roman" pitchFamily="18" charset="0"/>
              </a:rPr>
              <a:t>у срцу, загрлимо једни друге лијепим поступком, разумијевањем и топлим ријечима.</a:t>
            </a:r>
            <a:endParaRPr kumimoji="0" lang="sr-Cyrl-B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TextBox 4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/>
          <p:nvPr/>
        </p:nvGrpSpPr>
        <p:grpSpPr>
          <a:xfrm>
            <a:off x="792000" y="576576"/>
            <a:ext cx="7560000" cy="3924000"/>
            <a:chOff x="792000" y="576576"/>
            <a:chExt cx="7560000" cy="3924000"/>
          </a:xfrm>
        </p:grpSpPr>
        <p:sp>
          <p:nvSpPr>
            <p:cNvPr id="62" name="Flowchart: Connector 61"/>
            <p:cNvSpPr/>
            <p:nvPr/>
          </p:nvSpPr>
          <p:spPr>
            <a:xfrm>
              <a:off x="792000" y="576576"/>
              <a:ext cx="7560000" cy="3924000"/>
            </a:xfrm>
            <a:prstGeom prst="flowChartConnector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23540" y="3693312"/>
              <a:ext cx="2916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sr-Cyrl-BA" sz="2400" dirty="0"/>
                <a:t>Н</a:t>
              </a:r>
              <a:r>
                <a:rPr lang="sr-Cyrl-BA" sz="2400" dirty="0" smtClean="0"/>
                <a:t>а који начин?</a:t>
              </a:r>
            </a:p>
            <a:p>
              <a:pPr algn="ctr">
                <a:lnSpc>
                  <a:spcPts val="2400"/>
                </a:lnSpc>
              </a:pPr>
              <a:r>
                <a:rPr lang="sr-Cyrl-BA" sz="2400" b="1" dirty="0"/>
                <a:t>У</a:t>
              </a:r>
              <a:r>
                <a:rPr lang="sr-Cyrl-BA" sz="2400" b="1" dirty="0" smtClean="0"/>
                <a:t>смено </a:t>
              </a:r>
              <a:r>
                <a:rPr lang="sr-Cyrl-BA" sz="2400" dirty="0" smtClean="0"/>
                <a:t>или</a:t>
              </a:r>
              <a:r>
                <a:rPr lang="sr-Cyrl-BA" sz="2400" b="1" dirty="0" smtClean="0"/>
                <a:t> писмено.</a:t>
              </a:r>
              <a:endParaRPr lang="bs-Latn-BA" sz="2400" b="1" dirty="0"/>
            </a:p>
          </p:txBody>
        </p:sp>
      </p:grpSp>
      <p:grpSp>
        <p:nvGrpSpPr>
          <p:cNvPr id="3" name="Group 57"/>
          <p:cNvGrpSpPr/>
          <p:nvPr/>
        </p:nvGrpSpPr>
        <p:grpSpPr>
          <a:xfrm>
            <a:off x="1692000" y="728976"/>
            <a:ext cx="5760000" cy="2916000"/>
            <a:chOff x="1692000" y="728976"/>
            <a:chExt cx="5760000" cy="2916000"/>
          </a:xfrm>
        </p:grpSpPr>
        <p:sp>
          <p:nvSpPr>
            <p:cNvPr id="59" name="Flowchart: Connector 58"/>
            <p:cNvSpPr/>
            <p:nvPr/>
          </p:nvSpPr>
          <p:spPr>
            <a:xfrm>
              <a:off x="1692000" y="728976"/>
              <a:ext cx="5760000" cy="2916000"/>
            </a:xfrm>
            <a:prstGeom prst="flowChartConnector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571736" y="2687058"/>
              <a:ext cx="3996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sr-Cyrl-BA" sz="2400" dirty="0" smtClean="0"/>
                <a:t>Каквом</a:t>
              </a:r>
              <a:r>
                <a:rPr lang="en-US" sz="2400" dirty="0" smtClean="0"/>
                <a:t>?</a:t>
              </a:r>
              <a:endParaRPr lang="sr-Cyrl-BA" sz="2400" dirty="0" smtClean="0"/>
            </a:p>
            <a:p>
              <a:pPr algn="ctr">
                <a:lnSpc>
                  <a:spcPts val="2400"/>
                </a:lnSpc>
              </a:pPr>
              <a:r>
                <a:rPr lang="sr-Cyrl-BA" sz="2400" b="1" dirty="0"/>
                <a:t>С</a:t>
              </a:r>
              <a:r>
                <a:rPr lang="sr-Cyrl-BA" sz="2400" b="1" dirty="0" smtClean="0"/>
                <a:t>тварном </a:t>
              </a:r>
              <a:r>
                <a:rPr lang="sr-Cyrl-BA" sz="2400" dirty="0" smtClean="0"/>
                <a:t>или</a:t>
              </a:r>
              <a:r>
                <a:rPr lang="sr-Cyrl-BA" sz="2400" b="1" dirty="0" smtClean="0"/>
                <a:t> измишљеном.</a:t>
              </a:r>
              <a:endParaRPr lang="bs-Latn-BA" sz="2400" b="1" dirty="0"/>
            </a:p>
          </p:txBody>
        </p:sp>
      </p:grpSp>
      <p:grpSp>
        <p:nvGrpSpPr>
          <p:cNvPr id="4" name="Group 54"/>
          <p:cNvGrpSpPr/>
          <p:nvPr/>
        </p:nvGrpSpPr>
        <p:grpSpPr>
          <a:xfrm>
            <a:off x="2412000" y="881376"/>
            <a:ext cx="4320000" cy="1764000"/>
            <a:chOff x="2412000" y="881376"/>
            <a:chExt cx="4320000" cy="1764000"/>
          </a:xfrm>
        </p:grpSpPr>
        <p:sp>
          <p:nvSpPr>
            <p:cNvPr id="56" name="Flowchart: Connector 55"/>
            <p:cNvSpPr/>
            <p:nvPr/>
          </p:nvSpPr>
          <p:spPr>
            <a:xfrm>
              <a:off x="2412000" y="881376"/>
              <a:ext cx="4320000" cy="1764000"/>
            </a:xfrm>
            <a:prstGeom prst="flowChartConnector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s-Latn-BA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26000" y="1697812"/>
              <a:ext cx="3492000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2400"/>
                </a:lnSpc>
              </a:pPr>
              <a:r>
                <a:rPr lang="en-US" sz="2400" dirty="0"/>
                <a:t>O</a:t>
              </a:r>
              <a:r>
                <a:rPr lang="sr-Cyrl-BA" sz="2400" dirty="0" smtClean="0"/>
                <a:t> чему</a:t>
              </a:r>
              <a:r>
                <a:rPr lang="en-US" sz="2400" dirty="0" smtClean="0"/>
                <a:t>?</a:t>
              </a:r>
              <a:endParaRPr lang="sr-Cyrl-BA" sz="2400" dirty="0" smtClean="0"/>
            </a:p>
            <a:p>
              <a:pPr algn="ctr">
                <a:lnSpc>
                  <a:spcPts val="2400"/>
                </a:lnSpc>
              </a:pPr>
              <a:r>
                <a:rPr lang="sr-Cyrl-RS" sz="2400" b="1" dirty="0" smtClean="0"/>
                <a:t>Д</a:t>
              </a:r>
              <a:r>
                <a:rPr lang="sr-Cyrl-BA" sz="2400" b="1" dirty="0" smtClean="0"/>
                <a:t>огађају</a:t>
              </a:r>
              <a:r>
                <a:rPr lang="sr-Latn-BA" sz="2400" b="1" dirty="0" smtClean="0"/>
                <a:t> </a:t>
              </a:r>
              <a:r>
                <a:rPr lang="sr-Cyrl-BA" sz="2400" dirty="0" smtClean="0"/>
                <a:t>или</a:t>
              </a:r>
              <a:r>
                <a:rPr lang="sr-Cyrl-BA" sz="2400" b="1" dirty="0" smtClean="0"/>
                <a:t> доживљају.</a:t>
              </a:r>
              <a:endParaRPr lang="bs-Latn-BA" sz="2400" b="1" dirty="0"/>
            </a:p>
          </p:txBody>
        </p:sp>
      </p:grpSp>
      <p:sp>
        <p:nvSpPr>
          <p:cNvPr id="7170" name="AutoShape 2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7172" name="AutoShape 4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 dirty="0"/>
          </a:p>
        </p:txBody>
      </p:sp>
      <p:sp>
        <p:nvSpPr>
          <p:cNvPr id="14" name="Flowchart: Connector 13"/>
          <p:cNvSpPr>
            <a:spLocks/>
          </p:cNvSpPr>
          <p:nvPr/>
        </p:nvSpPr>
        <p:spPr>
          <a:xfrm>
            <a:off x="3492000" y="1033776"/>
            <a:ext cx="2160000" cy="612000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2400"/>
              </a:lnSpc>
            </a:pPr>
            <a:r>
              <a:rPr lang="sr-Cyrl-BA" sz="2800" b="1" dirty="0" smtClean="0">
                <a:solidFill>
                  <a:schemeClr val="tx1"/>
                </a:solidFill>
              </a:rPr>
              <a:t>Причање</a:t>
            </a:r>
            <a:endParaRPr lang="bs-Latn-BA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Kids sitting in a circle reading a poem Royalty Free Vecto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56"/>
          <a:stretch/>
        </p:blipFill>
        <p:spPr bwMode="auto">
          <a:xfrm>
            <a:off x="7236296" y="3143646"/>
            <a:ext cx="1907704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rica_pl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6059" y="0"/>
            <a:ext cx="2777941" cy="2500312"/>
          </a:xfrm>
          <a:prstGeom prst="rect">
            <a:avLst/>
          </a:prstGeom>
        </p:spPr>
      </p:pic>
      <p:sp>
        <p:nvSpPr>
          <p:cNvPr id="7170" name="AutoShape 2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7172" name="AutoShape 4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36531" y="696502"/>
            <a:ext cx="7560000" cy="56682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>
              <a:lnSpc>
                <a:spcPts val="3700"/>
              </a:lnSpc>
              <a:spcBef>
                <a:spcPct val="0"/>
              </a:spcBef>
              <a:defRPr/>
            </a:pP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12000" y="571486"/>
            <a:ext cx="8246280" cy="41242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 П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РИЧАЊА</a:t>
            </a: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ts val="120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1.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Када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и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гдје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се догодило оно</a:t>
            </a: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       о чему причаш?</a:t>
            </a: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2.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Ко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су учесници?</a:t>
            </a: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3.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Шта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и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како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се догодило?</a:t>
            </a: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4.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Какав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је био догађај/доживљај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весео, узбудљив, занимљив, тужан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…</a:t>
            </a:r>
            <a:endParaRPr lang="sr-Cyrl-BA" sz="2800" dirty="0" smtClean="0">
              <a:latin typeface="+mj-lt"/>
              <a:ea typeface="+mj-ea"/>
              <a:cs typeface="+mj-cs"/>
            </a:endParaRP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5.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Када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и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како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се завршио?</a:t>
            </a:r>
          </a:p>
          <a:p>
            <a:pPr marL="514350" indent="-514350"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6.  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Шта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су учесници научили из оног што се десило?</a:t>
            </a:r>
            <a:endParaRPr kumimoji="0" lang="sr-Cyrl-BA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487768" y="142857"/>
            <a:ext cx="1656000" cy="689855"/>
          </a:xfrm>
          <a:prstGeom prst="cloudCallout">
            <a:avLst>
              <a:gd name="adj1" fmla="val 51475"/>
              <a:gd name="adj2" fmla="val 6149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72000" rtlCol="0" anchor="ctr">
            <a:spAutoFit/>
          </a:bodyPr>
          <a:lstStyle/>
          <a:p>
            <a:pPr algn="ctr"/>
            <a:r>
              <a:rPr lang="sr-Cyrl-BA" sz="2000" b="1" dirty="0" smtClean="0">
                <a:solidFill>
                  <a:schemeClr val="tx1"/>
                </a:solidFill>
              </a:rPr>
              <a:t>Прича?</a:t>
            </a:r>
            <a:endParaRPr lang="bs-Latn-BA" sz="20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7172" name="AutoShape 4" descr="Rezultat slika za upit &quot;heart&quot;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s-Latn-BA"/>
          </a:p>
        </p:txBody>
      </p:sp>
      <p:sp>
        <p:nvSpPr>
          <p:cNvPr id="8" name="Rectangle 7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36531" y="696502"/>
            <a:ext cx="7560000" cy="56682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>
              <a:lnSpc>
                <a:spcPts val="3700"/>
              </a:lnSpc>
              <a:spcBef>
                <a:spcPct val="0"/>
              </a:spcBef>
              <a:defRPr/>
            </a:pPr>
            <a:r>
              <a:rPr kumimoji="0" lang="sr-Cyrl-B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12000" y="648147"/>
            <a:ext cx="8208472" cy="384720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                С</a:t>
            </a: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ТРУКТУРА ПИСМЕНОГ САСТАВА</a:t>
            </a:r>
            <a:endParaRPr lang="sr-Cyrl-BA" sz="2800" dirty="0" smtClean="0">
              <a:latin typeface="+mj-lt"/>
              <a:ea typeface="+mj-ea"/>
              <a:cs typeface="+mj-cs"/>
            </a:endParaRPr>
          </a:p>
          <a:p>
            <a:pPr algn="just">
              <a:spcBef>
                <a:spcPts val="120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1.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Увод</a:t>
            </a:r>
            <a:r>
              <a:rPr lang="sr-Cyrl-B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(дио у ко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je</a:t>
            </a:r>
            <a:r>
              <a:rPr lang="sr-Cyrl-RS" sz="2800" dirty="0" smtClean="0">
                <a:latin typeface="+mj-lt"/>
                <a:ea typeface="+mj-ea"/>
                <a:cs typeface="+mj-cs"/>
              </a:rPr>
              <a:t>м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можеш представити вријеме,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       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         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мјесто радње и ликове)</a:t>
            </a:r>
          </a:p>
          <a:p>
            <a:pPr>
              <a:spcBef>
                <a:spcPts val="60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2.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Главни</a:t>
            </a:r>
            <a:r>
              <a:rPr lang="sr-Cyrl-B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дио</a:t>
            </a:r>
            <a:r>
              <a:rPr lang="sr-Cyrl-B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(дио у којем ћеш описати главни догађај, доживљај или више њих)</a:t>
            </a:r>
          </a:p>
          <a:p>
            <a:pPr>
              <a:spcBef>
                <a:spcPts val="60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3. </a:t>
            </a:r>
            <a:r>
              <a:rPr lang="sr-Cyrl-BA" sz="2800" b="1" dirty="0" smtClean="0">
                <a:latin typeface="+mj-lt"/>
                <a:ea typeface="+mj-ea"/>
                <a:cs typeface="+mj-cs"/>
              </a:rPr>
              <a:t>Завршни дио</a:t>
            </a:r>
            <a:r>
              <a:rPr lang="sr-Cyrl-BA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(завршетак причања у ко</a:t>
            </a:r>
            <a:r>
              <a:rPr lang="sr-Cyrl-RS" sz="2800" dirty="0" smtClean="0">
                <a:latin typeface="+mj-lt"/>
                <a:ea typeface="+mj-ea"/>
                <a:cs typeface="+mj-cs"/>
              </a:rPr>
              <a:t>јем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 ћеш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sr-Cyrl-BA" sz="2800" dirty="0" smtClean="0">
                <a:latin typeface="+mj-lt"/>
                <a:ea typeface="+mj-ea"/>
                <a:cs typeface="+mj-cs"/>
              </a:rPr>
              <a:t>ликове довести до краја догађаја или доживљаја и дати неки закључак)</a:t>
            </a:r>
            <a:endParaRPr kumimoji="0" lang="sr-Cyrl-BA" sz="28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70331" y="806411"/>
            <a:ext cx="79200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b="1" dirty="0" smtClean="0">
                <a:latin typeface="+mj-lt"/>
                <a:ea typeface="+mj-ea"/>
                <a:cs typeface="+mj-cs"/>
              </a:rPr>
              <a:t>             Причање на основу датог почетка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0331" y="1494390"/>
            <a:ext cx="7920000" cy="138499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Када имате пред собом задати почетак, то значи да треба да наставите причање које је неко прије вас започео.</a:t>
            </a:r>
            <a:endParaRPr lang="sr-Cyrl-BA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0331" y="3044143"/>
            <a:ext cx="7920000" cy="1384995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sr-Cyrl-BA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Водите рачуна о томе шта је о ликовима и догађајима у уводном дијелу већ речено и уклопите их у причу на што занимљивији начин. </a:t>
            </a:r>
            <a:endParaRPr lang="sr-Cyrl-BA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000" y="702220"/>
            <a:ext cx="7920000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latin typeface="+mj-lt"/>
                <a:ea typeface="+mj-ea"/>
                <a:cs typeface="+mj-cs"/>
              </a:rPr>
              <a:t>  Писмена вјежба</a:t>
            </a:r>
            <a:endParaRPr kumimoji="0" lang="sr-Cyrl-BA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2000" y="2570949"/>
            <a:ext cx="7920000" cy="110799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    </a:t>
            </a: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Било је то дивно априлско јутро. Пробудила сам се са осјећајем да ће се догодити нешто необично, што ће обиљежити наше дјетињство...    </a:t>
            </a:r>
            <a:endParaRPr kumimoji="0" lang="sr-Cyrl-B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2000" y="1202019"/>
            <a:ext cx="7920000" cy="369332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latin typeface="+mj-lt"/>
                <a:ea typeface="+mj-ea"/>
                <a:cs typeface="+mj-cs"/>
              </a:rPr>
              <a:t>  Причање на основу датог почетка</a:t>
            </a:r>
            <a:endParaRPr kumimoji="0" lang="sr-Cyrl-BA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12000" y="1701818"/>
            <a:ext cx="7920000" cy="73866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dirty="0" smtClean="0">
                <a:latin typeface="+mj-lt"/>
                <a:ea typeface="+mj-ea"/>
                <a:cs typeface="+mj-cs"/>
              </a:rPr>
              <a:t> На страни 56. у вашем уџбенику налази се неколико почетака прича. Изабрала сам сљедећи:</a:t>
            </a:r>
            <a:endParaRPr kumimoji="0" lang="sr-Cyrl-BA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96176" y="3415500"/>
            <a:ext cx="3147824" cy="17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2000" y="419939"/>
            <a:ext cx="7920000" cy="369331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... Отворила сам прозор да удахнем свјеж јутарњи ваздух.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Изненадих се! Крај наше жељезне капије шћућурио се чупави</a:t>
            </a:r>
            <a:r>
              <a:rPr lang="sr-Latn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жућкасти псић. Усхићено сам позвала брата! Зачас смо се нашли покрај њега и њежно га миловали. Жућко је и дан данас са нама. Испраћа нас и дочекује из школе весело машући репом чим нас угледа. Постали смо нераздвојни другари.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    То дивно априлско јутро урезало ми се у сјећање, јер сам тада пронашла Жућка који уљепшава моје и братово дјетињство.</a:t>
            </a:r>
            <a:endParaRPr kumimoji="0" lang="sr-Cyrl-B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12000" y="4432385"/>
            <a:ext cx="7920000" cy="35394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300" b="1" dirty="0" smtClean="0">
                <a:latin typeface="+mj-lt"/>
                <a:ea typeface="+mj-ea"/>
                <a:cs typeface="+mj-cs"/>
              </a:rPr>
              <a:t>  </a:t>
            </a:r>
            <a:r>
              <a:rPr lang="sr-Cyrl-BA" sz="2300" dirty="0" smtClean="0">
                <a:latin typeface="+mj-lt"/>
                <a:ea typeface="+mj-ea"/>
                <a:cs typeface="+mj-cs"/>
              </a:rPr>
              <a:t>Своју причу бих насловила</a:t>
            </a:r>
            <a:r>
              <a:rPr lang="sr-Cyrl-BA" sz="2300" b="1" dirty="0" smtClean="0">
                <a:latin typeface="+mj-lt"/>
                <a:ea typeface="+mj-ea"/>
                <a:cs typeface="+mj-cs"/>
              </a:rPr>
              <a:t> „Жућко”</a:t>
            </a:r>
            <a:endParaRPr kumimoji="0" lang="sr-Cyrl-BA" sz="23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0094" y="3739500"/>
            <a:ext cx="1893906" cy="14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4000" y="378842"/>
            <a:ext cx="8136000" cy="407803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400" b="1" dirty="0" smtClean="0">
                <a:latin typeface="+mj-lt"/>
                <a:ea typeface="+mj-ea"/>
                <a:cs typeface="+mj-cs"/>
              </a:rPr>
              <a:t>Правила за добро писање</a:t>
            </a:r>
          </a:p>
          <a:p>
            <a:pPr marL="457200" lvl="0" indent="-457200">
              <a:spcBef>
                <a:spcPts val="1200"/>
              </a:spcBef>
              <a:defRPr/>
            </a:pPr>
            <a:r>
              <a:rPr lang="sr-Cyrl-BA" sz="2400" dirty="0" smtClean="0">
                <a:latin typeface="+mj-lt"/>
                <a:ea typeface="+mj-ea"/>
                <a:cs typeface="+mj-cs"/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Пишите уредно, правилно и читко.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Састав треба да има увод, главни и завршни дио.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Изражавајте се јасним и краћим реченицама.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Реченицу започните великим почетним словом и на крај    реченице ставите тачку или упитник или узвичник.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Реченице не почињите на исти начин:</a:t>
            </a:r>
            <a:r>
              <a:rPr lang="sr-Latn-BA" sz="2400" dirty="0" smtClean="0">
                <a:latin typeface="+mj-lt"/>
                <a:ea typeface="+mj-ea"/>
                <a:cs typeface="+mj-cs"/>
              </a:rPr>
              <a:t>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Када... Онда... Ја...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Будите занимљиви и маштовити, унесите осјећања у свој рад: радост, изненађење, тугу, усхићеност...   </a:t>
            </a:r>
          </a:p>
          <a:p>
            <a:pPr marL="457200" lvl="0" indent="-457200">
              <a:spcBef>
                <a:spcPts val="300"/>
              </a:spcBef>
              <a:defRPr/>
            </a:pPr>
            <a:r>
              <a:rPr lang="sr-Cyrl-BA" sz="2400" dirty="0" smtClean="0">
                <a:sym typeface="Wingdings"/>
              </a:rPr>
              <a:t>   </a:t>
            </a:r>
            <a:r>
              <a:rPr lang="sr-Cyrl-BA" sz="2400" dirty="0" smtClean="0">
                <a:latin typeface="+mj-lt"/>
                <a:ea typeface="+mj-ea"/>
                <a:cs typeface="+mj-cs"/>
              </a:rPr>
              <a:t>Прочитајте рад и исправите грешке које запазите.</a:t>
            </a:r>
            <a:endParaRPr kumimoji="0" lang="sr-Cyrl-BA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875626"/>
            <a:ext cx="9144000" cy="10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348" y="405456"/>
            <a:ext cx="7920000" cy="43088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dirty="0" smtClean="0">
                <a:latin typeface="+mj-lt"/>
                <a:ea typeface="+mj-ea"/>
                <a:cs typeface="+mj-cs"/>
              </a:rPr>
              <a:t>Задатак за самостални рад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55348" y="873840"/>
            <a:ext cx="7920000" cy="738664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400" dirty="0" smtClean="0">
                <a:latin typeface="+mj-lt"/>
                <a:ea typeface="+mj-ea"/>
                <a:cs typeface="+mj-cs"/>
              </a:rPr>
              <a:t>у</a:t>
            </a:r>
            <a:r>
              <a:rPr kumimoji="0" lang="sr-Cyrl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џбеник : „Српски језик и језичка култура за </a:t>
            </a:r>
          </a:p>
          <a:p>
            <a:pPr>
              <a:spcBef>
                <a:spcPct val="0"/>
              </a:spcBef>
              <a:defRPr/>
            </a:pPr>
            <a:r>
              <a:rPr kumimoji="0" lang="sr-Cyrl-B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4. разред основне школе”, страна 56</a:t>
            </a:r>
            <a:endParaRPr lang="sr-Cyrl-BA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55348" y="1861084"/>
            <a:ext cx="7920000" cy="132901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b="1" dirty="0" smtClean="0">
                <a:latin typeface="+mj-lt"/>
                <a:ea typeface="+mj-ea"/>
                <a:cs typeface="+mj-cs"/>
              </a:rPr>
              <a:t>Изаберите један од пет понуђених почетака приче. На основу њега напишите причу и дајте јој наслов.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55348" y="3307811"/>
            <a:ext cx="7920000" cy="43088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b="1" dirty="0" smtClean="0">
                <a:latin typeface="+mj-lt"/>
                <a:ea typeface="+mj-ea"/>
                <a:cs typeface="+mj-cs"/>
              </a:rPr>
              <a:t>Причу испричајте члану породице.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55348" y="4405012"/>
            <a:ext cx="792000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0" rIns="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b="1" dirty="0" smtClean="0">
                <a:latin typeface="+mj-lt"/>
                <a:ea typeface="+mj-ea"/>
                <a:cs typeface="+mj-cs"/>
              </a:rPr>
              <a:t>Срећан рад!</a:t>
            </a:r>
            <a:endParaRPr kumimoji="0" lang="sr-Cyrl-BA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55348" y="3856412"/>
            <a:ext cx="7920000" cy="430887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sr-Cyrl-BA" sz="2800" b="1" dirty="0" smtClean="0">
                <a:latin typeface="+mj-lt"/>
                <a:ea typeface="+mj-ea"/>
                <a:cs typeface="+mj-cs"/>
              </a:rPr>
              <a:t>Написану причу пошаљите својим учитељима.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184" y="-18"/>
            <a:ext cx="1403816" cy="19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60375" y="4620598"/>
            <a:ext cx="2959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dirty="0" smtClean="0"/>
              <a:t>СРПСКИ ЈЕЗИК 4. РАЗРЕД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1781</TotalTime>
  <Words>745</Words>
  <Application>Microsoft Office PowerPoint</Application>
  <PresentationFormat>On-screen Show (16:9)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Култура изражавања   Причање на основу датог почетка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наставна јединица:  Храбра мајка, чешка народна прича</dc:title>
  <dc:creator>CBBH</dc:creator>
  <cp:lastModifiedBy>marina_uciteljica@yahoo.com</cp:lastModifiedBy>
  <cp:revision>196</cp:revision>
  <dcterms:created xsi:type="dcterms:W3CDTF">2020-03-17T18:26:44Z</dcterms:created>
  <dcterms:modified xsi:type="dcterms:W3CDTF">2020-04-23T10:16:15Z</dcterms:modified>
</cp:coreProperties>
</file>