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49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18810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28522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92149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63512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398512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88628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10905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08359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13045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15651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403225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85E6-3F32-496B-8A10-D05633923345}" type="datetimeFigureOut">
              <a:rPr lang="sr-Cyrl-BA" smtClean="0"/>
              <a:pPr/>
              <a:t>29.4.2020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BEE9B-6E8D-4FC5-9BA8-1ED45D1A4A0C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:p14="http://schemas.microsoft.com/office/powerpoint/2010/main" xmlns="" val="2051070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  <a:latin typeface="+mn-lt"/>
              </a:rPr>
              <a:t>Род и број придјева</a:t>
            </a:r>
            <a:endParaRPr lang="sr-Cyrl-BA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утврђивање</a:t>
            </a: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" y="508000"/>
            <a:ext cx="298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Српски језик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5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                              Гуска</a:t>
            </a:r>
            <a:endParaRPr lang="sr-Cyrl-B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4069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Снажна крила,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м</a:t>
            </a:r>
            <a:r>
              <a:rPr lang="sr-Cyrl-BA" dirty="0" smtClean="0">
                <a:solidFill>
                  <a:schemeClr val="bg1"/>
                </a:solidFill>
              </a:rPr>
              <a:t>еко перје, 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е</a:t>
            </a:r>
            <a:r>
              <a:rPr lang="sr-Cyrl-BA" dirty="0" smtClean="0">
                <a:solidFill>
                  <a:schemeClr val="bg1"/>
                </a:solidFill>
              </a:rPr>
              <a:t>легантни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д</a:t>
            </a:r>
            <a:r>
              <a:rPr lang="sr-Cyrl-BA" dirty="0" smtClean="0">
                <a:solidFill>
                  <a:schemeClr val="bg1"/>
                </a:solidFill>
              </a:rPr>
              <a:t>уги врат.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Лако лети,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в</a:t>
            </a:r>
            <a:r>
              <a:rPr lang="sr-Cyrl-BA" dirty="0" smtClean="0">
                <a:solidFill>
                  <a:schemeClr val="bg1"/>
                </a:solidFill>
              </a:rPr>
              <a:t>одом пљуска,</a:t>
            </a: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</a:rPr>
              <a:t>т</a:t>
            </a:r>
            <a:r>
              <a:rPr lang="sr-Cyrl-BA" dirty="0" smtClean="0">
                <a:solidFill>
                  <a:schemeClr val="bg1"/>
                </a:solidFill>
              </a:rPr>
              <a:t>ако млада,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а већ гуска.</a:t>
            </a:r>
            <a:endParaRPr lang="sr-Cyrl-BA" dirty="0">
              <a:solidFill>
                <a:schemeClr val="bg1"/>
              </a:solidFill>
            </a:endParaRPr>
          </a:p>
        </p:txBody>
      </p:sp>
      <p:pic>
        <p:nvPicPr>
          <p:cNvPr id="1026" name="Picture 2" descr="Guska | Učimo životinje | Dečiji snov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7050" y="1535114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470900" y="2358935"/>
            <a:ext cx="1930400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с</a:t>
            </a:r>
            <a:r>
              <a:rPr lang="sr-Cyrl-BA" sz="2800" dirty="0" smtClean="0">
                <a:solidFill>
                  <a:schemeClr val="bg1"/>
                </a:solidFill>
              </a:rPr>
              <a:t>нажна</a:t>
            </a:r>
          </a:p>
          <a:p>
            <a:r>
              <a:rPr lang="sr-Cyrl-BA" sz="2800" dirty="0">
                <a:solidFill>
                  <a:schemeClr val="bg1"/>
                </a:solidFill>
              </a:rPr>
              <a:t>м</a:t>
            </a:r>
            <a:r>
              <a:rPr lang="sr-Cyrl-BA" sz="2800" dirty="0" smtClean="0">
                <a:solidFill>
                  <a:schemeClr val="bg1"/>
                </a:solidFill>
              </a:rPr>
              <a:t>еко</a:t>
            </a:r>
          </a:p>
          <a:p>
            <a:r>
              <a:rPr lang="sr-Cyrl-BA" sz="2800" dirty="0">
                <a:solidFill>
                  <a:schemeClr val="bg1"/>
                </a:solidFill>
              </a:rPr>
              <a:t>е</a:t>
            </a:r>
            <a:r>
              <a:rPr lang="sr-Cyrl-BA" sz="2800" dirty="0" smtClean="0">
                <a:solidFill>
                  <a:schemeClr val="bg1"/>
                </a:solidFill>
              </a:rPr>
              <a:t>легантни</a:t>
            </a:r>
          </a:p>
          <a:p>
            <a:r>
              <a:rPr lang="sr-Cyrl-BA" sz="2800" dirty="0">
                <a:solidFill>
                  <a:schemeClr val="bg1"/>
                </a:solidFill>
              </a:rPr>
              <a:t>д</a:t>
            </a:r>
            <a:r>
              <a:rPr lang="sr-Cyrl-BA" sz="2800" dirty="0" smtClean="0">
                <a:solidFill>
                  <a:schemeClr val="bg1"/>
                </a:solidFill>
              </a:rPr>
              <a:t>уги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млада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70900" y="1905000"/>
            <a:ext cx="19304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ПРИДЈЕВИ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913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7" y="0"/>
            <a:ext cx="10515600" cy="1325563"/>
          </a:xfrm>
        </p:spPr>
        <p:txBody>
          <a:bodyPr>
            <a:norm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</a:rPr>
              <a:t>Научили смо:</a:t>
            </a:r>
            <a:endParaRPr lang="sr-Cyrl-BA" sz="28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" y="1149349"/>
            <a:ext cx="10515600" cy="4351338"/>
          </a:xfrm>
        </p:spPr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Придјеви стоје уз именицу и ближе је објашњавају.</a:t>
            </a:r>
          </a:p>
          <a:p>
            <a:r>
              <a:rPr lang="sr-Cyrl-BA" smtClean="0">
                <a:solidFill>
                  <a:schemeClr val="bg1"/>
                </a:solidFill>
              </a:rPr>
              <a:t>Придјеви су истог рода као и именице уз коју стоје.</a:t>
            </a:r>
            <a:endParaRPr lang="sr-Cyrl-BA" dirty="0">
              <a:solidFill>
                <a:schemeClr val="bg1"/>
              </a:solidFill>
            </a:endParaRPr>
          </a:p>
        </p:txBody>
      </p:sp>
      <p:pic>
        <p:nvPicPr>
          <p:cNvPr id="2050" name="Picture 2" descr="Tri medveda - Po ruskoj narodnoj priči - Moje de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95313"/>
            <a:ext cx="4423281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00516" y="3364538"/>
            <a:ext cx="3278778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снажан медвјед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снажна медвједица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снажно мече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13503" y="3364538"/>
            <a:ext cx="3339011" cy="138499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к</a:t>
            </a:r>
            <a:r>
              <a:rPr lang="sr-Cyrl-BA" sz="2800" dirty="0" smtClean="0">
                <a:solidFill>
                  <a:schemeClr val="bg1"/>
                </a:solidFill>
              </a:rPr>
              <a:t>рупан медвјед</a:t>
            </a:r>
          </a:p>
          <a:p>
            <a:r>
              <a:rPr lang="sr-Cyrl-BA" sz="2800" dirty="0" smtClean="0">
                <a:solidFill>
                  <a:schemeClr val="bg1"/>
                </a:solidFill>
              </a:rPr>
              <a:t>крупна медвједица</a:t>
            </a:r>
          </a:p>
          <a:p>
            <a:r>
              <a:rPr lang="sr-Cyrl-BA" sz="2800" dirty="0">
                <a:solidFill>
                  <a:schemeClr val="bg1"/>
                </a:solidFill>
              </a:rPr>
              <a:t>к</a:t>
            </a:r>
            <a:r>
              <a:rPr lang="sr-Cyrl-BA" sz="2800" dirty="0" smtClean="0">
                <a:solidFill>
                  <a:schemeClr val="bg1"/>
                </a:solidFill>
              </a:rPr>
              <a:t>рупно мече</a:t>
            </a:r>
            <a:endParaRPr lang="sr-Cyrl-BA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7423063"/>
              </p:ext>
            </p:extLst>
          </p:nvPr>
        </p:nvGraphicFramePr>
        <p:xfrm>
          <a:off x="7779294" y="3364539"/>
          <a:ext cx="834209" cy="1384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09">
                  <a:extLst>
                    <a:ext uri="{9D8B030D-6E8A-4147-A177-3AD203B41FA5}">
                      <a16:colId xmlns:a16="http://schemas.microsoft.com/office/drawing/2014/main" xmlns="" val="1313729226"/>
                    </a:ext>
                  </a:extLst>
                </a:gridCol>
              </a:tblGrid>
              <a:tr h="461665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solidFill>
                            <a:schemeClr val="tx1"/>
                          </a:solidFill>
                        </a:rPr>
                        <a:t>М. Р.</a:t>
                      </a:r>
                      <a:endParaRPr lang="sr-Cyrl-BA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7121983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r>
                        <a:rPr lang="sr-Cyrl-BA" sz="2400" b="1" dirty="0" smtClean="0"/>
                        <a:t>Ж. Р.</a:t>
                      </a:r>
                      <a:endParaRPr lang="sr-Cyrl-B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3372860"/>
                  </a:ext>
                </a:extLst>
              </a:tr>
              <a:tr h="461665">
                <a:tc>
                  <a:txBody>
                    <a:bodyPr/>
                    <a:lstStyle/>
                    <a:p>
                      <a:r>
                        <a:rPr lang="sr-Cyrl-BA" sz="2400" b="1" dirty="0" smtClean="0"/>
                        <a:t>С. Р.</a:t>
                      </a:r>
                      <a:endParaRPr lang="sr-Cyrl-BA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626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9523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bg1"/>
                </a:solidFill>
              </a:rPr>
              <a:t>                          Род придјева</a:t>
            </a:r>
            <a:endParaRPr lang="sr-Cyrl-BA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26558297"/>
              </p:ext>
            </p:extLst>
          </p:nvPr>
        </p:nvGraphicFramePr>
        <p:xfrm>
          <a:off x="838200" y="1825625"/>
          <a:ext cx="10515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160561531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39477092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734758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мушки</a:t>
                      </a:r>
                      <a:r>
                        <a:rPr lang="sr-Cyrl-BA" sz="2800" baseline="0" dirty="0" smtClean="0">
                          <a:solidFill>
                            <a:schemeClr val="tx1"/>
                          </a:solidFill>
                        </a:rPr>
                        <a:t> род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женски</a:t>
                      </a:r>
                      <a:r>
                        <a:rPr lang="sr-Cyrl-BA" sz="2800" baseline="0" dirty="0" smtClean="0">
                          <a:solidFill>
                            <a:schemeClr val="tx1"/>
                          </a:solidFill>
                        </a:rPr>
                        <a:t> род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средњи род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8156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снажан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снажна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снажно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80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</a:t>
                      </a:r>
                      <a:r>
                        <a:rPr lang="sr-Cyrl-BA" sz="2800" dirty="0" smtClean="0"/>
                        <a:t>мекан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мекана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 </a:t>
                      </a:r>
                      <a:r>
                        <a:rPr lang="sr-Cyrl-BA" sz="2800" dirty="0" smtClean="0"/>
                        <a:t>мекано</a:t>
                      </a:r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2643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</a:t>
                      </a:r>
                      <a:r>
                        <a:rPr lang="sr-Cyrl-BA" sz="2800" dirty="0" smtClean="0"/>
                        <a:t>елегантан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елегантна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елегантно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894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</a:t>
                      </a:r>
                      <a:r>
                        <a:rPr lang="sr-Cyrl-BA" sz="2800" dirty="0" smtClean="0"/>
                        <a:t>          дуг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     </a:t>
                      </a:r>
                      <a:r>
                        <a:rPr lang="sr-Cyrl-BA" sz="2800" dirty="0" smtClean="0"/>
                        <a:t>дуга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  дуго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5414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  </a:t>
                      </a:r>
                      <a:r>
                        <a:rPr lang="sr-Cyrl-BA" sz="2800" dirty="0" smtClean="0"/>
                        <a:t>млад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</a:t>
                      </a:r>
                      <a:r>
                        <a:rPr lang="sr-Cyrl-BA" sz="2800" baseline="0" dirty="0" smtClean="0"/>
                        <a:t>   млада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младо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5794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40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3327" y="531351"/>
            <a:ext cx="11314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Бранко је вриједна ученик. Његова </a:t>
            </a:r>
            <a:r>
              <a:rPr lang="sr-Cyrl-BA" sz="3200" dirty="0" smtClean="0">
                <a:solidFill>
                  <a:schemeClr val="bg1"/>
                </a:solidFill>
              </a:rPr>
              <a:t>школско </a:t>
            </a:r>
            <a:r>
              <a:rPr lang="sr-Cyrl-BA" sz="3200" dirty="0" smtClean="0">
                <a:solidFill>
                  <a:schemeClr val="bg1"/>
                </a:solidFill>
              </a:rPr>
              <a:t>торба је </a:t>
            </a:r>
            <a:r>
              <a:rPr lang="sr-Cyrl-BA" sz="3200" dirty="0" smtClean="0">
                <a:solidFill>
                  <a:schemeClr val="bg1"/>
                </a:solidFill>
              </a:rPr>
              <a:t>лијеп, </a:t>
            </a:r>
            <a:r>
              <a:rPr lang="sr-Cyrl-BA" sz="3200" dirty="0" smtClean="0">
                <a:solidFill>
                  <a:schemeClr val="bg1"/>
                </a:solidFill>
              </a:rPr>
              <a:t>али тежак.</a:t>
            </a:r>
            <a:r>
              <a:rPr lang="sr-Latn-BA" sz="3200" dirty="0" smtClean="0">
                <a:solidFill>
                  <a:schemeClr val="bg1"/>
                </a:solidFill>
              </a:rPr>
              <a:t> </a:t>
            </a:r>
            <a:r>
              <a:rPr lang="sr-Cyrl-BA" sz="3200" dirty="0" smtClean="0">
                <a:solidFill>
                  <a:schemeClr val="bg1"/>
                </a:solidFill>
              </a:rPr>
              <a:t>Он у торби носи велику блок за цртање, своју омиљен књигу лектире и укусно ужину. Данас је понио и стаклено флашицу у којој је хладна чај.</a:t>
            </a:r>
          </a:p>
          <a:p>
            <a:endParaRPr lang="sr-Cyrl-BA" sz="2800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315497" y="1047135"/>
            <a:ext cx="1578077" cy="294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13327" y="1563329"/>
            <a:ext cx="1153241" cy="196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837174" y="1047135"/>
            <a:ext cx="101272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769510" y="1047135"/>
            <a:ext cx="14895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98894" y="1563329"/>
            <a:ext cx="132576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54331" y="2564944"/>
            <a:ext cx="1327356" cy="98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092380" y="2024067"/>
            <a:ext cx="148958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52352" y="2014234"/>
            <a:ext cx="1315064" cy="98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722874" y="1562920"/>
            <a:ext cx="1370950" cy="200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66568" y="4191292"/>
            <a:ext cx="10946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Дати текст препиши правилно у своју свеску.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91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BA"/>
          </a:p>
        </p:txBody>
      </p:sp>
      <p:pic>
        <p:nvPicPr>
          <p:cNvPr id="3074" name="Picture 2" descr="Stolica SLAVICA i SLAVICA+ – Salon nameštaja AMBIENT MD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731" y="3879299"/>
            <a:ext cx="2699151" cy="17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Trpezarijska stolica SLAVICA Plus – Babic Sti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71909"/>
            <a:ext cx="2240251" cy="180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3731" y="2962523"/>
            <a:ext cx="3215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у</a:t>
            </a:r>
            <a:r>
              <a:rPr lang="sr-Cyrl-BA" sz="2800" dirty="0" smtClean="0">
                <a:solidFill>
                  <a:schemeClr val="bg1"/>
                </a:solidFill>
              </a:rPr>
              <a:t>добна столица 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731" y="5767802"/>
            <a:ext cx="3038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у</a:t>
            </a:r>
            <a:r>
              <a:rPr lang="sr-Cyrl-BA" sz="2800" dirty="0" smtClean="0">
                <a:solidFill>
                  <a:schemeClr val="bg1"/>
                </a:solidFill>
              </a:rPr>
              <a:t>добне столице</a:t>
            </a:r>
            <a:endParaRPr lang="sr-Cyrl-BA" sz="2800" dirty="0">
              <a:solidFill>
                <a:schemeClr val="bg1"/>
              </a:solidFill>
            </a:endParaRPr>
          </a:p>
        </p:txBody>
      </p:sp>
      <p:pic>
        <p:nvPicPr>
          <p:cNvPr id="3078" name="Picture 6" descr="Jabuka - Lekovito bilje | POSNAJELA.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071909"/>
            <a:ext cx="2496641" cy="1811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Jabuka Idared - Konz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5708" y="3879299"/>
            <a:ext cx="1756557" cy="17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Zašto mačke rade ovih pet čudnih stvari? - alo.r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3332" y="716546"/>
            <a:ext cx="1442772" cy="21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SIBIRSKA MAČKA - očekujemo mačić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5091" y="3879298"/>
            <a:ext cx="2525051" cy="17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34250" y="221687"/>
            <a:ext cx="62687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u="sng" dirty="0" smtClean="0">
                <a:solidFill>
                  <a:schemeClr val="bg1"/>
                </a:solidFill>
              </a:rPr>
              <a:t>Број придјева</a:t>
            </a:r>
            <a:endParaRPr lang="sr-Cyrl-BA" sz="4400" u="sng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1656" y="2962523"/>
            <a:ext cx="3062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ц</a:t>
            </a:r>
            <a:r>
              <a:rPr lang="sr-Cyrl-BA" sz="2800" dirty="0" smtClean="0">
                <a:solidFill>
                  <a:schemeClr val="bg1"/>
                </a:solidFill>
              </a:rPr>
              <a:t>рвена јабука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1656" y="5767802"/>
            <a:ext cx="288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ц</a:t>
            </a:r>
            <a:r>
              <a:rPr lang="sr-Cyrl-BA" sz="2800" dirty="0" smtClean="0">
                <a:solidFill>
                  <a:schemeClr val="bg1"/>
                </a:solidFill>
              </a:rPr>
              <a:t>рвене јабуке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96947" y="3008689"/>
            <a:ext cx="260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у</a:t>
            </a:r>
            <a:r>
              <a:rPr lang="sr-Cyrl-BA" sz="2800" dirty="0" smtClean="0">
                <a:solidFill>
                  <a:schemeClr val="bg1"/>
                </a:solidFill>
              </a:rPr>
              <a:t>миљато маче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80443" y="5767802"/>
            <a:ext cx="2998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solidFill>
                  <a:schemeClr val="bg1"/>
                </a:solidFill>
              </a:rPr>
              <a:t>у</a:t>
            </a:r>
            <a:r>
              <a:rPr lang="sr-Cyrl-BA" sz="2800" dirty="0" smtClean="0">
                <a:solidFill>
                  <a:schemeClr val="bg1"/>
                </a:solidFill>
              </a:rPr>
              <a:t>миљати мачићи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94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4874141"/>
              </p:ext>
            </p:extLst>
          </p:nvPr>
        </p:nvGraphicFramePr>
        <p:xfrm>
          <a:off x="2356756" y="2362330"/>
          <a:ext cx="6723744" cy="326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1872">
                  <a:extLst>
                    <a:ext uri="{9D8B030D-6E8A-4147-A177-3AD203B41FA5}">
                      <a16:colId xmlns:a16="http://schemas.microsoft.com/office/drawing/2014/main" xmlns="" val="474917476"/>
                    </a:ext>
                  </a:extLst>
                </a:gridCol>
                <a:gridCol w="3361872">
                  <a:extLst>
                    <a:ext uri="{9D8B030D-6E8A-4147-A177-3AD203B41FA5}">
                      <a16:colId xmlns:a16="http://schemas.microsoft.com/office/drawing/2014/main" xmlns="" val="390880829"/>
                    </a:ext>
                  </a:extLst>
                </a:gridCol>
              </a:tblGrid>
              <a:tr h="760064"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ЈЕДНИНА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МНОЖИНА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810844"/>
                  </a:ext>
                </a:extLst>
              </a:tr>
              <a:tr h="626412"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 плашљив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плашљиви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1206375"/>
                  </a:ext>
                </a:extLst>
              </a:tr>
              <a:tr h="626412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  брз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  </a:t>
                      </a:r>
                      <a:r>
                        <a:rPr lang="sr-Cyrl-BA" sz="2800" dirty="0" smtClean="0"/>
                        <a:t>брзи</a:t>
                      </a:r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3354219"/>
                  </a:ext>
                </a:extLst>
              </a:tr>
              <a:tr h="626412"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 </a:t>
                      </a:r>
                      <a:r>
                        <a:rPr lang="sr-Cyrl-BA" sz="2800" dirty="0" smtClean="0"/>
                        <a:t>гладан</a:t>
                      </a:r>
                      <a:endParaRPr lang="sr-Cyrl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гладни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3013515"/>
                  </a:ext>
                </a:extLst>
              </a:tr>
              <a:tr h="626412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лијеп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/>
                        <a:t>                </a:t>
                      </a:r>
                      <a:r>
                        <a:rPr lang="sr-Cyrl-BA" sz="2800" dirty="0" smtClean="0"/>
                        <a:t>лијепи</a:t>
                      </a:r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67179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2343" y="333829"/>
            <a:ext cx="5268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u="sng" dirty="0" smtClean="0">
                <a:solidFill>
                  <a:schemeClr val="bg1"/>
                </a:solidFill>
              </a:rPr>
              <a:t>Број придјева</a:t>
            </a:r>
            <a:endParaRPr lang="sr-Cyrl-BA" sz="3200" u="sng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486" y="1378857"/>
            <a:ext cx="10943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Број придјева се слаже са бројем именице уз коју стоји.</a:t>
            </a:r>
            <a:endParaRPr lang="sr-Cyrl-BA" sz="2800" dirty="0">
              <a:solidFill>
                <a:schemeClr val="bg1"/>
              </a:solidFill>
            </a:endParaRPr>
          </a:p>
        </p:txBody>
      </p:sp>
      <p:pic>
        <p:nvPicPr>
          <p:cNvPr id="4098" name="Picture 2" descr="Bunny Rabbit Clip Art | Мультипликационное искусство, Рисунки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775" y="3236686"/>
            <a:ext cx="2162629" cy="216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baby-bunny-cartoon clipart_3.png (600×600) | Rabbit cartoon image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080500" y="3236686"/>
            <a:ext cx="1966686" cy="1966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Pesma za decu | Plavi zec | Dečiji snov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16934" y="3126302"/>
            <a:ext cx="2187453" cy="218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84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43" y="1186995"/>
            <a:ext cx="10515600" cy="5562147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solidFill>
                  <a:schemeClr val="bg1"/>
                </a:solidFill>
              </a:rPr>
              <a:t>Попуни табелу одговарајућим обликом придјева: </a:t>
            </a:r>
            <a:endParaRPr lang="sr-Cyrl-B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43" y="478971"/>
            <a:ext cx="10903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u="sng" dirty="0" smtClean="0">
                <a:solidFill>
                  <a:schemeClr val="bg1"/>
                </a:solidFill>
              </a:rPr>
              <a:t>Задатак за самосталан рад:</a:t>
            </a:r>
            <a:endParaRPr lang="sr-Cyrl-BA" sz="2800" u="sng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695301"/>
              </p:ext>
            </p:extLst>
          </p:nvPr>
        </p:nvGraphicFramePr>
        <p:xfrm>
          <a:off x="2090057" y="1924355"/>
          <a:ext cx="8128000" cy="4549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xmlns="" val="13981747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xmlns="" val="3959191642"/>
                    </a:ext>
                  </a:extLst>
                </a:gridCol>
              </a:tblGrid>
              <a:tr h="568627"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    ЈЕДНИНА 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  МНОЖИНА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7997367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причљива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723686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дружељубиве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4661551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 путна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04800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      чисте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61245936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           хладан</a:t>
                      </a:r>
                      <a:endParaRPr lang="sr-Cyrl-BA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3756523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endParaRPr lang="sr-Cyrl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   весела</a:t>
                      </a:r>
                      <a:endParaRPr lang="sr-Cyrl-B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38592902"/>
                  </a:ext>
                </a:extLst>
              </a:tr>
              <a:tr h="568627">
                <a:tc>
                  <a:txBody>
                    <a:bodyPr/>
                    <a:lstStyle/>
                    <a:p>
                      <a:r>
                        <a:rPr lang="sr-Cyrl-BA" sz="2800" dirty="0" smtClean="0"/>
                        <a:t>              црвено</a:t>
                      </a:r>
                      <a:endParaRPr lang="sr-Cyrl-B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176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48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254</Words>
  <Application>Microsoft Office PowerPoint</Application>
  <PresentationFormat>Custom</PresentationFormat>
  <Paragraphs>81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Род и број придјева</vt:lpstr>
      <vt:lpstr>                              Гуска</vt:lpstr>
      <vt:lpstr>Научили смо:</vt:lpstr>
      <vt:lpstr>                          Род придјева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 и број придјева</dc:title>
  <dc:creator>EC</dc:creator>
  <cp:lastModifiedBy>user</cp:lastModifiedBy>
  <cp:revision>25</cp:revision>
  <dcterms:created xsi:type="dcterms:W3CDTF">2020-03-30T20:17:37Z</dcterms:created>
  <dcterms:modified xsi:type="dcterms:W3CDTF">2020-04-29T17:29:07Z</dcterms:modified>
</cp:coreProperties>
</file>