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69" r:id="rId4"/>
    <p:sldId id="257" r:id="rId5"/>
    <p:sldId id="270" r:id="rId6"/>
    <p:sldId id="272" r:id="rId7"/>
    <p:sldId id="258" r:id="rId8"/>
    <p:sldId id="259" r:id="rId9"/>
    <p:sldId id="264" r:id="rId10"/>
    <p:sldId id="266" r:id="rId11"/>
    <p:sldId id="274" r:id="rId12"/>
    <p:sldId id="267" r:id="rId1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7" d="100"/>
          <a:sy n="77" d="100"/>
        </p:scale>
        <p:origin x="-120" y="-6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6BA6-1896-4256-AFD8-C50D0F2C6615}" type="datetimeFigureOut">
              <a:rPr lang="sr-Latn-BA" smtClean="0"/>
              <a:pPr/>
              <a:t>27.4.2020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17388-CF5C-4BB3-B8D8-BAF12457DEE8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3925410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6BA6-1896-4256-AFD8-C50D0F2C6615}" type="datetimeFigureOut">
              <a:rPr lang="sr-Latn-BA" smtClean="0"/>
              <a:pPr/>
              <a:t>27.4.2020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17388-CF5C-4BB3-B8D8-BAF12457DEE8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2021981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6BA6-1896-4256-AFD8-C50D0F2C6615}" type="datetimeFigureOut">
              <a:rPr lang="sr-Latn-BA" smtClean="0"/>
              <a:pPr/>
              <a:t>27.4.2020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17388-CF5C-4BB3-B8D8-BAF12457DEE8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3049223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6BA6-1896-4256-AFD8-C50D0F2C6615}" type="datetimeFigureOut">
              <a:rPr lang="sr-Latn-BA" smtClean="0"/>
              <a:pPr/>
              <a:t>27.4.2020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17388-CF5C-4BB3-B8D8-BAF12457DEE8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275849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6BA6-1896-4256-AFD8-C50D0F2C6615}" type="datetimeFigureOut">
              <a:rPr lang="sr-Latn-BA" smtClean="0"/>
              <a:pPr/>
              <a:t>27.4.2020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17388-CF5C-4BB3-B8D8-BAF12457DEE8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1216883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6BA6-1896-4256-AFD8-C50D0F2C6615}" type="datetimeFigureOut">
              <a:rPr lang="sr-Latn-BA" smtClean="0"/>
              <a:pPr/>
              <a:t>27.4.2020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17388-CF5C-4BB3-B8D8-BAF12457DEE8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2561052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6BA6-1896-4256-AFD8-C50D0F2C6615}" type="datetimeFigureOut">
              <a:rPr lang="sr-Latn-BA" smtClean="0"/>
              <a:pPr/>
              <a:t>27.4.2020</a:t>
            </a:fld>
            <a:endParaRPr lang="sr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17388-CF5C-4BB3-B8D8-BAF12457DEE8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697482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6BA6-1896-4256-AFD8-C50D0F2C6615}" type="datetimeFigureOut">
              <a:rPr lang="sr-Latn-BA" smtClean="0"/>
              <a:pPr/>
              <a:t>27.4.2020</a:t>
            </a:fld>
            <a:endParaRPr lang="sr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17388-CF5C-4BB3-B8D8-BAF12457DEE8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3564371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6BA6-1896-4256-AFD8-C50D0F2C6615}" type="datetimeFigureOut">
              <a:rPr lang="sr-Latn-BA" smtClean="0"/>
              <a:pPr/>
              <a:t>27.4.2020</a:t>
            </a:fld>
            <a:endParaRPr lang="sr-Latn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17388-CF5C-4BB3-B8D8-BAF12457DEE8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2393609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6BA6-1896-4256-AFD8-C50D0F2C6615}" type="datetimeFigureOut">
              <a:rPr lang="sr-Latn-BA" smtClean="0"/>
              <a:pPr/>
              <a:t>27.4.2020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17388-CF5C-4BB3-B8D8-BAF12457DEE8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2302464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6BA6-1896-4256-AFD8-C50D0F2C6615}" type="datetimeFigureOut">
              <a:rPr lang="sr-Latn-BA" smtClean="0"/>
              <a:pPr/>
              <a:t>27.4.2020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17388-CF5C-4BB3-B8D8-BAF12457DEE8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1361807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06BA6-1896-4256-AFD8-C50D0F2C6615}" type="datetimeFigureOut">
              <a:rPr lang="sr-Latn-BA" smtClean="0"/>
              <a:pPr/>
              <a:t>27.4.2020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17388-CF5C-4BB3-B8D8-BAF12457DEE8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46955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5265654"/>
          </a:xfrm>
        </p:spPr>
        <p:txBody>
          <a:bodyPr>
            <a:normAutofit/>
          </a:bodyPr>
          <a:lstStyle/>
          <a:p>
            <a:pPr algn="ctr"/>
            <a:r>
              <a:rPr lang="sr-Cyrl-BA" b="1" dirty="0">
                <a:solidFill>
                  <a:srgbClr val="FF0000"/>
                </a:solidFill>
              </a:rPr>
              <a:t>ОСНОВИ </a:t>
            </a:r>
            <a:br>
              <a:rPr lang="sr-Cyrl-BA" b="1" dirty="0">
                <a:solidFill>
                  <a:srgbClr val="FF0000"/>
                </a:solidFill>
              </a:rPr>
            </a:br>
            <a:r>
              <a:rPr lang="sr-Cyrl-BA" b="1" dirty="0">
                <a:solidFill>
                  <a:srgbClr val="FF0000"/>
                </a:solidFill>
              </a:rPr>
              <a:t>ИНФОРМАТИКЕ</a:t>
            </a:r>
            <a:br>
              <a:rPr lang="sr-Cyrl-BA" b="1" dirty="0">
                <a:solidFill>
                  <a:srgbClr val="FF0000"/>
                </a:solidFill>
              </a:rPr>
            </a:br>
            <a:r>
              <a:rPr lang="sr-Cyrl-BA" b="1" dirty="0">
                <a:solidFill>
                  <a:srgbClr val="FF0000"/>
                </a:solidFill>
              </a:rPr>
              <a:t>6. РАЗРЕД</a:t>
            </a:r>
            <a:endParaRPr lang="sr-Latn-B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102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064" y="2311250"/>
            <a:ext cx="11261558" cy="2401361"/>
          </a:xfrm>
        </p:spPr>
      </p:pic>
      <p:sp>
        <p:nvSpPr>
          <p:cNvPr id="5" name="Rectangle 4"/>
          <p:cNvSpPr/>
          <p:nvPr/>
        </p:nvSpPr>
        <p:spPr>
          <a:xfrm>
            <a:off x="186222" y="3511931"/>
            <a:ext cx="11903242" cy="1331495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6" name="TextBox 5"/>
          <p:cNvSpPr txBox="1"/>
          <p:nvPr/>
        </p:nvSpPr>
        <p:spPr>
          <a:xfrm>
            <a:off x="3513222" y="4843426"/>
            <a:ext cx="4620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3600" b="1" i="1" dirty="0">
                <a:solidFill>
                  <a:srgbClr val="FF0000"/>
                </a:solidFill>
              </a:rPr>
              <a:t>FOOTER </a:t>
            </a:r>
            <a:r>
              <a:rPr lang="sr-Latn-BA" sz="3600" b="1" dirty="0">
                <a:solidFill>
                  <a:srgbClr val="FF0000"/>
                </a:solidFill>
              </a:rPr>
              <a:t>- </a:t>
            </a:r>
            <a:r>
              <a:rPr lang="sr-Cyrl-BA" sz="3600" b="1" dirty="0">
                <a:solidFill>
                  <a:srgbClr val="FF0000"/>
                </a:solidFill>
              </a:rPr>
              <a:t>ПОДНОЖЈЕ</a:t>
            </a:r>
            <a:endParaRPr lang="sr-Latn-BA" sz="36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48013" y="3621505"/>
            <a:ext cx="2165209" cy="5561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8" name="Up Arrow 7"/>
          <p:cNvSpPr/>
          <p:nvPr/>
        </p:nvSpPr>
        <p:spPr>
          <a:xfrm rot="11574090">
            <a:off x="2319921" y="2515071"/>
            <a:ext cx="221391" cy="1143000"/>
          </a:xfrm>
          <a:prstGeom prst="upArrow">
            <a:avLst>
              <a:gd name="adj1" fmla="val 23356"/>
              <a:gd name="adj2" fmla="val 13656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2215452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01576" y="119301"/>
            <a:ext cx="10140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dirty="0">
                <a:solidFill>
                  <a:srgbClr val="FF0000"/>
                </a:solidFill>
              </a:rPr>
              <a:t>3. НУМЕРИСАЊЕ СТРАНИЦЕ ДОКУМЕНТА</a:t>
            </a:r>
            <a:endParaRPr lang="sr-Latn-BA" sz="3200" b="1" dirty="0">
              <a:solidFill>
                <a:srgbClr val="FF0000"/>
              </a:solidFill>
            </a:endParaRPr>
          </a:p>
        </p:txBody>
      </p:sp>
      <p:pic>
        <p:nvPicPr>
          <p:cNvPr id="5" name="capture-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2289" end="13000.9583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94156" y="704076"/>
            <a:ext cx="11155126" cy="628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2683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 smtClean="0">
                <a:solidFill>
                  <a:schemeClr val="accent1">
                    <a:lumMod val="75000"/>
                  </a:schemeClr>
                </a:solidFill>
              </a:rPr>
              <a:t>УМЈЕСТО </a:t>
            </a:r>
            <a:r>
              <a:rPr lang="sr-Cyrl-BA" b="1" smtClean="0">
                <a:solidFill>
                  <a:schemeClr val="accent1">
                    <a:lumMod val="75000"/>
                  </a:schemeClr>
                </a:solidFill>
              </a:rPr>
              <a:t>ЗАДАЋЕ</a:t>
            </a:r>
            <a:endParaRPr lang="sr-Latn-BA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200000"/>
              </a:lnSpc>
              <a:spcAft>
                <a:spcPts val="600"/>
              </a:spcAft>
              <a:buNone/>
            </a:pPr>
            <a:endParaRPr lang="sr-Cyrl-BA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lnSpc>
                <a:spcPct val="200000"/>
              </a:lnSpc>
              <a:spcAft>
                <a:spcPts val="600"/>
              </a:spcAft>
              <a:buNone/>
            </a:pPr>
            <a:r>
              <a:rPr lang="sr-Cyrl-BA" sz="3200" dirty="0">
                <a:solidFill>
                  <a:srgbClr val="FF0000"/>
                </a:solidFill>
              </a:rPr>
              <a:t>Пјесмица или текст о прољећу</a:t>
            </a:r>
          </a:p>
          <a:p>
            <a:pPr marL="0" indent="0" algn="ctr">
              <a:lnSpc>
                <a:spcPct val="200000"/>
              </a:lnSpc>
              <a:spcAft>
                <a:spcPts val="600"/>
              </a:spcAft>
              <a:buNone/>
            </a:pPr>
            <a:r>
              <a:rPr lang="sr-Cyrl-BA" sz="3200" dirty="0">
                <a:solidFill>
                  <a:srgbClr val="FF0000"/>
                </a:solidFill>
              </a:rPr>
              <a:t>(користи данас извјежбано градиво)</a:t>
            </a:r>
          </a:p>
          <a:p>
            <a:pPr marL="0" indent="0" algn="ctr">
              <a:lnSpc>
                <a:spcPct val="200000"/>
              </a:lnSpc>
              <a:spcAft>
                <a:spcPts val="600"/>
              </a:spcAft>
              <a:buNone/>
            </a:pPr>
            <a:r>
              <a:rPr lang="sr-Cyrl-BA" sz="3200" dirty="0">
                <a:solidFill>
                  <a:srgbClr val="0070C0"/>
                </a:solidFill>
              </a:rPr>
              <a:t>ПОСЛАТИ БАКАМА И ДЕКАМА</a:t>
            </a:r>
            <a:endParaRPr lang="sr-Latn-BA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104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65338"/>
            <a:ext cx="12192000" cy="4662507"/>
          </a:xfrm>
        </p:spPr>
        <p:txBody>
          <a:bodyPr>
            <a:normAutofit fontScale="90000"/>
          </a:bodyPr>
          <a:lstStyle/>
          <a:p>
            <a:pPr>
              <a:lnSpc>
                <a:spcPts val="8000"/>
              </a:lnSpc>
            </a:pPr>
            <a:r>
              <a:rPr lang="sr-Cyrl-BA" b="1" dirty="0">
                <a:solidFill>
                  <a:srgbClr val="0070C0"/>
                </a:solidFill>
              </a:rPr>
              <a:t>1. ФОРМАТИРАЊЕ ДОКУМЕНТА</a:t>
            </a:r>
            <a:r>
              <a:rPr lang="sr-Cyrl-BA" b="1" dirty="0">
                <a:solidFill>
                  <a:srgbClr val="FF0000"/>
                </a:solidFill>
              </a:rPr>
              <a:t/>
            </a:r>
            <a:br>
              <a:rPr lang="sr-Cyrl-BA" b="1" dirty="0">
                <a:solidFill>
                  <a:srgbClr val="FF0000"/>
                </a:solidFill>
              </a:rPr>
            </a:br>
            <a:r>
              <a:rPr lang="sr-Cyrl-BA" b="1" dirty="0">
                <a:solidFill>
                  <a:srgbClr val="FF0000"/>
                </a:solidFill>
              </a:rPr>
              <a:t>2. ЗАГЛАВЉЕ И ПОДНОЖЈЕ </a:t>
            </a:r>
            <a:r>
              <a:rPr lang="sr-Latn-BA" b="1" dirty="0">
                <a:solidFill>
                  <a:srgbClr val="FF0000"/>
                </a:solidFill>
              </a:rPr>
              <a:t/>
            </a:r>
            <a:br>
              <a:rPr lang="sr-Latn-BA" b="1" dirty="0">
                <a:solidFill>
                  <a:srgbClr val="FF0000"/>
                </a:solidFill>
              </a:rPr>
            </a:br>
            <a:r>
              <a:rPr lang="sr-Cyrl-BA" b="1" dirty="0">
                <a:solidFill>
                  <a:srgbClr val="FF0000"/>
                </a:solidFill>
              </a:rPr>
              <a:t>ДОКУМЕНТА </a:t>
            </a:r>
            <a:br>
              <a:rPr lang="sr-Cyrl-BA" b="1" dirty="0">
                <a:solidFill>
                  <a:srgbClr val="FF0000"/>
                </a:solidFill>
              </a:rPr>
            </a:br>
            <a:r>
              <a:rPr lang="sr-Cyrl-BA" b="1" dirty="0">
                <a:solidFill>
                  <a:srgbClr val="0070C0"/>
                </a:solidFill>
              </a:rPr>
              <a:t>3. НУМЕРИСАЊЕ СТРАНИЦА </a:t>
            </a:r>
            <a:br>
              <a:rPr lang="sr-Cyrl-BA" b="1" dirty="0">
                <a:solidFill>
                  <a:srgbClr val="0070C0"/>
                </a:solidFill>
              </a:rPr>
            </a:br>
            <a:r>
              <a:rPr lang="sr-Cyrl-BA" b="1" dirty="0">
                <a:solidFill>
                  <a:srgbClr val="0070C0"/>
                </a:solidFill>
              </a:rPr>
              <a:t>ДОКУМЕНТА</a:t>
            </a:r>
            <a:endParaRPr lang="sr-Latn-BA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4172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717717"/>
          </a:xfrm>
        </p:spPr>
        <p:txBody>
          <a:bodyPr>
            <a:normAutofit/>
          </a:bodyPr>
          <a:lstStyle/>
          <a:p>
            <a:pPr algn="ctr"/>
            <a:r>
              <a:rPr lang="sr-Latn-BA" sz="3600" b="1" dirty="0">
                <a:solidFill>
                  <a:srgbClr val="0070C0"/>
                </a:solidFill>
              </a:rPr>
              <a:t>1. </a:t>
            </a:r>
            <a:r>
              <a:rPr lang="sr-Cyrl-BA" sz="3600" b="1" dirty="0">
                <a:solidFill>
                  <a:srgbClr val="0070C0"/>
                </a:solidFill>
              </a:rPr>
              <a:t>ФОРМАТИРАЊЕ ДОКУМЕНТА</a:t>
            </a:r>
            <a:endParaRPr lang="sr-Latn-BA" sz="3600" b="1" dirty="0">
              <a:solidFill>
                <a:srgbClr val="0070C0"/>
              </a:solidFill>
            </a:endParaRPr>
          </a:p>
        </p:txBody>
      </p:sp>
      <p:pic>
        <p:nvPicPr>
          <p:cNvPr id="4" name="capture-1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end="18815.625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" y="974859"/>
            <a:ext cx="10448424" cy="5883141"/>
          </a:xfrm>
        </p:spPr>
      </p:pic>
    </p:spTree>
    <p:extLst>
      <p:ext uri="{BB962C8B-B14F-4D97-AF65-F5344CB8AC3E}">
        <p14:creationId xmlns:p14="http://schemas.microsoft.com/office/powerpoint/2010/main" xmlns="" val="9850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BA" b="1" dirty="0">
                <a:solidFill>
                  <a:srgbClr val="0070C0"/>
                </a:solidFill>
              </a:rPr>
              <a:t>2. ЗАГЛАВЉЕ И ПОДНОЖЈЕ  ДОКУМЕНТА</a:t>
            </a:r>
            <a:endParaRPr lang="sr-Latn-BA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BA" b="1" dirty="0">
                <a:solidFill>
                  <a:srgbClr val="FF0000"/>
                </a:solidFill>
              </a:rPr>
              <a:t>Заглавље и подножје </a:t>
            </a:r>
            <a:r>
              <a:rPr lang="sr-Latn-BA" b="1" dirty="0">
                <a:solidFill>
                  <a:srgbClr val="FF0000"/>
                </a:solidFill>
              </a:rPr>
              <a:t>(</a:t>
            </a:r>
            <a:r>
              <a:rPr lang="sr-Latn-BA" b="1" i="1" dirty="0">
                <a:solidFill>
                  <a:srgbClr val="FF0000"/>
                </a:solidFill>
              </a:rPr>
              <a:t>Header&amp;Footer</a:t>
            </a:r>
            <a:r>
              <a:rPr lang="sr-Latn-BA" b="1" dirty="0">
                <a:solidFill>
                  <a:srgbClr val="FF0000"/>
                </a:solidFill>
              </a:rPr>
              <a:t>) </a:t>
            </a:r>
            <a:endParaRPr lang="sr-Cyrl-BA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sr-Cyrl-BA" dirty="0"/>
              <a:t>-</a:t>
            </a:r>
            <a:r>
              <a:rPr lang="sr-Latn-BA" dirty="0"/>
              <a:t> </a:t>
            </a:r>
            <a:r>
              <a:rPr lang="sr-Cyrl-BA" dirty="0"/>
              <a:t>простор унутар горње и</a:t>
            </a:r>
            <a:r>
              <a:rPr lang="sr-Latn-BA" dirty="0"/>
              <a:t> </a:t>
            </a:r>
            <a:r>
              <a:rPr lang="sr-Cyrl-BA" dirty="0"/>
              <a:t>доње маргине намијењен</a:t>
            </a:r>
            <a:r>
              <a:rPr lang="sr-Latn-BA" dirty="0"/>
              <a:t> </a:t>
            </a:r>
            <a:r>
              <a:rPr lang="sr-Cyrl-BA" dirty="0"/>
              <a:t>упису</a:t>
            </a:r>
            <a:r>
              <a:rPr lang="sr-Latn-BA" dirty="0"/>
              <a:t> </a:t>
            </a:r>
            <a:r>
              <a:rPr lang="sr-Cyrl-BA" dirty="0"/>
              <a:t>података</a:t>
            </a:r>
            <a:r>
              <a:rPr lang="sr-Latn-BA" dirty="0"/>
              <a:t> </a:t>
            </a:r>
            <a:r>
              <a:rPr lang="sr-Cyrl-BA" dirty="0"/>
              <a:t>који се приказују на страницама документа, нпр</a:t>
            </a:r>
            <a:r>
              <a:rPr lang="sr-Latn-BA" dirty="0"/>
              <a:t>. </a:t>
            </a:r>
            <a:r>
              <a:rPr lang="sr-Cyrl-BA" dirty="0"/>
              <a:t>бројеви</a:t>
            </a:r>
            <a:r>
              <a:rPr lang="sr-Latn-BA" dirty="0"/>
              <a:t> </a:t>
            </a:r>
            <a:r>
              <a:rPr lang="sr-Cyrl-BA" dirty="0"/>
              <a:t>страница</a:t>
            </a:r>
            <a:r>
              <a:rPr lang="sr-Latn-BA" dirty="0"/>
              <a:t>, </a:t>
            </a:r>
            <a:r>
              <a:rPr lang="sr-Cyrl-BA" dirty="0"/>
              <a:t>назив поглавља</a:t>
            </a:r>
            <a:r>
              <a:rPr lang="sr-Latn-BA" dirty="0"/>
              <a:t>, </a:t>
            </a:r>
            <a:r>
              <a:rPr lang="sr-Cyrl-BA" dirty="0"/>
              <a:t>име аутора</a:t>
            </a:r>
            <a:r>
              <a:rPr lang="sr-Latn-BA" dirty="0"/>
              <a:t>, </a:t>
            </a:r>
            <a:r>
              <a:rPr lang="sr-Cyrl-BA" dirty="0"/>
              <a:t>итд</a:t>
            </a:r>
            <a:r>
              <a:rPr lang="sr-Latn-BA" dirty="0"/>
              <a:t>. </a:t>
            </a:r>
            <a:endParaRPr lang="sr-Cyrl-BA" dirty="0"/>
          </a:p>
          <a:p>
            <a:endParaRPr lang="sr-Cyrl-BA" dirty="0"/>
          </a:p>
          <a:p>
            <a:r>
              <a:rPr lang="sr-Latn-BA" b="1" i="1" dirty="0">
                <a:solidFill>
                  <a:srgbClr val="FF0000"/>
                </a:solidFill>
              </a:rPr>
              <a:t>Insert </a:t>
            </a:r>
            <a:r>
              <a:rPr lang="sr-Cyrl-BA" b="1" i="1" dirty="0">
                <a:solidFill>
                  <a:srgbClr val="FF0000"/>
                </a:solidFill>
              </a:rPr>
              <a:t>- </a:t>
            </a:r>
            <a:r>
              <a:rPr lang="sr-Latn-BA" b="1" i="1" dirty="0">
                <a:solidFill>
                  <a:srgbClr val="FF0000"/>
                </a:solidFill>
              </a:rPr>
              <a:t>Header and Footer</a:t>
            </a:r>
          </a:p>
        </p:txBody>
      </p:sp>
    </p:spTree>
    <p:extLst>
      <p:ext uri="{BB962C8B-B14F-4D97-AF65-F5344CB8AC3E}">
        <p14:creationId xmlns:p14="http://schemas.microsoft.com/office/powerpoint/2010/main" xmlns="" val="2279273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368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r-Latn-BA" sz="3600" b="1" i="1" dirty="0">
                <a:solidFill>
                  <a:srgbClr val="FF0000"/>
                </a:solidFill>
              </a:rPr>
              <a:t>HEADER</a:t>
            </a:r>
            <a:r>
              <a:rPr lang="sr-Latn-BA" sz="3600" b="1" dirty="0">
                <a:solidFill>
                  <a:srgbClr val="FF0000"/>
                </a:solidFill>
              </a:rPr>
              <a:t> – </a:t>
            </a:r>
            <a:r>
              <a:rPr lang="sr-Cyrl-BA" sz="3600" b="1" dirty="0">
                <a:solidFill>
                  <a:srgbClr val="FF0000"/>
                </a:solidFill>
              </a:rPr>
              <a:t>ЗАГЛАВЉЕ </a:t>
            </a:r>
            <a:endParaRPr lang="sr-Latn-BA" sz="3600" b="1" dirty="0">
              <a:solidFill>
                <a:srgbClr val="FF0000"/>
              </a:solidFill>
            </a:endParaRPr>
          </a:p>
        </p:txBody>
      </p:sp>
      <p:pic>
        <p:nvPicPr>
          <p:cNvPr id="4" name="capture-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end="12116.9583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22014" y="548845"/>
            <a:ext cx="11547971" cy="650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239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368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</a:rPr>
              <a:t>FOOTER </a:t>
            </a:r>
            <a:r>
              <a:rPr lang="sr-Latn-BA" sz="3600" b="1" dirty="0">
                <a:solidFill>
                  <a:srgbClr val="FF0000"/>
                </a:solidFill>
              </a:rPr>
              <a:t>– </a:t>
            </a:r>
            <a:r>
              <a:rPr lang="sr-Cyrl-BA" sz="3600" b="1" dirty="0">
                <a:solidFill>
                  <a:srgbClr val="FF0000"/>
                </a:solidFill>
              </a:rPr>
              <a:t>ПОДНОЖЈЕ </a:t>
            </a:r>
            <a:endParaRPr lang="sr-Latn-BA" sz="3600" b="1" dirty="0">
              <a:solidFill>
                <a:srgbClr val="FF0000"/>
              </a:solidFill>
            </a:endParaRPr>
          </a:p>
        </p:txBody>
      </p:sp>
      <p:pic>
        <p:nvPicPr>
          <p:cNvPr id="3" name="capture-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2993" end="7041.2916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1481" y="651007"/>
            <a:ext cx="11353424" cy="639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968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452" y="958148"/>
            <a:ext cx="11956732" cy="4910386"/>
          </a:xfrm>
        </p:spPr>
      </p:pic>
      <p:sp>
        <p:nvSpPr>
          <p:cNvPr id="11" name="Up Arrow 10"/>
          <p:cNvSpPr/>
          <p:nvPr/>
        </p:nvSpPr>
        <p:spPr>
          <a:xfrm>
            <a:off x="1828800" y="1605012"/>
            <a:ext cx="150126" cy="1561269"/>
          </a:xfrm>
          <a:prstGeom prst="upArrow">
            <a:avLst>
              <a:gd name="adj1" fmla="val 50000"/>
              <a:gd name="adj2" fmla="val 1465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3" name="Oval 12"/>
          <p:cNvSpPr/>
          <p:nvPr/>
        </p:nvSpPr>
        <p:spPr>
          <a:xfrm>
            <a:off x="1993710" y="2552132"/>
            <a:ext cx="614149" cy="6141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BA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4" name="Up Arrow 13"/>
          <p:cNvSpPr/>
          <p:nvPr/>
        </p:nvSpPr>
        <p:spPr>
          <a:xfrm>
            <a:off x="10208525" y="1856096"/>
            <a:ext cx="152417" cy="1405719"/>
          </a:xfrm>
          <a:prstGeom prst="upArrow">
            <a:avLst>
              <a:gd name="adj1" fmla="val 50000"/>
              <a:gd name="adj2" fmla="val 1465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5" name="Oval 14"/>
          <p:cNvSpPr/>
          <p:nvPr/>
        </p:nvSpPr>
        <p:spPr>
          <a:xfrm>
            <a:off x="10360942" y="2647666"/>
            <a:ext cx="614149" cy="6141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BA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01576" y="215553"/>
            <a:ext cx="10140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dirty="0">
                <a:solidFill>
                  <a:srgbClr val="FF0000"/>
                </a:solidFill>
              </a:rPr>
              <a:t>РАД СА ЗАГЛАВЉЕМ - </a:t>
            </a:r>
            <a:r>
              <a:rPr lang="sr-Latn-BA" sz="3200" b="1" i="1" dirty="0">
                <a:solidFill>
                  <a:srgbClr val="FF0000"/>
                </a:solidFill>
              </a:rPr>
              <a:t>HEADER</a:t>
            </a:r>
            <a:endParaRPr lang="sr-Latn-B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0436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1941" y="477838"/>
            <a:ext cx="4958598" cy="6212177"/>
          </a:xfrm>
        </p:spPr>
      </p:pic>
      <p:sp>
        <p:nvSpPr>
          <p:cNvPr id="5" name="Up Arrow 4"/>
          <p:cNvSpPr/>
          <p:nvPr/>
        </p:nvSpPr>
        <p:spPr>
          <a:xfrm>
            <a:off x="4458980" y="1078867"/>
            <a:ext cx="227320" cy="673734"/>
          </a:xfrm>
          <a:prstGeom prst="upArrow">
            <a:avLst>
              <a:gd name="adj1" fmla="val 50000"/>
              <a:gd name="adj2" fmla="val 1465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6" name="Oval 5"/>
          <p:cNvSpPr/>
          <p:nvPr/>
        </p:nvSpPr>
        <p:spPr>
          <a:xfrm>
            <a:off x="4754824" y="1277470"/>
            <a:ext cx="493451" cy="4751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BA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7" name="Up Arrow 6"/>
          <p:cNvSpPr/>
          <p:nvPr/>
        </p:nvSpPr>
        <p:spPr>
          <a:xfrm>
            <a:off x="4458980" y="3153261"/>
            <a:ext cx="227320" cy="673734"/>
          </a:xfrm>
          <a:prstGeom prst="upArrow">
            <a:avLst>
              <a:gd name="adj1" fmla="val 50000"/>
              <a:gd name="adj2" fmla="val 1465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8" name="Oval 7"/>
          <p:cNvSpPr/>
          <p:nvPr/>
        </p:nvSpPr>
        <p:spPr>
          <a:xfrm>
            <a:off x="4775650" y="3284344"/>
            <a:ext cx="493451" cy="4751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sr-Latn-BA" sz="4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04510" y="2552232"/>
            <a:ext cx="1917866" cy="5609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1" name="TextBox 10"/>
          <p:cNvSpPr txBox="1"/>
          <p:nvPr/>
        </p:nvSpPr>
        <p:spPr>
          <a:xfrm>
            <a:off x="400837" y="2648065"/>
            <a:ext cx="2639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>
                <a:solidFill>
                  <a:srgbClr val="FF0000"/>
                </a:solidFill>
              </a:rPr>
              <a:t>УНОС ТЕКСТА ЗАГЛАВЉА</a:t>
            </a:r>
            <a:endParaRPr lang="sr-Latn-B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0512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3919" y="1008048"/>
            <a:ext cx="10515600" cy="5626016"/>
          </a:xfrm>
        </p:spPr>
      </p:pic>
      <p:sp>
        <p:nvSpPr>
          <p:cNvPr id="5" name="Up Arrow 4"/>
          <p:cNvSpPr/>
          <p:nvPr/>
        </p:nvSpPr>
        <p:spPr>
          <a:xfrm>
            <a:off x="1975019" y="1514560"/>
            <a:ext cx="269722" cy="1553493"/>
          </a:xfrm>
          <a:prstGeom prst="upArrow">
            <a:avLst>
              <a:gd name="adj1" fmla="val 50000"/>
              <a:gd name="adj2" fmla="val 1465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6" name="Oval 5"/>
          <p:cNvSpPr/>
          <p:nvPr/>
        </p:nvSpPr>
        <p:spPr>
          <a:xfrm>
            <a:off x="2277386" y="2517336"/>
            <a:ext cx="614149" cy="6141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BA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7" name="Up Arrow 6"/>
          <p:cNvSpPr/>
          <p:nvPr/>
        </p:nvSpPr>
        <p:spPr>
          <a:xfrm>
            <a:off x="8149267" y="1885389"/>
            <a:ext cx="174385" cy="567006"/>
          </a:xfrm>
          <a:prstGeom prst="upArrow">
            <a:avLst>
              <a:gd name="adj1" fmla="val 23356"/>
              <a:gd name="adj2" fmla="val 13656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8" name="Oval 7"/>
          <p:cNvSpPr/>
          <p:nvPr/>
        </p:nvSpPr>
        <p:spPr>
          <a:xfrm>
            <a:off x="8349778" y="2036144"/>
            <a:ext cx="329303" cy="3336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BA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01576" y="215553"/>
            <a:ext cx="10140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dirty="0">
                <a:solidFill>
                  <a:srgbClr val="FF0000"/>
                </a:solidFill>
              </a:rPr>
              <a:t>РАД СА ПОДНОЖЈЕМ - </a:t>
            </a:r>
            <a:r>
              <a:rPr lang="en-US" sz="3200" b="1" i="1" dirty="0">
                <a:solidFill>
                  <a:srgbClr val="FF0000"/>
                </a:solidFill>
              </a:rPr>
              <a:t>FOOTER</a:t>
            </a:r>
            <a:endParaRPr lang="sr-Latn-BA" sz="32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03645" y="2535836"/>
            <a:ext cx="1321740" cy="3973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6" name="TextBox 15"/>
          <p:cNvSpPr txBox="1"/>
          <p:nvPr/>
        </p:nvSpPr>
        <p:spPr>
          <a:xfrm>
            <a:off x="4625456" y="2535836"/>
            <a:ext cx="3053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>
                <a:solidFill>
                  <a:srgbClr val="FF0000"/>
                </a:solidFill>
              </a:rPr>
              <a:t>УНОС ТЕКСТА ПОДНОЖЈА</a:t>
            </a:r>
            <a:endParaRPr lang="sr-Latn-BA" b="1" dirty="0">
              <a:solidFill>
                <a:srgbClr val="FF0000"/>
              </a:solidFill>
            </a:endParaRPr>
          </a:p>
        </p:txBody>
      </p:sp>
      <p:sp>
        <p:nvSpPr>
          <p:cNvPr id="17" name="Up Arrow 16"/>
          <p:cNvSpPr/>
          <p:nvPr/>
        </p:nvSpPr>
        <p:spPr>
          <a:xfrm>
            <a:off x="9018801" y="2340043"/>
            <a:ext cx="174385" cy="567006"/>
          </a:xfrm>
          <a:prstGeom prst="upArrow">
            <a:avLst>
              <a:gd name="adj1" fmla="val 23356"/>
              <a:gd name="adj2" fmla="val 13656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8" name="Oval 17"/>
          <p:cNvSpPr/>
          <p:nvPr/>
        </p:nvSpPr>
        <p:spPr>
          <a:xfrm>
            <a:off x="9219312" y="2490798"/>
            <a:ext cx="329303" cy="3336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sr-Latn-BA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3121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5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110</Words>
  <Application>Microsoft Office PowerPoint</Application>
  <PresentationFormat>Custom</PresentationFormat>
  <Paragraphs>28</Paragraphs>
  <Slides>12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ОСНОВИ  ИНФОРМАТИКЕ 6. РАЗРЕД</vt:lpstr>
      <vt:lpstr>1. ФОРМАТИРАЊЕ ДОКУМЕНТА 2. ЗАГЛАВЉЕ И ПОДНОЖЈЕ  ДОКУМЕНТА  3. НУМЕРИСАЊЕ СТРАНИЦА  ДОКУМЕНТА</vt:lpstr>
      <vt:lpstr>1. ФОРМАТИРАЊЕ ДОКУМЕНТА</vt:lpstr>
      <vt:lpstr>2. ЗАГЛАВЉЕ И ПОДНОЖЈЕ  ДОКУМЕНТА</vt:lpstr>
      <vt:lpstr>HEADER – ЗАГЛАВЉЕ </vt:lpstr>
      <vt:lpstr>FOOTER – ПОДНОЖЈЕ </vt:lpstr>
      <vt:lpstr>Slide 7</vt:lpstr>
      <vt:lpstr>Slide 8</vt:lpstr>
      <vt:lpstr>Slide 9</vt:lpstr>
      <vt:lpstr>Slide 10</vt:lpstr>
      <vt:lpstr>Slide 11</vt:lpstr>
      <vt:lpstr>УМЈЕСТО ЗАДАЋЕ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ЗАГЛАВЉЕ И ПОДНОЖЈЕ ДОКУМЕНТА.   НУМЕРИСАЊЕ СТРАНИЦА ДОКУМЕНТА</dc:title>
  <dc:creator>Milos</dc:creator>
  <cp:lastModifiedBy>Aleksandra Stankovic</cp:lastModifiedBy>
  <cp:revision>49</cp:revision>
  <dcterms:created xsi:type="dcterms:W3CDTF">2020-04-20T17:23:21Z</dcterms:created>
  <dcterms:modified xsi:type="dcterms:W3CDTF">2020-04-27T06:14:27Z</dcterms:modified>
</cp:coreProperties>
</file>