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67" r:id="rId4"/>
    <p:sldId id="258" r:id="rId5"/>
    <p:sldId id="270" r:id="rId6"/>
    <p:sldId id="269" r:id="rId7"/>
    <p:sldId id="271" r:id="rId8"/>
    <p:sldId id="274" r:id="rId9"/>
    <p:sldId id="293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92" r:id="rId22"/>
    <p:sldId id="286" r:id="rId23"/>
    <p:sldId id="287" r:id="rId24"/>
    <p:sldId id="288" r:id="rId25"/>
    <p:sldId id="290" r:id="rId26"/>
    <p:sldId id="291" r:id="rId27"/>
    <p:sldId id="294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74" autoAdjust="0"/>
    <p:restoredTop sz="94790" autoAdjust="0"/>
  </p:normalViewPr>
  <p:slideViewPr>
    <p:cSldViewPr>
      <p:cViewPr varScale="1">
        <p:scale>
          <a:sx n="117" d="100"/>
          <a:sy n="117" d="100"/>
        </p:scale>
        <p:origin x="-52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68E4A-77CA-461B-8BFD-61EA0236910B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B24A8-382D-4312-8FA2-DC868313A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4770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B24A8-382D-4312-8FA2-DC868313A59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218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B24A8-382D-4312-8FA2-DC868313A59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218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16133"/>
            <a:ext cx="3505200" cy="173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031357"/>
            <a:ext cx="3313355" cy="12766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3315810"/>
            <a:ext cx="3309803" cy="94547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137621"/>
            <a:ext cx="2133600" cy="563236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4289975"/>
            <a:ext cx="2831592" cy="273844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4289975"/>
            <a:ext cx="643666" cy="27384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772610"/>
            <a:ext cx="1484453" cy="358525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772610"/>
            <a:ext cx="5423704" cy="35852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175622"/>
            <a:ext cx="6637468" cy="1021556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3200400"/>
            <a:ext cx="6637467" cy="114031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735074"/>
            <a:ext cx="3419856" cy="26197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735073"/>
            <a:ext cx="3419856" cy="26197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737007"/>
            <a:ext cx="305714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1737007"/>
            <a:ext cx="3055717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642395"/>
            <a:ext cx="3090440" cy="386305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1993076"/>
            <a:ext cx="3304572" cy="109736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3102746"/>
            <a:ext cx="3298784" cy="113842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1995678"/>
            <a:ext cx="3300984" cy="109728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520346"/>
            <a:ext cx="3359623" cy="4101084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3099816"/>
            <a:ext cx="3300573" cy="11396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51435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250116"/>
            <a:ext cx="8229600" cy="463923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16133"/>
            <a:ext cx="3679116" cy="5244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770748"/>
            <a:ext cx="7024744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3" y="1742739"/>
            <a:ext cx="6777317" cy="2631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16836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4389120"/>
            <a:ext cx="35021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168369"/>
            <a:ext cx="13321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2031357"/>
            <a:ext cx="3657600" cy="1530993"/>
          </a:xfrm>
        </p:spPr>
        <p:txBody>
          <a:bodyPr>
            <a:noAutofit/>
          </a:bodyPr>
          <a:lstStyle/>
          <a:p>
            <a:pPr algn="ctr"/>
            <a:r>
              <a:rPr lang="sr-Cyrl-BA" sz="4000" b="1" dirty="0" smtClean="0">
                <a:latin typeface="Arial" pitchFamily="34" charset="0"/>
                <a:cs typeface="Arial" pitchFamily="34" charset="0"/>
              </a:rPr>
              <a:t>Рад са Формулама </a:t>
            </a:r>
            <a:r>
              <a:rPr lang="sr-Cyrl-BA" sz="4000" b="1" dirty="0">
                <a:latin typeface="Arial" pitchFamily="34" charset="0"/>
                <a:cs typeface="Arial" pitchFamily="34" charset="0"/>
              </a:rPr>
              <a:t>и </a:t>
            </a:r>
            <a:r>
              <a:rPr lang="sr-Cyrl-BA" sz="4000" b="1" dirty="0" smtClean="0">
                <a:latin typeface="Arial" pitchFamily="34" charset="0"/>
                <a:cs typeface="Arial" pitchFamily="34" charset="0"/>
              </a:rPr>
              <a:t>функцијама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3867150"/>
            <a:ext cx="3309803" cy="394132"/>
          </a:xfrm>
        </p:spPr>
        <p:txBody>
          <a:bodyPr/>
          <a:lstStyle/>
          <a:p>
            <a:pPr algn="r"/>
            <a:r>
              <a:rPr lang="sr-Cyrl-BA" dirty="0" smtClean="0">
                <a:latin typeface="Arial" pitchFamily="34" charset="0"/>
                <a:cs typeface="Arial" pitchFamily="34" charset="0"/>
              </a:rPr>
              <a:t>7. разред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27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4572000" y="0"/>
            <a:ext cx="3657600" cy="438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 поновимо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868" r="68730" b="11632"/>
          <a:stretch/>
        </p:blipFill>
        <p:spPr bwMode="auto">
          <a:xfrm>
            <a:off x="609600" y="368793"/>
            <a:ext cx="2819400" cy="4423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86200" y="666750"/>
            <a:ext cx="4572000" cy="1600200"/>
          </a:xfrm>
        </p:spPr>
        <p:txBody>
          <a:bodyPr>
            <a:noAutofit/>
          </a:bodyPr>
          <a:lstStyle/>
          <a:p>
            <a:r>
              <a:rPr lang="sr-Cyrl-B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Резултат који смо добитли требамо </a:t>
            </a:r>
            <a:r>
              <a:rPr lang="sr-Cyrl-R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заокружити </a:t>
            </a:r>
            <a:r>
              <a:rPr lang="sr-Cyrl-B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sr-Cyrl-B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двије децимале</a:t>
            </a:r>
            <a:endParaRPr lang="sr-Cyrl-BA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indent="0">
              <a:buNone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indent="0">
              <a:buNone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352800" y="3634615"/>
            <a:ext cx="1600200" cy="30873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7772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4572000" y="0"/>
            <a:ext cx="3657600" cy="438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 поновимо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97" r="50000" b="12172"/>
          <a:stretch/>
        </p:blipFill>
        <p:spPr bwMode="auto">
          <a:xfrm>
            <a:off x="520751" y="438150"/>
            <a:ext cx="4310127" cy="4419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73329" y="1072013"/>
            <a:ext cx="3886200" cy="1600200"/>
          </a:xfrm>
        </p:spPr>
        <p:txBody>
          <a:bodyPr>
            <a:noAutofit/>
          </a:bodyPr>
          <a:lstStyle/>
          <a:p>
            <a:pPr marL="525780" indent="-457200">
              <a:buFont typeface="+mj-lt"/>
              <a:buAutoNum type="arabicPeriod"/>
            </a:pPr>
            <a:r>
              <a:rPr lang="sr-Cyrl-B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Десни клик на ћелију</a:t>
            </a:r>
          </a:p>
          <a:p>
            <a:pPr marL="525780" indent="-457200">
              <a:buFont typeface="+mj-lt"/>
              <a:buAutoNum type="arabicPeriod"/>
            </a:pPr>
            <a:r>
              <a:rPr lang="sr-Cyrl-B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Бирамо опцију 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Format Cells</a:t>
            </a:r>
            <a:r>
              <a:rPr lang="sr-Cyrl-B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...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indent="0">
              <a:buNone/>
            </a:pP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886200" y="2495550"/>
            <a:ext cx="1600200" cy="10668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034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4572000" y="0"/>
            <a:ext cx="3657600" cy="438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 поновимо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138" b="6459"/>
          <a:stretch/>
        </p:blipFill>
        <p:spPr bwMode="auto">
          <a:xfrm>
            <a:off x="533400" y="308721"/>
            <a:ext cx="4191000" cy="4549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1828800" y="1047750"/>
            <a:ext cx="3886200" cy="9906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2057400" y="1352550"/>
            <a:ext cx="4038600" cy="10668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124200" y="2038350"/>
            <a:ext cx="3048000" cy="54488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5638800" y="742950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6791" y="4095750"/>
            <a:ext cx="789582" cy="789582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6019800" y="1123950"/>
            <a:ext cx="6096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096000" y="1809750"/>
            <a:ext cx="5334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</a:t>
            </a:r>
            <a:endParaRPr lang="sr-Cyrl-BA" sz="20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indent="0">
              <a:buFont typeface="Wingdings 2" pitchFamily="18" charset="2"/>
              <a:buNone/>
            </a:pP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indent="0">
              <a:buFont typeface="Wingdings 2" pitchFamily="18" charset="2"/>
              <a:buNone/>
            </a:pP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209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4572000" y="0"/>
            <a:ext cx="3657600" cy="438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 поновимо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456" b="11016"/>
          <a:stretch/>
        </p:blipFill>
        <p:spPr bwMode="auto">
          <a:xfrm>
            <a:off x="685800" y="315987"/>
            <a:ext cx="3045594" cy="4511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3124200" y="1962150"/>
            <a:ext cx="3124200" cy="19812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5044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4572000" y="-19050"/>
            <a:ext cx="3657600" cy="438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COUNTIF</a:t>
            </a:r>
            <a:endParaRPr lang="sr-Cyrl-BA" sz="2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480" b="9717"/>
          <a:stretch/>
        </p:blipFill>
        <p:spPr bwMode="auto">
          <a:xfrm>
            <a:off x="685800" y="285750"/>
            <a:ext cx="2819400" cy="4608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429000" y="666750"/>
            <a:ext cx="5029200" cy="1600200"/>
          </a:xfrm>
        </p:spPr>
        <p:txBody>
          <a:bodyPr>
            <a:noAutofit/>
          </a:bodyPr>
          <a:lstStyle/>
          <a:p>
            <a:r>
              <a:rPr lang="sr-Cyrl-B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Пребројавамо број одличних оцјена функцијом 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COUNTIF</a:t>
            </a:r>
            <a:r>
              <a:rPr lang="bs-Cyrl-BA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sr-Cyrl-BA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indent="0">
              <a:buNone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indent="0">
              <a:buNone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0" y="2952750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5780" indent="-457200">
              <a:buFont typeface="+mj-lt"/>
              <a:buAutoNum type="arabicPeriod"/>
            </a:pPr>
            <a:r>
              <a:rPr lang="sr-Cyrl-B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Уписујемо облик функције са условом</a:t>
            </a:r>
          </a:p>
          <a:p>
            <a:pPr marL="68580" indent="0">
              <a:buNone/>
            </a:pPr>
            <a:r>
              <a:rPr lang="sr-Cyrl-BA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B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=COUNTIF(C5:C18,”5”)</a:t>
            </a:r>
            <a:endParaRPr lang="sr-Cyrl-BA" sz="20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indent="0">
              <a:buFont typeface="Wingdings 2" pitchFamily="18" charset="2"/>
              <a:buNone/>
            </a:pP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indent="0">
              <a:buFont typeface="Wingdings 2" pitchFamily="18" charset="2"/>
              <a:buNone/>
            </a:pP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6791" y="4095750"/>
            <a:ext cx="789582" cy="78958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3276600" y="3634615"/>
            <a:ext cx="1752600" cy="30873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6393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39" r="65242" b="7339"/>
          <a:stretch/>
        </p:blipFill>
        <p:spPr bwMode="auto">
          <a:xfrm>
            <a:off x="609600" y="287304"/>
            <a:ext cx="2819400" cy="4568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3048000" y="1581150"/>
            <a:ext cx="2590800" cy="22098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4572000" y="0"/>
            <a:ext cx="3657600" cy="438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COUNTIF</a:t>
            </a:r>
            <a:endParaRPr lang="sr-Cyrl-BA" sz="2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67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4572000" y="0"/>
            <a:ext cx="3657600" cy="438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COUNTIF()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446" b="7471"/>
          <a:stretch/>
        </p:blipFill>
        <p:spPr bwMode="auto">
          <a:xfrm>
            <a:off x="762000" y="336320"/>
            <a:ext cx="2743200" cy="4461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009" r="67806" b="5925"/>
          <a:stretch/>
        </p:blipFill>
        <p:spPr bwMode="auto">
          <a:xfrm>
            <a:off x="5884388" y="1285211"/>
            <a:ext cx="2802412" cy="3648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590223" y="845620"/>
            <a:ext cx="3429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=COUNTIF(C5:C18,”</a:t>
            </a:r>
            <a:r>
              <a:rPr lang="sr-Cyrl-BA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”)</a:t>
            </a:r>
            <a:endParaRPr lang="sr-Cyrl-BA" sz="20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indent="0">
              <a:buFont typeface="Wingdings 2" pitchFamily="18" charset="2"/>
              <a:buNone/>
            </a:pP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indent="0">
              <a:buFont typeface="Wingdings 2" pitchFamily="18" charset="2"/>
              <a:buNone/>
            </a:pP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2118" y="2114550"/>
            <a:ext cx="789582" cy="78958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3048000" y="1504950"/>
            <a:ext cx="1066800" cy="24384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153400" y="3867150"/>
            <a:ext cx="533400" cy="1524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226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107" b="10264"/>
          <a:stretch/>
        </p:blipFill>
        <p:spPr bwMode="auto">
          <a:xfrm>
            <a:off x="685800" y="305926"/>
            <a:ext cx="2819400" cy="4531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105" r="68562" b="9949"/>
          <a:stretch/>
        </p:blipFill>
        <p:spPr bwMode="auto">
          <a:xfrm>
            <a:off x="6000548" y="1302820"/>
            <a:ext cx="2552299" cy="3396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590223" y="845620"/>
            <a:ext cx="3429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=COUNTIF(C5:C18,”</a:t>
            </a:r>
            <a:r>
              <a:rPr lang="sr-Cyrl-BA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”)</a:t>
            </a:r>
            <a:endParaRPr lang="sr-Cyrl-BA" sz="20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indent="0">
              <a:buFont typeface="Wingdings 2" pitchFamily="18" charset="2"/>
              <a:buNone/>
            </a:pP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indent="0">
              <a:buFont typeface="Wingdings 2" pitchFamily="18" charset="2"/>
              <a:buNone/>
            </a:pP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2118" y="2114550"/>
            <a:ext cx="789582" cy="78958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3200400" y="1504950"/>
            <a:ext cx="1111718" cy="27432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153400" y="4019550"/>
            <a:ext cx="533400" cy="1524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0" y="0"/>
            <a:ext cx="3657600" cy="438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COUNTIF</a:t>
            </a:r>
            <a:endParaRPr lang="sr-Cyrl-BA" sz="2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72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88" r="61338" b="6697"/>
          <a:stretch/>
        </p:blipFill>
        <p:spPr bwMode="auto">
          <a:xfrm>
            <a:off x="624507" y="297882"/>
            <a:ext cx="3126661" cy="4559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646" r="68075" b="9022"/>
          <a:stretch/>
        </p:blipFill>
        <p:spPr bwMode="auto">
          <a:xfrm>
            <a:off x="5867400" y="1428750"/>
            <a:ext cx="2597426" cy="3322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590223" y="845620"/>
            <a:ext cx="3429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=COUNTIF(C5:C18,”</a:t>
            </a:r>
            <a:r>
              <a:rPr lang="sr-Cyrl-BA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”)</a:t>
            </a:r>
            <a:endParaRPr lang="sr-Cyrl-BA" sz="20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indent="0">
              <a:buFont typeface="Wingdings 2" pitchFamily="18" charset="2"/>
              <a:buNone/>
            </a:pP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indent="0">
              <a:buFont typeface="Wingdings 2" pitchFamily="18" charset="2"/>
              <a:buNone/>
            </a:pP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2118" y="2114550"/>
            <a:ext cx="789582" cy="78958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3124200" y="2038350"/>
            <a:ext cx="1295400" cy="22098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153400" y="4171950"/>
            <a:ext cx="533400" cy="1524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0" y="0"/>
            <a:ext cx="3657600" cy="438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COUNTIF</a:t>
            </a:r>
            <a:endParaRPr lang="sr-Cyrl-BA" sz="2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59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834" b="6004"/>
          <a:stretch/>
        </p:blipFill>
        <p:spPr bwMode="auto">
          <a:xfrm>
            <a:off x="587140" y="285750"/>
            <a:ext cx="3070459" cy="4605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379" r="68755" b="7033"/>
          <a:stretch/>
        </p:blipFill>
        <p:spPr bwMode="auto">
          <a:xfrm>
            <a:off x="6087177" y="1302820"/>
            <a:ext cx="2447223" cy="3210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657600" y="845620"/>
            <a:ext cx="3429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=COUNTIF(C5:C18,”</a:t>
            </a:r>
            <a:r>
              <a:rPr lang="sr-Cyrl-BA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”)</a:t>
            </a:r>
            <a:endParaRPr lang="sr-Cyrl-BA" sz="20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indent="0">
              <a:buFont typeface="Wingdings 2" pitchFamily="18" charset="2"/>
              <a:buNone/>
            </a:pP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indent="0">
              <a:buFont typeface="Wingdings 2" pitchFamily="18" charset="2"/>
              <a:buNone/>
            </a:pP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2118" y="2114550"/>
            <a:ext cx="789582" cy="78958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3048000" y="1302820"/>
            <a:ext cx="1524000" cy="302153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153400" y="3943350"/>
            <a:ext cx="533400" cy="1524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0" y="0"/>
            <a:ext cx="3657600" cy="438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COUNTIF</a:t>
            </a:r>
            <a:endParaRPr lang="sr-Cyrl-BA" sz="2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498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7024744" cy="533400"/>
          </a:xfrm>
        </p:spPr>
        <p:txBody>
          <a:bodyPr>
            <a:normAutofit/>
          </a:bodyPr>
          <a:lstStyle/>
          <a:p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Шта је формула?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55883"/>
            <a:ext cx="7848600" cy="1773067"/>
          </a:xfrm>
        </p:spPr>
        <p:txBody>
          <a:bodyPr>
            <a:normAutofit/>
          </a:bodyPr>
          <a:lstStyle/>
          <a:p>
            <a:r>
              <a:rPr lang="sr-Cyrl-BA" dirty="0" smtClean="0">
                <a:latin typeface="Arial" pitchFamily="34" charset="0"/>
                <a:cs typeface="Arial" pitchFamily="34" charset="0"/>
              </a:rPr>
              <a:t>Формула је израз који омогућава извршење математичких операција над подацима.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348615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sr-Cyrl-B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()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2/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B7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743200" y="3947815"/>
            <a:ext cx="609600" cy="450502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47800" y="4388438"/>
            <a:ext cx="1481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функција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>
            <a:endCxn id="16" idx="1"/>
          </p:cNvCxnSpPr>
          <p:nvPr/>
        </p:nvCxnSpPr>
        <p:spPr>
          <a:xfrm>
            <a:off x="5285534" y="3877225"/>
            <a:ext cx="1185703" cy="4972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00256" y="4374515"/>
            <a:ext cx="1655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аргументи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0" y="0"/>
            <a:ext cx="3657600" cy="438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Формуле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9266" y="2569517"/>
            <a:ext cx="2417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sr-Cyrl-BA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нак једнакости</a:t>
            </a:r>
            <a:endParaRPr 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85534" y="2569516"/>
            <a:ext cx="1682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оператори</a:t>
            </a:r>
            <a:endParaRPr lang="en-US" sz="2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1237" y="4143682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заграда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2278058" y="3042439"/>
            <a:ext cx="846142" cy="67454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038600" y="3031181"/>
            <a:ext cx="1524000" cy="6073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992269" y="3042439"/>
            <a:ext cx="827983" cy="4642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6" idx="1"/>
          </p:cNvCxnSpPr>
          <p:nvPr/>
        </p:nvCxnSpPr>
        <p:spPr>
          <a:xfrm>
            <a:off x="3887002" y="3947815"/>
            <a:ext cx="2584235" cy="426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16" idx="1"/>
          </p:cNvCxnSpPr>
          <p:nvPr/>
        </p:nvCxnSpPr>
        <p:spPr>
          <a:xfrm>
            <a:off x="4419600" y="3877225"/>
            <a:ext cx="2051637" cy="4972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3491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753" b="10725"/>
          <a:stretch/>
        </p:blipFill>
        <p:spPr bwMode="auto">
          <a:xfrm>
            <a:off x="609600" y="360847"/>
            <a:ext cx="2951747" cy="4421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991" r="68482" b="6853"/>
          <a:stretch/>
        </p:blipFill>
        <p:spPr bwMode="auto">
          <a:xfrm>
            <a:off x="6405212" y="1796968"/>
            <a:ext cx="2281588" cy="2993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590222" y="845620"/>
            <a:ext cx="4563178" cy="520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B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Пребројавамо број предмета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indent="0">
              <a:buFont typeface="Wingdings 2" pitchFamily="18" charset="2"/>
              <a:buNone/>
            </a:pP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3057" y="3293537"/>
            <a:ext cx="789582" cy="7895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33800" y="1647206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BA" dirty="0" smtClean="0">
                <a:latin typeface="Arial" pitchFamily="34" charset="0"/>
                <a:cs typeface="Arial" pitchFamily="34" charset="0"/>
              </a:rPr>
              <a:t>Користимо функцију</a:t>
            </a:r>
          </a:p>
          <a:p>
            <a:endParaRPr lang="sr-Cyrl-BA" dirty="0" smtClean="0">
              <a:latin typeface="Arial" pitchFamily="34" charset="0"/>
              <a:cs typeface="Arial" pitchFamily="34" charset="0"/>
            </a:endParaRPr>
          </a:p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=COUNT</a:t>
            </a:r>
            <a:r>
              <a:rPr lang="sr-Cyrl-BA" i="1" dirty="0">
                <a:latin typeface="Arial" pitchFamily="34" charset="0"/>
                <a:cs typeface="Arial" pitchFamily="34" charset="0"/>
              </a:rPr>
              <a:t>А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(B5:B18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)</a:t>
            </a:r>
            <a:endParaRPr lang="sr-Cyrl-BA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743200" y="2876550"/>
            <a:ext cx="1219200" cy="162921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153400" y="4248150"/>
            <a:ext cx="533400" cy="1524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0" y="0"/>
            <a:ext cx="3657600" cy="438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COUNTA</a:t>
            </a:r>
            <a:endParaRPr lang="sr-Cyrl-BA" sz="2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10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33550"/>
            <a:ext cx="80772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B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Сада нам је још остало уредити табелу и задатак је завршен!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indent="0">
              <a:buFont typeface="Wingdings 2" pitchFamily="18" charset="2"/>
              <a:buNone/>
            </a:pP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67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4572000" y="0"/>
            <a:ext cx="3657600" cy="438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 поновимо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747" b="12202"/>
          <a:stretch/>
        </p:blipFill>
        <p:spPr bwMode="auto">
          <a:xfrm>
            <a:off x="609600" y="590550"/>
            <a:ext cx="3067251" cy="4181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6411" y="1657350"/>
            <a:ext cx="3648778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B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Одређујемо боју ћелије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indent="0" algn="ctr">
              <a:buNone/>
            </a:pP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Fill Color</a:t>
            </a:r>
          </a:p>
          <a:p>
            <a:pPr marL="68580" indent="0" algn="ctr">
              <a:buFont typeface="Wingdings 2" pitchFamily="18" charset="2"/>
              <a:buNone/>
            </a:pP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2514600" y="1200150"/>
            <a:ext cx="2438400" cy="3810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9471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4572000" y="0"/>
            <a:ext cx="3657600" cy="438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 поновимо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657" b="7212"/>
          <a:stretch/>
        </p:blipFill>
        <p:spPr bwMode="auto">
          <a:xfrm>
            <a:off x="609600" y="326221"/>
            <a:ext cx="3124200" cy="4491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6410" y="1657350"/>
            <a:ext cx="3881789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B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Одређујемо линије табеле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indent="0" algn="ctr">
              <a:buNone/>
            </a:pP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Borders</a:t>
            </a:r>
          </a:p>
          <a:p>
            <a:pPr marL="68580" indent="0" algn="ctr">
              <a:buFont typeface="Wingdings 2" pitchFamily="18" charset="2"/>
              <a:buNone/>
            </a:pP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362200" y="971550"/>
            <a:ext cx="2590800" cy="6096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1225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4572000" y="0"/>
            <a:ext cx="3657600" cy="438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 поновимо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70" r="57864" b="7457"/>
          <a:stretch/>
        </p:blipFill>
        <p:spPr bwMode="auto">
          <a:xfrm>
            <a:off x="533400" y="285750"/>
            <a:ext cx="3429000" cy="4545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786563" y="2007268"/>
            <a:ext cx="3648778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B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Одређујемо боју слова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indent="0" algn="ctr">
              <a:buNone/>
            </a:pP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Font Color</a:t>
            </a:r>
          </a:p>
          <a:p>
            <a:pPr marL="68580" indent="0" algn="ctr">
              <a:buFont typeface="Wingdings 2" pitchFamily="18" charset="2"/>
              <a:buNone/>
            </a:pP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743200" y="819150"/>
            <a:ext cx="2667000" cy="10668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076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4572000" y="0"/>
            <a:ext cx="3657600" cy="438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 поновимо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51" t="2276" r="31287" b="7474"/>
          <a:stretch/>
        </p:blipFill>
        <p:spPr bwMode="auto">
          <a:xfrm>
            <a:off x="533400" y="469633"/>
            <a:ext cx="4870383" cy="4384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447900" y="1753802"/>
            <a:ext cx="3310690" cy="1351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B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Одређујемо поравнање текста у ћелији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indent="0" algn="ctr">
              <a:buNone/>
            </a:pPr>
            <a:r>
              <a:rPr lang="en-US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Formating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Cells</a:t>
            </a:r>
          </a:p>
          <a:p>
            <a:pPr marL="68580" indent="0" algn="ctr">
              <a:buFont typeface="Wingdings 2" pitchFamily="18" charset="2"/>
              <a:buNone/>
            </a:pP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752600" y="2952750"/>
            <a:ext cx="4267200" cy="7620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984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731" b="7015"/>
          <a:stretch/>
        </p:blipFill>
        <p:spPr bwMode="auto">
          <a:xfrm>
            <a:off x="685800" y="326055"/>
            <a:ext cx="3124200" cy="4508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45931" y="1792304"/>
            <a:ext cx="3648778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B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Имамо урађену вјежбу.</a:t>
            </a:r>
            <a:endParaRPr lang="en-US" sz="20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indent="0" algn="ctr">
              <a:buFont typeface="Wingdings 2" pitchFamily="18" charset="2"/>
              <a:buNone/>
            </a:pP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959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4572000" y="0"/>
            <a:ext cx="3657600" cy="438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Задатак за самосталан рад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58115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Cyrl-BA" dirty="0"/>
              <a:t>Договорити са </a:t>
            </a:r>
            <a:r>
              <a:rPr lang="bs-Cyrl-BA" dirty="0" smtClean="0"/>
              <a:t>својим наставником</a:t>
            </a:r>
            <a:r>
              <a:rPr lang="bs-Latn-BA" dirty="0" smtClean="0"/>
              <a:t>.</a:t>
            </a:r>
            <a:endParaRPr lang="en-US" dirty="0"/>
          </a:p>
        </p:txBody>
      </p:sp>
      <p:pic>
        <p:nvPicPr>
          <p:cNvPr id="1032" name="Picture 8" descr="Наслов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71750"/>
            <a:ext cx="1849562" cy="18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800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572000" y="0"/>
            <a:ext cx="3657600" cy="438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Формуле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477" t="12953" r="39931" b="32556"/>
          <a:stretch/>
        </p:blipFill>
        <p:spPr>
          <a:xfrm>
            <a:off x="1066800" y="666750"/>
            <a:ext cx="636694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9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7024744" cy="685800"/>
          </a:xfrm>
        </p:spPr>
        <p:txBody>
          <a:bodyPr>
            <a:normAutofit/>
          </a:bodyPr>
          <a:lstStyle/>
          <a:p>
            <a:r>
              <a:rPr lang="sr-Cyrl-BA" sz="2800" b="1" dirty="0">
                <a:latin typeface="Arial" pitchFamily="34" charset="0"/>
                <a:cs typeface="Arial" pitchFamily="34" charset="0"/>
              </a:rPr>
              <a:t>Шта </a:t>
            </a:r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су функције?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55883"/>
            <a:ext cx="7848600" cy="858667"/>
          </a:xfrm>
        </p:spPr>
        <p:txBody>
          <a:bodyPr>
            <a:noAutofit/>
          </a:bodyPr>
          <a:lstStyle/>
          <a:p>
            <a:r>
              <a:rPr lang="sr-Cyrl-BA" dirty="0">
                <a:latin typeface="Arial" pitchFamily="34" charset="0"/>
                <a:cs typeface="Arial" pitchFamily="34" charset="0"/>
              </a:rPr>
              <a:t>Функције су унапријед дефинисане формуле, које изводе прорачуне.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0" y="0"/>
            <a:ext cx="3657600" cy="438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Функције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3028950"/>
            <a:ext cx="2433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SUM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B2:</a:t>
            </a:r>
            <a:r>
              <a:rPr lang="bs-Latn-BA" sz="2400" dirty="0" smtClean="0">
                <a:latin typeface="Arial" pitchFamily="34" charset="0"/>
                <a:cs typeface="Arial" pitchFamily="34" charset="0"/>
              </a:rPr>
              <a:t>B22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352800" y="3028950"/>
            <a:ext cx="762000" cy="46166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8" idx="3"/>
          </p:cNvCxnSpPr>
          <p:nvPr/>
        </p:nvCxnSpPr>
        <p:spPr>
          <a:xfrm flipH="1">
            <a:off x="2819400" y="3423006"/>
            <a:ext cx="644992" cy="36794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76400" y="3710285"/>
            <a:ext cx="2170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Име функције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14800" y="2952750"/>
            <a:ext cx="1371600" cy="6542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11" idx="5"/>
          </p:cNvCxnSpPr>
          <p:nvPr/>
        </p:nvCxnSpPr>
        <p:spPr>
          <a:xfrm>
            <a:off x="5285534" y="3511169"/>
            <a:ext cx="886666" cy="27978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92269" y="3710285"/>
            <a:ext cx="2899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Аргумент функције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133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7024744" cy="685800"/>
          </a:xfrm>
        </p:spPr>
        <p:txBody>
          <a:bodyPr>
            <a:normAutofit/>
          </a:bodyPr>
          <a:lstStyle/>
          <a:p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Које функције смо научили?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5883"/>
            <a:ext cx="8229600" cy="276366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COUNT(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sr-Cyrl-B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пребројавање </a:t>
            </a:r>
            <a:r>
              <a:rPr lang="sr-Cyrl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бројчаних </a:t>
            </a:r>
            <a:r>
              <a:rPr lang="sr-Cyrl-B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вриједности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COUNTIF(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sr-Cyrl-B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bs-Cyrl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sr-Cyrl-B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ебројавање </a:t>
            </a:r>
            <a:r>
              <a:rPr lang="sr-Cyrl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нумеричких </a:t>
            </a:r>
            <a:r>
              <a:rPr lang="sr-Cyrl-B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вриједности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COUNTA(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)- </a:t>
            </a:r>
            <a:r>
              <a:rPr lang="sr-Cyrl-B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пребројавање вриједности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AVERAGE(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sr-Cyrl-B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рачуна </a:t>
            </a:r>
            <a:r>
              <a:rPr lang="sr-Cyrl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просјек у распону ћелија</a:t>
            </a:r>
          </a:p>
          <a:p>
            <a:pPr>
              <a:lnSpc>
                <a:spcPct val="150000"/>
              </a:lnSpc>
            </a:pPr>
            <a:endParaRPr lang="sr-Cyrl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sr-Cyrl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indent="0">
              <a:lnSpc>
                <a:spcPct val="150000"/>
              </a:lnSpc>
              <a:buNone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indent="0">
              <a:lnSpc>
                <a:spcPct val="150000"/>
              </a:lnSpc>
              <a:buNone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0" y="0"/>
            <a:ext cx="3657600" cy="438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 поновимо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39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4572000" y="0"/>
            <a:ext cx="3657600" cy="438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 поновимо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47800" y="1200150"/>
            <a:ext cx="5705475" cy="3505200"/>
            <a:chOff x="2971800" y="971550"/>
            <a:chExt cx="5705475" cy="3657600"/>
          </a:xfrm>
        </p:grpSpPr>
        <p:pic>
          <p:nvPicPr>
            <p:cNvPr id="10" name="Picture 9"/>
            <p:cNvPicPr/>
            <p:nvPr/>
          </p:nvPicPr>
          <p:blipFill rotWithShape="1">
            <a:blip r:embed="rId2"/>
            <a:srcRect l="18284" t="15041" r="6085" b="10391"/>
            <a:stretch/>
          </p:blipFill>
          <p:spPr bwMode="auto">
            <a:xfrm>
              <a:off x="2971800" y="971550"/>
              <a:ext cx="5705475" cy="351541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8382000" y="3943350"/>
              <a:ext cx="295275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463216"/>
            <a:ext cx="8229600" cy="63006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r-Cyrl-B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Задатак за самосталан рад од прошлог часа</a:t>
            </a:r>
            <a:endParaRPr lang="sr-Cyrl-BA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indent="0">
              <a:lnSpc>
                <a:spcPct val="150000"/>
              </a:lnSpc>
              <a:buNone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indent="0">
              <a:lnSpc>
                <a:spcPct val="150000"/>
              </a:lnSpc>
              <a:buNone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952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4572000" y="0"/>
            <a:ext cx="3657600" cy="438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 поновимо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850" b="11454"/>
          <a:stretch/>
        </p:blipFill>
        <p:spPr bwMode="auto">
          <a:xfrm>
            <a:off x="685800" y="298897"/>
            <a:ext cx="3657600" cy="45848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0" y="971551"/>
            <a:ext cx="3657600" cy="1295399"/>
          </a:xfrm>
        </p:spPr>
        <p:txBody>
          <a:bodyPr>
            <a:noAutofit/>
          </a:bodyPr>
          <a:lstStyle/>
          <a:p>
            <a:pPr marL="525780" indent="-457200">
              <a:buFont typeface="+mj-lt"/>
              <a:buAutoNum type="arabicPeriod"/>
            </a:pPr>
            <a:r>
              <a:rPr lang="sr-Cyrl-B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Потребно је уписати имена предмета и оцјене.</a:t>
            </a:r>
            <a:endParaRPr lang="sr-Cyrl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sr-Cyrl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indent="0">
              <a:buNone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indent="0">
              <a:buNone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494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4572000" y="0"/>
            <a:ext cx="3657600" cy="438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AVERAGE()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534" b="11614"/>
          <a:stretch/>
        </p:blipFill>
        <p:spPr bwMode="auto">
          <a:xfrm>
            <a:off x="609600" y="339266"/>
            <a:ext cx="2785728" cy="4464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81400" y="666750"/>
            <a:ext cx="4876800" cy="1600200"/>
          </a:xfrm>
        </p:spPr>
        <p:txBody>
          <a:bodyPr>
            <a:noAutofit/>
          </a:bodyPr>
          <a:lstStyle/>
          <a:p>
            <a:r>
              <a:rPr lang="sr-Cyrl-B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Рачунамо средњу вриједност оцјена користећи формулу 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AVERAGE</a:t>
            </a:r>
            <a:r>
              <a:rPr lang="bs-Cyrl-BA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sr-Cyrl-BA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indent="0">
              <a:buNone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indent="0">
              <a:buNone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0" y="2952750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5780" indent="-457200">
              <a:buFont typeface="+mj-lt"/>
              <a:buAutoNum type="arabicPeriod"/>
            </a:pPr>
            <a:r>
              <a:rPr lang="sr-Cyrl-B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Уписујемо формулу</a:t>
            </a:r>
          </a:p>
          <a:p>
            <a:pPr marL="68580" indent="0">
              <a:buNone/>
            </a:pPr>
            <a:r>
              <a:rPr lang="sr-Cyrl-BA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B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=AVERAGE(C5:C18)</a:t>
            </a:r>
            <a:endParaRPr lang="sr-Cyrl-BA" sz="20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indent="0">
              <a:buFont typeface="Wingdings 2" pitchFamily="18" charset="2"/>
              <a:buNone/>
            </a:pP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indent="0">
              <a:buFont typeface="Wingdings 2" pitchFamily="18" charset="2"/>
              <a:buNone/>
            </a:pP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6791" y="4095750"/>
            <a:ext cx="789582" cy="78958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3048000" y="3524250"/>
            <a:ext cx="1905000" cy="4953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8046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4572000" y="0"/>
            <a:ext cx="3657600" cy="438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Размисли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534" b="11614"/>
          <a:stretch/>
        </p:blipFill>
        <p:spPr bwMode="auto">
          <a:xfrm>
            <a:off x="609600" y="339266"/>
            <a:ext cx="2785728" cy="4464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0" y="666750"/>
            <a:ext cx="3886200" cy="3124200"/>
          </a:xfrm>
        </p:spPr>
        <p:txBody>
          <a:bodyPr>
            <a:noAutofit/>
          </a:bodyPr>
          <a:lstStyle/>
          <a:p>
            <a:r>
              <a:rPr lang="sr-Cyrl-B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Размисли да ли постоји још који начин да израчунаш своју просјечну оцјену!</a:t>
            </a:r>
          </a:p>
          <a:p>
            <a:r>
              <a:rPr lang="sr-Cyrl-B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Како ти рачунаш своју просјечну оцјену кад користиш папир и оловку или дигитрон?</a:t>
            </a:r>
          </a:p>
          <a:p>
            <a:r>
              <a:rPr lang="sr-Cyrl-B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Може ли се у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Excelu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B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израчунати на тај начин?</a:t>
            </a:r>
            <a:endParaRPr lang="sr-Cyrl-BA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indent="0">
              <a:buNone/>
            </a:pP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indent="0">
              <a:buNone/>
            </a:pP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462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1252</TotalTime>
  <Words>316</Words>
  <Application>Microsoft Office PowerPoint</Application>
  <PresentationFormat>On-screen Show (16:9)</PresentationFormat>
  <Paragraphs>85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Austin</vt:lpstr>
      <vt:lpstr>Рад са Формулама и функцијама</vt:lpstr>
      <vt:lpstr>Шта је формула?</vt:lpstr>
      <vt:lpstr>Slide 3</vt:lpstr>
      <vt:lpstr>Шта су функције?</vt:lpstr>
      <vt:lpstr>Које функције смо научили?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Функција за просијек и пребројанање</dc:title>
  <dc:creator>Biby</dc:creator>
  <cp:lastModifiedBy>S</cp:lastModifiedBy>
  <cp:revision>71</cp:revision>
  <dcterms:created xsi:type="dcterms:W3CDTF">2006-08-16T00:00:00Z</dcterms:created>
  <dcterms:modified xsi:type="dcterms:W3CDTF">2020-05-18T14:49:31Z</dcterms:modified>
</cp:coreProperties>
</file>