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  <p:sldId id="275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8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Лични глаголски облици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 smtClean="0"/>
              <a:t>систематизација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536972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Плусквамперфекат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077200" cy="3941064"/>
          </a:xfrm>
        </p:spPr>
        <p:txBody>
          <a:bodyPr>
            <a:normAutofit fontScale="25000" lnSpcReduction="20000"/>
          </a:bodyPr>
          <a:lstStyle/>
          <a:p>
            <a:r>
              <a:rPr lang="sr-Cyrl-BA" sz="3400" dirty="0" smtClean="0"/>
              <a:t>Давно прошло вријеме</a:t>
            </a:r>
          </a:p>
          <a:p>
            <a:r>
              <a:rPr lang="sr-Cyrl-BA" sz="3400" dirty="0" smtClean="0"/>
              <a:t>Сложени лични глаголски облик</a:t>
            </a:r>
          </a:p>
          <a:p>
            <a:r>
              <a:rPr lang="sr-Cyrl-BA" sz="3400" dirty="0" smtClean="0"/>
              <a:t>Гради се на два начина:</a:t>
            </a:r>
          </a:p>
          <a:p>
            <a:endParaRPr lang="sr-Cyrl-BA" sz="2000" dirty="0" smtClean="0"/>
          </a:p>
          <a:p>
            <a:pPr algn="just">
              <a:buFont typeface="Wingdings" pitchFamily="2" charset="2"/>
              <a:buChar char="Ø"/>
            </a:pPr>
            <a:r>
              <a:rPr lang="sr-Cyrl-BA" sz="4000" dirty="0" smtClean="0">
                <a:solidFill>
                  <a:schemeClr val="accent1">
                    <a:lumMod val="75000"/>
                  </a:schemeClr>
                </a:solidFill>
              </a:rPr>
              <a:t>перфекат помоћног глагола БИТИ </a:t>
            </a:r>
          </a:p>
          <a:p>
            <a:pPr algn="just">
              <a:buNone/>
            </a:pPr>
            <a:r>
              <a:rPr lang="sr-Cyrl-BA" sz="16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r-Cyrl-BA" sz="3100" b="1" i="1" dirty="0" smtClean="0"/>
              <a:t>сам био/-ла</a:t>
            </a:r>
          </a:p>
          <a:p>
            <a:pPr algn="just">
              <a:buNone/>
            </a:pPr>
            <a:r>
              <a:rPr lang="sr-Cyrl-BA" sz="3100" b="1" i="1" dirty="0" smtClean="0"/>
              <a:t>	си био/-ла </a:t>
            </a:r>
          </a:p>
          <a:p>
            <a:pPr algn="just">
              <a:buNone/>
            </a:pPr>
            <a:r>
              <a:rPr lang="sr-Cyrl-BA" sz="3100" b="1" i="1" dirty="0" smtClean="0"/>
              <a:t>	је био/-ла/ -ло</a:t>
            </a:r>
          </a:p>
          <a:p>
            <a:pPr algn="just">
              <a:buNone/>
            </a:pPr>
            <a:r>
              <a:rPr lang="sr-Cyrl-BA" sz="3100" b="1" i="1" dirty="0" smtClean="0"/>
              <a:t>				и </a:t>
            </a:r>
            <a:r>
              <a:rPr lang="sr-Cyrl-BA" sz="3100" b="1" dirty="0" smtClean="0">
                <a:solidFill>
                  <a:schemeClr val="accent1">
                    <a:lumMod val="75000"/>
                  </a:schemeClr>
                </a:solidFill>
              </a:rPr>
              <a:t>радни глаголски придјев</a:t>
            </a:r>
            <a:endParaRPr lang="sr-Cyrl-BA" sz="3100" b="1" i="1" dirty="0" smtClean="0"/>
          </a:p>
          <a:p>
            <a:pPr algn="just">
              <a:buNone/>
            </a:pPr>
            <a:r>
              <a:rPr lang="sr-Cyrl-BA" sz="3100" b="1" i="1" dirty="0" smtClean="0"/>
              <a:t>	смо били/ -ле </a:t>
            </a:r>
          </a:p>
          <a:p>
            <a:pPr algn="just">
              <a:buNone/>
            </a:pPr>
            <a:r>
              <a:rPr lang="sr-Cyrl-BA" sz="3100" b="1" i="1" dirty="0" smtClean="0"/>
              <a:t>	сте били/ -ле </a:t>
            </a:r>
          </a:p>
          <a:p>
            <a:pPr algn="just">
              <a:buNone/>
            </a:pPr>
            <a:r>
              <a:rPr lang="sr-Cyrl-BA" sz="3100" b="1" i="1" dirty="0" smtClean="0"/>
              <a:t>	су били/ -ле</a:t>
            </a:r>
            <a:r>
              <a:rPr lang="sr-Cyrl-BA" sz="3100" b="1" dirty="0" smtClean="0"/>
              <a:t> </a:t>
            </a:r>
          </a:p>
          <a:p>
            <a:pPr algn="just">
              <a:buNone/>
            </a:pPr>
            <a:endParaRPr lang="sr-Cyrl-BA" sz="3500" dirty="0" smtClean="0"/>
          </a:p>
          <a:p>
            <a:pPr algn="just">
              <a:buFont typeface="Wingdings" pitchFamily="2" charset="2"/>
              <a:buChar char="Ø"/>
            </a:pPr>
            <a:r>
              <a:rPr lang="sr-Cyrl-BA" sz="3500" dirty="0" smtClean="0"/>
              <a:t> </a:t>
            </a:r>
            <a:r>
              <a:rPr lang="sr-Cyrl-BA" sz="3500" dirty="0" smtClean="0">
                <a:solidFill>
                  <a:schemeClr val="accent1">
                    <a:lumMod val="75000"/>
                  </a:schemeClr>
                </a:solidFill>
              </a:rPr>
              <a:t>имперфекат помоћног глагола БИТИ </a:t>
            </a:r>
          </a:p>
          <a:p>
            <a:pPr algn="just">
              <a:buNone/>
            </a:pPr>
            <a:r>
              <a:rPr lang="sr-Cyrl-BA" sz="2500" b="1" i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r-Cyrl-BA" sz="3200" b="1" i="1" dirty="0" smtClean="0"/>
              <a:t>бијах/ бјех</a:t>
            </a:r>
          </a:p>
          <a:p>
            <a:pPr algn="just">
              <a:buNone/>
            </a:pPr>
            <a:r>
              <a:rPr lang="sr-Cyrl-BA" sz="3200" b="1" i="1" dirty="0" smtClean="0"/>
              <a:t>	бијаше / бјеше</a:t>
            </a:r>
          </a:p>
          <a:p>
            <a:pPr algn="just">
              <a:buNone/>
            </a:pPr>
            <a:r>
              <a:rPr lang="sr-Cyrl-BA" sz="3200" b="1" i="1" dirty="0" smtClean="0"/>
              <a:t>    </a:t>
            </a:r>
            <a:r>
              <a:rPr lang="en-US" sz="3200" b="1" i="1" dirty="0" smtClean="0"/>
              <a:t>      </a:t>
            </a:r>
            <a:r>
              <a:rPr lang="sr-Cyrl-BA" sz="3200" b="1" i="1" dirty="0" smtClean="0"/>
              <a:t>бијаше/ бјеше</a:t>
            </a:r>
          </a:p>
          <a:p>
            <a:pPr algn="just">
              <a:buNone/>
            </a:pPr>
            <a:r>
              <a:rPr lang="sr-Cyrl-BA" sz="3200" b="1" i="1" dirty="0" smtClean="0"/>
              <a:t>				</a:t>
            </a:r>
            <a:r>
              <a:rPr lang="sr-Cyrl-BA" sz="3200" b="1" dirty="0" smtClean="0"/>
              <a:t> </a:t>
            </a:r>
            <a:r>
              <a:rPr lang="sr-Cyrl-BA" sz="3200" b="1" i="1" dirty="0" smtClean="0"/>
              <a:t>и</a:t>
            </a:r>
            <a:r>
              <a:rPr lang="sr-Cyrl-BA" sz="3200" b="1" dirty="0" smtClean="0"/>
              <a:t> </a:t>
            </a:r>
            <a:r>
              <a:rPr lang="sr-Cyrl-BA" sz="3200" b="1" dirty="0" smtClean="0">
                <a:solidFill>
                  <a:schemeClr val="accent1">
                    <a:lumMod val="75000"/>
                  </a:schemeClr>
                </a:solidFill>
              </a:rPr>
              <a:t>радни глаголски придјев</a:t>
            </a:r>
            <a:endParaRPr lang="sr-Cyrl-BA" sz="3200" b="1" i="1" dirty="0" smtClean="0"/>
          </a:p>
          <a:p>
            <a:pPr algn="just">
              <a:buNone/>
            </a:pPr>
            <a:r>
              <a:rPr lang="sr-Cyrl-BA" sz="3200" b="1" i="1" dirty="0" smtClean="0"/>
              <a:t>	бијасмо/ бјесмо</a:t>
            </a:r>
          </a:p>
          <a:p>
            <a:pPr algn="just">
              <a:buNone/>
            </a:pPr>
            <a:r>
              <a:rPr lang="sr-Cyrl-BA" sz="3200" b="1" i="1" dirty="0" smtClean="0"/>
              <a:t>	бијасте/ бјесте</a:t>
            </a:r>
          </a:p>
          <a:p>
            <a:pPr algn="just">
              <a:buNone/>
            </a:pPr>
            <a:r>
              <a:rPr lang="sr-Cyrl-BA" sz="3200" b="1" i="1" dirty="0" smtClean="0"/>
              <a:t>	бијаху/ бјеху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248400" y="1028700"/>
          <a:ext cx="1676400" cy="1242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</a:tblGrid>
              <a:tr h="1238250">
                <a:tc>
                  <a:txBody>
                    <a:bodyPr/>
                    <a:lstStyle/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сам био читао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си</a:t>
                      </a:r>
                      <a:r>
                        <a:rPr lang="sr-Cyrl-BA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био читао</a:t>
                      </a:r>
                      <a:endParaRPr lang="sr-Cyrl-BA" sz="1100" b="0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је</a:t>
                      </a:r>
                      <a:r>
                        <a:rPr lang="sr-Cyrl-BA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био читао</a:t>
                      </a:r>
                      <a:endParaRPr lang="sr-Cyrl-BA" sz="1100" b="0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sr-Cyrl-BA" sz="1100" b="0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смо били читали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сте били читали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су били читали</a:t>
                      </a:r>
                      <a:endParaRPr lang="en-US" sz="11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48400" y="2800350"/>
          <a:ext cx="1676400" cy="1242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</a:tblGrid>
              <a:tr h="1188720">
                <a:tc>
                  <a:txBody>
                    <a:bodyPr/>
                    <a:lstStyle/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бијах читао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бијаше читао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бијаше читао</a:t>
                      </a:r>
                    </a:p>
                    <a:p>
                      <a:endParaRPr lang="sr-Cyrl-BA" sz="1100" b="0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бијасмо читали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бијасте читали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бијаше читали</a:t>
                      </a:r>
                      <a:endParaRPr lang="en-US" sz="11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81400" y="4572000"/>
          <a:ext cx="4343400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sr-Cyrl-BA" sz="1200" b="0" dirty="0" smtClean="0"/>
                        <a:t>Разликује мушки, женски и средњи род.</a:t>
                      </a:r>
                      <a:endParaRPr lang="en-US" sz="1200" b="0" dirty="0"/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Футур први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BA" sz="1800" dirty="0" smtClean="0"/>
              <a:t>Будуће вријеме</a:t>
            </a:r>
          </a:p>
          <a:p>
            <a:r>
              <a:rPr lang="sr-Cyrl-BA" sz="1800" dirty="0" smtClean="0">
                <a:solidFill>
                  <a:schemeClr val="accent1">
                    <a:lumMod val="75000"/>
                  </a:schemeClr>
                </a:solidFill>
              </a:rPr>
              <a:t>Прост</a:t>
            </a:r>
            <a:r>
              <a:rPr lang="sr-Cyrl-BA" sz="1800" dirty="0" smtClean="0"/>
              <a:t> и </a:t>
            </a:r>
            <a:r>
              <a:rPr lang="sr-Cyrl-BA" sz="1800" dirty="0" smtClean="0">
                <a:solidFill>
                  <a:schemeClr val="accent1">
                    <a:lumMod val="75000"/>
                  </a:schemeClr>
                </a:solidFill>
              </a:rPr>
              <a:t>сложен</a:t>
            </a:r>
            <a:r>
              <a:rPr lang="sr-Cyrl-BA" sz="1800" dirty="0" smtClean="0"/>
              <a:t> лични глаголски облик</a:t>
            </a:r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885950"/>
          <a:ext cx="7467600" cy="134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/>
              </a:tblGrid>
              <a:tr h="1303020"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Прост футур први</a:t>
                      </a:r>
                    </a:p>
                    <a:p>
                      <a:endParaRPr lang="sr-Cyrl-BA" sz="1400" dirty="0" smtClean="0"/>
                    </a:p>
                    <a:p>
                      <a:r>
                        <a:rPr lang="sr-Cyrl-BA" sz="1400" dirty="0" smtClean="0"/>
                        <a:t>инфинитивна основа + наставци: -ћу              -ћемо</a:t>
                      </a:r>
                    </a:p>
                    <a:p>
                      <a:r>
                        <a:rPr lang="sr-Cyrl-BA" sz="1400" dirty="0" smtClean="0"/>
                        <a:t>                                                               -ћеш           -ћете</a:t>
                      </a:r>
                    </a:p>
                    <a:p>
                      <a:r>
                        <a:rPr lang="sr-Cyrl-BA" sz="1400" baseline="0" dirty="0" smtClean="0"/>
                        <a:t>                                                               -ће              -ће</a:t>
                      </a:r>
                      <a:endParaRPr lang="sr-Cyrl-BA" sz="1400" dirty="0" smtClean="0"/>
                    </a:p>
                    <a:p>
                      <a:endParaRPr lang="sr-Cyrl-BA" sz="1400" dirty="0" smtClean="0"/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314700"/>
          <a:ext cx="7467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/>
              </a:tblGrid>
              <a:tr h="1097280"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Сложен футур први</a:t>
                      </a:r>
                    </a:p>
                    <a:p>
                      <a:endParaRPr lang="sr-Cyrl-BA" sz="1400" dirty="0" smtClean="0"/>
                    </a:p>
                    <a:p>
                      <a:r>
                        <a:rPr lang="sr-Cyrl-BA" sz="1400" dirty="0" smtClean="0"/>
                        <a:t>енклитички облик презента помоћног глагола ХТЈЕТИ + инфинитив</a:t>
                      </a:r>
                    </a:p>
                    <a:p>
                      <a:endParaRPr lang="en-US" sz="1400" dirty="0"/>
                    </a:p>
                  </a:txBody>
                  <a:tcPr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76800" y="457200"/>
          <a:ext cx="3276600" cy="1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1028700">
                <a:tc>
                  <a:txBody>
                    <a:bodyPr/>
                    <a:lstStyle/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читаћу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читаћеш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читаће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читаћемо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читаћете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читаће</a:t>
                      </a:r>
                      <a:endParaRPr lang="en-US" sz="11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ћу</a:t>
                      </a:r>
                      <a:r>
                        <a:rPr lang="sr-Cyrl-BA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читати</a:t>
                      </a:r>
                    </a:p>
                    <a:p>
                      <a:r>
                        <a:rPr lang="sr-Cyrl-BA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ћеш читати</a:t>
                      </a:r>
                    </a:p>
                    <a:p>
                      <a:r>
                        <a:rPr lang="sr-Cyrl-BA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ће читати</a:t>
                      </a:r>
                    </a:p>
                    <a:p>
                      <a:r>
                        <a:rPr lang="sr-Cyrl-BA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ћемо читати</a:t>
                      </a:r>
                    </a:p>
                    <a:p>
                      <a:r>
                        <a:rPr lang="sr-Cyrl-BA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ћете читати</a:t>
                      </a:r>
                    </a:p>
                    <a:p>
                      <a:r>
                        <a:rPr lang="sr-Cyrl-BA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ће читати</a:t>
                      </a:r>
                      <a:endParaRPr lang="en-US" sz="11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4229100"/>
          <a:ext cx="6096000" cy="70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sr-Cyrl-BA" sz="1400" b="0" dirty="0" smtClean="0"/>
                        <a:t>Уколико се гради од глагола на –ЋИ (</a:t>
                      </a:r>
                      <a:r>
                        <a:rPr lang="sr-Cyrl-BA" sz="1400" b="0" i="1" dirty="0" smtClean="0"/>
                        <a:t>рећи, пећи, моћи...</a:t>
                      </a:r>
                      <a:r>
                        <a:rPr lang="sr-Cyrl-BA" sz="1400" b="0" dirty="0" smtClean="0"/>
                        <a:t>), увијек је сложен!</a:t>
                      </a:r>
                    </a:p>
                    <a:p>
                      <a:pPr algn="ctr"/>
                      <a:r>
                        <a:rPr lang="sr-Cyrl-BA" sz="1400" b="1" dirty="0" smtClean="0"/>
                        <a:t>РЕЋИ</a:t>
                      </a:r>
                      <a:r>
                        <a:rPr lang="sr-Cyrl-BA" sz="1400" b="1" baseline="0" dirty="0" smtClean="0"/>
                        <a:t> ЋУ – ЋУ РЕЋИ</a:t>
                      </a:r>
                      <a:endParaRPr lang="sr-Cyrl-BA" sz="1400" b="1" dirty="0" smtClean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Футур други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BA" sz="1800" dirty="0" smtClean="0"/>
              <a:t>Предбудуће вријеме</a:t>
            </a:r>
          </a:p>
          <a:p>
            <a:r>
              <a:rPr lang="sr-Cyrl-BA" sz="1800" dirty="0" smtClean="0"/>
              <a:t>Сложен лични глаголски облик</a:t>
            </a:r>
          </a:p>
          <a:p>
            <a:pPr algn="just"/>
            <a:r>
              <a:rPr lang="sr-Cyrl-BA" sz="1800" dirty="0" smtClean="0"/>
              <a:t>Гради се од </a:t>
            </a:r>
            <a:r>
              <a:rPr lang="sr-Cyrl-BA" sz="1800" dirty="0" smtClean="0">
                <a:solidFill>
                  <a:schemeClr val="accent1">
                    <a:lumMod val="75000"/>
                  </a:schemeClr>
                </a:solidFill>
              </a:rPr>
              <a:t>презента глагола бити </a:t>
            </a:r>
            <a:r>
              <a:rPr lang="sr-Cyrl-BA" sz="1800" dirty="0" smtClean="0"/>
              <a:t>(</a:t>
            </a:r>
            <a:r>
              <a:rPr lang="sr-Cyrl-BA" sz="1800" i="1" dirty="0" smtClean="0"/>
              <a:t>будем, будеш, буде; будемо, будете, буду</a:t>
            </a:r>
            <a:r>
              <a:rPr lang="sr-Cyrl-BA" sz="1800" dirty="0" smtClean="0"/>
              <a:t>) и </a:t>
            </a:r>
            <a:r>
              <a:rPr lang="sr-Cyrl-BA" sz="1800" dirty="0" smtClean="0">
                <a:solidFill>
                  <a:schemeClr val="accent1">
                    <a:lumMod val="75000"/>
                  </a:schemeClr>
                </a:solidFill>
              </a:rPr>
              <a:t>радног глаголског придјева</a:t>
            </a:r>
            <a:r>
              <a:rPr lang="sr-Cyrl-BA" sz="1800" dirty="0" smtClean="0"/>
              <a:t> који се мијења.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05400" y="742950"/>
          <a:ext cx="2667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Разликује</a:t>
                      </a:r>
                      <a:r>
                        <a:rPr lang="sr-Cyrl-BA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sr-Cyrl-B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мушки, женски и средњи род</a:t>
                      </a:r>
                      <a:endParaRPr lang="en-US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71800" y="3028950"/>
          <a:ext cx="3048000" cy="15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1543050"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1.  будем читао/-ла</a:t>
                      </a:r>
                    </a:p>
                    <a:p>
                      <a:r>
                        <a:rPr lang="sr-Cyrl-BA" sz="1400" dirty="0" smtClean="0"/>
                        <a:t>2.  будеш читао/-ла</a:t>
                      </a:r>
                    </a:p>
                    <a:p>
                      <a:r>
                        <a:rPr lang="sr-Cyrl-BA" sz="1400" dirty="0" smtClean="0"/>
                        <a:t>3.  буде читао/-ла/-ло</a:t>
                      </a:r>
                    </a:p>
                    <a:p>
                      <a:endParaRPr lang="sr-Cyrl-BA" sz="1400" dirty="0" smtClean="0"/>
                    </a:p>
                    <a:p>
                      <a:r>
                        <a:rPr lang="sr-Cyrl-BA" sz="1400" dirty="0" smtClean="0"/>
                        <a:t>1.  будемо читали/-ле</a:t>
                      </a:r>
                    </a:p>
                    <a:p>
                      <a:r>
                        <a:rPr lang="sr-Cyrl-BA" sz="1400" dirty="0" smtClean="0"/>
                        <a:t>2.  будете читали/-ле</a:t>
                      </a:r>
                    </a:p>
                    <a:p>
                      <a:r>
                        <a:rPr lang="sr-Cyrl-BA" sz="1400" dirty="0" smtClean="0"/>
                        <a:t>3.  буду читали/-ле/-ла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7543800" cy="652463"/>
          </a:xfrm>
        </p:spPr>
        <p:txBody>
          <a:bodyPr/>
          <a:lstStyle/>
          <a:p>
            <a:r>
              <a:rPr lang="sr-Cyrl-BA" dirty="0" smtClean="0">
                <a:solidFill>
                  <a:srgbClr val="FFC000"/>
                </a:solidFill>
              </a:rPr>
              <a:t>Глаголски начини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81000" y="1543050"/>
            <a:ext cx="3810000" cy="3143250"/>
          </a:xfrm>
        </p:spPr>
        <p:txBody>
          <a:bodyPr>
            <a:normAutofit/>
          </a:bodyPr>
          <a:lstStyle/>
          <a:p>
            <a:pPr algn="just"/>
            <a:r>
              <a:rPr lang="sr-Cyrl-BA" sz="1100" dirty="0" smtClean="0"/>
              <a:t>Заповједни начин</a:t>
            </a:r>
          </a:p>
          <a:p>
            <a:pPr algn="just"/>
            <a:r>
              <a:rPr lang="sr-Cyrl-BA" sz="1100" dirty="0" smtClean="0"/>
              <a:t>Прост лични глаголски облик</a:t>
            </a:r>
          </a:p>
          <a:p>
            <a:pPr algn="just"/>
            <a:r>
              <a:rPr lang="sr-Cyrl-BA" sz="1100" dirty="0" smtClean="0"/>
              <a:t>На </a:t>
            </a:r>
            <a:r>
              <a:rPr lang="sr-Cyrl-BA" sz="1100" dirty="0" smtClean="0">
                <a:solidFill>
                  <a:schemeClr val="accent1">
                    <a:lumMod val="75000"/>
                  </a:schemeClr>
                </a:solidFill>
              </a:rPr>
              <a:t>основу 3. лица множине презента </a:t>
            </a:r>
            <a:r>
              <a:rPr lang="sr-Cyrl-BA" sz="1100" dirty="0" smtClean="0"/>
              <a:t>додају се двојаки наставци:</a:t>
            </a:r>
          </a:p>
          <a:p>
            <a:pPr algn="just">
              <a:buNone/>
            </a:pPr>
            <a:endParaRPr lang="en-US" sz="1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57200" y="2495550"/>
          <a:ext cx="3657600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187452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sr-Cyrl-BA" sz="1100" b="0" baseline="0" dirty="0" smtClean="0"/>
                        <a:t> основа на самогласник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sr-Cyrl-BA" sz="1100" b="0" baseline="0" dirty="0" smtClean="0"/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sr-Cyrl-BA" sz="1100" b="0" baseline="0" dirty="0" smtClean="0"/>
                        <a:t>1.   /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sr-Cyrl-BA" sz="1100" b="0" baseline="0" dirty="0" smtClean="0"/>
                        <a:t>2.  -ј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sr-Cyrl-BA" sz="1100" b="0" baseline="0" dirty="0" smtClean="0"/>
                        <a:t>3.  </a:t>
                      </a:r>
                      <a:r>
                        <a:rPr lang="sr-Cyrl-BA" sz="900" b="0" i="1" baseline="0" dirty="0" smtClean="0"/>
                        <a:t>да, нека </a:t>
                      </a:r>
                      <a:r>
                        <a:rPr lang="sr-Cyrl-BA" sz="900" b="0" baseline="0" dirty="0" smtClean="0"/>
                        <a:t>+ презент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sr-Cyrl-BA" sz="1100" b="0" baseline="0" dirty="0" smtClean="0"/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sr-Cyrl-BA" sz="1100" b="0" baseline="0" dirty="0" smtClean="0"/>
                        <a:t>1.  -јмо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sr-Cyrl-BA" sz="1100" b="0" baseline="0" dirty="0" smtClean="0"/>
                        <a:t>2.  -јте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r-Cyrl-BA" sz="1100" b="0" baseline="0" dirty="0" smtClean="0"/>
                        <a:t>3.  </a:t>
                      </a:r>
                      <a:r>
                        <a:rPr lang="sr-Cyrl-BA" sz="900" b="0" i="1" baseline="0" dirty="0" smtClean="0"/>
                        <a:t>да, нека </a:t>
                      </a:r>
                      <a:r>
                        <a:rPr lang="sr-Cyrl-BA" sz="900" b="0" baseline="0" dirty="0" smtClean="0"/>
                        <a:t>+ презент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100" b="0" dirty="0"/>
                    </a:p>
                  </a:txBody>
                  <a:tcPr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sr-Cyrl-BA" sz="1100" b="0" dirty="0" smtClean="0"/>
                        <a:t> основа на сугласник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sr-Cyrl-BA" sz="1100" b="0" dirty="0" smtClean="0"/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sr-Cyrl-BA" sz="1100" b="0" dirty="0" smtClean="0"/>
                        <a:t>1.   /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sr-Cyrl-BA" sz="1100" b="0" dirty="0" smtClean="0"/>
                        <a:t>2.  -и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sr-Cyrl-BA" sz="1100" b="0" dirty="0" smtClean="0"/>
                        <a:t>3. </a:t>
                      </a:r>
                      <a:r>
                        <a:rPr lang="sr-Cyrl-BA" sz="1200" b="0" baseline="0" dirty="0" smtClean="0"/>
                        <a:t> </a:t>
                      </a:r>
                      <a:r>
                        <a:rPr lang="sr-Cyrl-BA" sz="900" b="0" i="1" baseline="0" dirty="0" smtClean="0"/>
                        <a:t>да, нека </a:t>
                      </a:r>
                      <a:r>
                        <a:rPr lang="sr-Cyrl-BA" sz="900" b="0" baseline="0" dirty="0" smtClean="0"/>
                        <a:t>+ презент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sr-Cyrl-BA" sz="1100" b="0" dirty="0" smtClean="0"/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sr-Cyrl-BA" sz="1100" b="0" dirty="0" smtClean="0"/>
                        <a:t>1.  -имо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sr-Cyrl-BA" sz="1100" b="0" dirty="0" smtClean="0"/>
                        <a:t>2.  -ите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r-Cyrl-BA" sz="1100" b="0" dirty="0" smtClean="0"/>
                        <a:t>3.</a:t>
                      </a:r>
                      <a:r>
                        <a:rPr lang="sr-Cyrl-BA" sz="1200" b="0" baseline="0" dirty="0" smtClean="0"/>
                        <a:t> </a:t>
                      </a:r>
                      <a:r>
                        <a:rPr lang="sr-Cyrl-BA" sz="900" b="0" i="1" baseline="0" dirty="0" smtClean="0"/>
                        <a:t>да, нека </a:t>
                      </a:r>
                      <a:r>
                        <a:rPr lang="sr-Cyrl-BA" sz="900" b="0" baseline="0" dirty="0" smtClean="0"/>
                        <a:t>+ презент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US" sz="1100" b="0" dirty="0"/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857250"/>
            <a:ext cx="3657600" cy="51435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sr-Cyrl-BA" b="0" dirty="0" smtClean="0">
                <a:solidFill>
                  <a:schemeClr val="bg1">
                    <a:lumMod val="50000"/>
                  </a:schemeClr>
                </a:solidFill>
              </a:rPr>
              <a:t>Императив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857250"/>
            <a:ext cx="3657600" cy="49377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sr-Cyrl-BA" b="0" dirty="0" smtClean="0">
                <a:solidFill>
                  <a:schemeClr val="bg1">
                    <a:lumMod val="50000"/>
                  </a:schemeClr>
                </a:solidFill>
              </a:rPr>
              <a:t>Потенцијал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343400" y="1600200"/>
          <a:ext cx="3581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</a:tblGrid>
              <a:tr h="3200400">
                <a:tc>
                  <a:txBody>
                    <a:bodyPr/>
                    <a:lstStyle/>
                    <a:p>
                      <a:pPr algn="just">
                        <a:buFont typeface="Courier New" pitchFamily="49" charset="0"/>
                        <a:buChar char="o"/>
                      </a:pPr>
                      <a:r>
                        <a:rPr lang="sr-Cyrl-BA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sr-Cyrl-BA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Могући начин</a:t>
                      </a:r>
                    </a:p>
                    <a:p>
                      <a:pPr algn="just">
                        <a:buFont typeface="Courier New" pitchFamily="49" charset="0"/>
                        <a:buChar char="o"/>
                      </a:pPr>
                      <a:r>
                        <a:rPr lang="sr-Cyrl-BA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Сложен лични глаголски облик</a:t>
                      </a:r>
                    </a:p>
                    <a:p>
                      <a:pPr algn="just">
                        <a:buFont typeface="Courier New" pitchFamily="49" charset="0"/>
                        <a:buChar char="o"/>
                      </a:pPr>
                      <a:r>
                        <a:rPr lang="sr-Cyrl-BA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Гради се од </a:t>
                      </a:r>
                      <a:r>
                        <a:rPr lang="sr-Cyrl-BA" sz="1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аориста помоћног глагола БИТИ </a:t>
                      </a:r>
                      <a:r>
                        <a:rPr lang="sr-Cyrl-BA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sr-Cyrl-BA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бих, би, би; бисмо, бисте, би</a:t>
                      </a:r>
                      <a:r>
                        <a:rPr lang="sr-Cyrl-BA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 и </a:t>
                      </a:r>
                      <a:r>
                        <a:rPr lang="sr-Cyrl-BA" sz="1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радног глаголског придјева </a:t>
                      </a:r>
                      <a:r>
                        <a:rPr lang="sr-Cyrl-BA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који се мијења.</a:t>
                      </a:r>
                    </a:p>
                    <a:p>
                      <a:pPr algn="just">
                        <a:buFont typeface="Courier New" pitchFamily="49" charset="0"/>
                        <a:buChar char="o"/>
                      </a:pPr>
                      <a:endParaRPr lang="sr-Cyrl-BA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just">
                        <a:buFont typeface="Courier New" pitchFamily="49" charset="0"/>
                        <a:buNone/>
                      </a:pPr>
                      <a:r>
                        <a:rPr lang="sr-Cyrl-BA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 бих читао/</a:t>
                      </a:r>
                      <a:r>
                        <a:rPr lang="sr-Cyrl-BA" sz="12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-ла</a:t>
                      </a:r>
                      <a:endParaRPr lang="sr-Cyrl-BA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just">
                        <a:buFont typeface="Courier New" pitchFamily="49" charset="0"/>
                        <a:buNone/>
                      </a:pPr>
                      <a:r>
                        <a:rPr lang="sr-Cyrl-BA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sr-Cyrl-BA" sz="12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би читао/ -ла</a:t>
                      </a:r>
                      <a:endParaRPr lang="sr-Cyrl-BA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just">
                        <a:buFont typeface="Courier New" pitchFamily="49" charset="0"/>
                        <a:buNone/>
                      </a:pPr>
                      <a:r>
                        <a:rPr lang="sr-Cyrl-BA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 би читао/</a:t>
                      </a:r>
                      <a:r>
                        <a:rPr lang="sr-Cyrl-BA" sz="12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-ла/ -ло</a:t>
                      </a:r>
                      <a:endParaRPr lang="sr-Cyrl-BA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just">
                        <a:buFont typeface="Courier New" pitchFamily="49" charset="0"/>
                        <a:buNone/>
                      </a:pPr>
                      <a:endParaRPr lang="sr-Cyrl-BA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just">
                        <a:buFont typeface="Courier New" pitchFamily="49" charset="0"/>
                        <a:buNone/>
                      </a:pPr>
                      <a:r>
                        <a:rPr lang="sr-Cyrl-BA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 бисмо</a:t>
                      </a:r>
                      <a:r>
                        <a:rPr lang="sr-Cyrl-BA" sz="12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читали/ -ле</a:t>
                      </a:r>
                      <a:endParaRPr lang="sr-Cyrl-BA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just">
                        <a:buFont typeface="Courier New" pitchFamily="49" charset="0"/>
                        <a:buNone/>
                      </a:pPr>
                      <a:r>
                        <a:rPr lang="sr-Cyrl-BA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 бисте читали/ -ле</a:t>
                      </a:r>
                    </a:p>
                    <a:p>
                      <a:pPr marL="342900" indent="-342900" algn="just">
                        <a:buFont typeface="Courier New" pitchFamily="49" charset="0"/>
                        <a:buNone/>
                      </a:pPr>
                      <a:r>
                        <a:rPr lang="sr-Cyrl-BA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 би читали/</a:t>
                      </a:r>
                      <a:r>
                        <a:rPr lang="sr-Cyrl-BA" sz="12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-ле/ -ла</a:t>
                      </a:r>
                    </a:p>
                    <a:p>
                      <a:pPr marL="342900" indent="-342900" algn="just">
                        <a:buFont typeface="Courier New" pitchFamily="49" charset="0"/>
                        <a:buNone/>
                      </a:pPr>
                      <a:endParaRPr lang="sr-Cyrl-BA" sz="1200" b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342900" indent="-342900" algn="ctr">
                        <a:buFont typeface="Courier New" pitchFamily="49" charset="0"/>
                        <a:buNone/>
                      </a:pPr>
                      <a:r>
                        <a:rPr lang="sr-Cyrl-BA" sz="12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Разликује мушки, женски и средњи род!</a:t>
                      </a:r>
                      <a:endParaRPr lang="en-US" sz="12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4171950"/>
          <a:ext cx="3810000" cy="628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628650">
                <a:tc>
                  <a:txBody>
                    <a:bodyPr/>
                    <a:lstStyle/>
                    <a:p>
                      <a:endParaRPr lang="sr-Cyrl-BA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r-Cyrl-BA" sz="800" b="0" dirty="0" smtClean="0">
                          <a:solidFill>
                            <a:schemeClr val="tx1"/>
                          </a:solidFill>
                        </a:rPr>
                        <a:t>/                      читајмо</a:t>
                      </a:r>
                    </a:p>
                    <a:p>
                      <a:r>
                        <a:rPr lang="sr-Cyrl-BA" sz="800" b="0" dirty="0" smtClean="0">
                          <a:solidFill>
                            <a:schemeClr val="tx1"/>
                          </a:solidFill>
                        </a:rPr>
                        <a:t>читај           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sr-Cyrl-BA" sz="800" b="0" dirty="0" smtClean="0">
                          <a:solidFill>
                            <a:schemeClr val="tx1"/>
                          </a:solidFill>
                        </a:rPr>
                        <a:t>читајте</a:t>
                      </a:r>
                    </a:p>
                    <a:p>
                      <a:r>
                        <a:rPr lang="sr-Cyrl-BA" sz="800" b="0" i="1" dirty="0" smtClean="0">
                          <a:solidFill>
                            <a:schemeClr val="tx1"/>
                          </a:solidFill>
                        </a:rPr>
                        <a:t>нека чита   </a:t>
                      </a:r>
                      <a:r>
                        <a:rPr lang="en-US" sz="8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r-Cyrl-BA" sz="800" b="0" i="1" dirty="0" smtClean="0">
                          <a:solidFill>
                            <a:schemeClr val="tx1"/>
                          </a:solidFill>
                        </a:rPr>
                        <a:t>нека читају</a:t>
                      </a:r>
                      <a:endParaRPr lang="en-US" sz="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Cyrl-BA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r-Cyrl-BA" sz="800" b="0" dirty="0" smtClean="0">
                          <a:solidFill>
                            <a:schemeClr val="tx1"/>
                          </a:solidFill>
                        </a:rPr>
                        <a:t>/                         пишимо</a:t>
                      </a:r>
                    </a:p>
                    <a:p>
                      <a:r>
                        <a:rPr lang="sr-Cyrl-BA" sz="800" b="0" dirty="0" smtClean="0">
                          <a:solidFill>
                            <a:schemeClr val="tx1"/>
                          </a:solidFill>
                        </a:rPr>
                        <a:t>пиши                пишите</a:t>
                      </a:r>
                    </a:p>
                    <a:p>
                      <a:r>
                        <a:rPr lang="sr-Cyrl-BA" sz="800" b="0" i="1" dirty="0" smtClean="0">
                          <a:solidFill>
                            <a:schemeClr val="tx1"/>
                          </a:solidFill>
                        </a:rPr>
                        <a:t>нека пише      </a:t>
                      </a:r>
                      <a:r>
                        <a:rPr lang="en-US" sz="8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r-Cyrl-BA" sz="800" b="0" i="1" dirty="0" smtClean="0">
                          <a:solidFill>
                            <a:schemeClr val="tx1"/>
                          </a:solidFill>
                        </a:rPr>
                        <a:t> нека пишу</a:t>
                      </a:r>
                      <a:endParaRPr lang="en-US" sz="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b="1" dirty="0" smtClean="0">
                <a:solidFill>
                  <a:schemeClr val="accent1">
                    <a:lumMod val="75000"/>
                  </a:schemeClr>
                </a:solidFill>
              </a:rPr>
              <a:t>Домаћи 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848600" cy="3655314"/>
          </a:xfrm>
        </p:spPr>
        <p:txBody>
          <a:bodyPr>
            <a:normAutofit fontScale="55000" lnSpcReduction="20000"/>
          </a:bodyPr>
          <a:lstStyle/>
          <a:p>
            <a:pPr marL="457200" lvl="0" indent="-45720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1.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Одреди инфинитивну и презентску основу сљедећих глагола:</a:t>
            </a:r>
          </a:p>
          <a:p>
            <a:pPr marL="457200" lvl="0" indent="-457200" algn="just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/>
              <a:t> </a:t>
            </a:r>
            <a:r>
              <a:rPr lang="sr-Cyrl-BA" dirty="0" smtClean="0"/>
              <a:t>		</a:t>
            </a:r>
            <a:r>
              <a:rPr lang="en-US" i="1" dirty="0" err="1" smtClean="0"/>
              <a:t>моћи</a:t>
            </a:r>
            <a:endParaRPr lang="en-US" i="1" dirty="0" smtClean="0"/>
          </a:p>
          <a:p>
            <a:pPr algn="just">
              <a:buNone/>
            </a:pPr>
            <a:r>
              <a:rPr lang="sr-Cyrl-BA" i="1" dirty="0" smtClean="0"/>
              <a:t>		</a:t>
            </a:r>
            <a:r>
              <a:rPr lang="en-US" i="1" dirty="0" err="1" smtClean="0"/>
              <a:t>сјести</a:t>
            </a:r>
            <a:endParaRPr lang="en-US" i="1" dirty="0" smtClean="0"/>
          </a:p>
          <a:p>
            <a:pPr algn="just">
              <a:buNone/>
            </a:pPr>
            <a:r>
              <a:rPr lang="sr-Cyrl-BA" i="1" dirty="0" smtClean="0"/>
              <a:t>		</a:t>
            </a:r>
            <a:r>
              <a:rPr lang="en-US" i="1" dirty="0" err="1" smtClean="0"/>
              <a:t>трчати</a:t>
            </a:r>
            <a:endParaRPr lang="en-US" i="1" dirty="0" smtClean="0"/>
          </a:p>
          <a:p>
            <a:pPr algn="just">
              <a:buNone/>
            </a:pPr>
            <a:r>
              <a:rPr lang="sr-Cyrl-BA" i="1" dirty="0" smtClean="0"/>
              <a:t>		</a:t>
            </a:r>
            <a:r>
              <a:rPr lang="en-US" i="1" dirty="0" err="1" smtClean="0"/>
              <a:t>закључити</a:t>
            </a:r>
            <a:endParaRPr lang="en-US" i="1" dirty="0" smtClean="0"/>
          </a:p>
          <a:p>
            <a:pPr algn="just">
              <a:buNone/>
            </a:pPr>
            <a:r>
              <a:rPr lang="sr-Cyrl-BA" i="1" dirty="0" smtClean="0"/>
              <a:t>		</a:t>
            </a:r>
            <a:r>
              <a:rPr lang="en-US" i="1" dirty="0" err="1" smtClean="0"/>
              <a:t>протрести</a:t>
            </a:r>
            <a:endParaRPr lang="sr-Cyrl-BA" i="1" dirty="0" smtClean="0"/>
          </a:p>
          <a:p>
            <a:pPr algn="just">
              <a:buNone/>
            </a:pPr>
            <a:endParaRPr lang="sr-Cyrl-BA" b="1" i="1" dirty="0" smtClean="0"/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2.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Одреди који су глаголски облици дати у сљедећим примјерима: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/>
              <a:t> </a:t>
            </a:r>
            <a:endParaRPr lang="en-US" i="1" dirty="0" smtClean="0"/>
          </a:p>
          <a:p>
            <a:pPr algn="just">
              <a:buNone/>
            </a:pPr>
            <a:r>
              <a:rPr lang="ru-RU" i="1" dirty="0" smtClean="0"/>
              <a:t>		препливасмо</a:t>
            </a:r>
            <a:endParaRPr lang="en-US" i="1" dirty="0" smtClean="0"/>
          </a:p>
          <a:p>
            <a:pPr algn="just">
              <a:buNone/>
            </a:pPr>
            <a:r>
              <a:rPr lang="ru-RU" i="1" dirty="0" smtClean="0"/>
              <a:t>		будем трчао</a:t>
            </a:r>
            <a:endParaRPr lang="en-US" i="1" dirty="0" smtClean="0"/>
          </a:p>
          <a:p>
            <a:pPr algn="just">
              <a:buNone/>
            </a:pPr>
            <a:r>
              <a:rPr lang="ru-RU" i="1" dirty="0" smtClean="0"/>
              <a:t>		сам била закључила</a:t>
            </a:r>
            <a:endParaRPr lang="en-US" i="1" dirty="0" smtClean="0"/>
          </a:p>
          <a:p>
            <a:pPr algn="just">
              <a:buNone/>
            </a:pPr>
            <a:r>
              <a:rPr lang="ru-RU" i="1" dirty="0" smtClean="0"/>
              <a:t>		би могле</a:t>
            </a:r>
            <a:endParaRPr lang="en-US" i="1" dirty="0" smtClean="0"/>
          </a:p>
          <a:p>
            <a:pPr algn="just">
              <a:buNone/>
            </a:pPr>
            <a:r>
              <a:rPr lang="ru-RU" i="1" dirty="0" smtClean="0"/>
              <a:t>		мимоићи се</a:t>
            </a:r>
            <a:endParaRPr lang="en-US" i="1" dirty="0" smtClean="0"/>
          </a:p>
          <a:p>
            <a:pPr algn="just">
              <a:buNone/>
            </a:pPr>
            <a:endParaRPr lang="sr-Cyrl-BA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sr-Cyrl-BA" dirty="0" smtClean="0"/>
              <a:t>Хвала на пажњи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7467600" cy="47244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sr-Cyrl-B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r-Cyrl-BA" sz="4200" b="1" dirty="0" smtClean="0">
                <a:solidFill>
                  <a:schemeClr val="accent1">
                    <a:lumMod val="75000"/>
                  </a:schemeClr>
                </a:solidFill>
              </a:rPr>
              <a:t>Глаголи</a:t>
            </a:r>
            <a:r>
              <a:rPr lang="sr-Cyrl-BA" sz="4200" b="1" dirty="0" smtClean="0"/>
              <a:t> </a:t>
            </a:r>
            <a:r>
              <a:rPr lang="sr-Cyrl-BA" sz="4200" dirty="0" smtClean="0"/>
              <a:t>су промјенљиве ријечи којима се означава </a:t>
            </a:r>
            <a:r>
              <a:rPr lang="sr-Cyrl-BA" sz="4200" dirty="0" smtClean="0">
                <a:solidFill>
                  <a:schemeClr val="accent1">
                    <a:lumMod val="75000"/>
                  </a:schemeClr>
                </a:solidFill>
              </a:rPr>
              <a:t>радња</a:t>
            </a:r>
            <a:r>
              <a:rPr lang="sr-Cyrl-BA" sz="4200" dirty="0" smtClean="0"/>
              <a:t> коју неко врши (</a:t>
            </a:r>
            <a:r>
              <a:rPr lang="sr-Cyrl-BA" sz="4200" i="1" dirty="0" smtClean="0"/>
              <a:t>читати, пећи</a:t>
            </a:r>
            <a:r>
              <a:rPr lang="sr-Cyrl-BA" sz="4200" dirty="0" smtClean="0"/>
              <a:t>), </a:t>
            </a:r>
            <a:r>
              <a:rPr lang="sr-Cyrl-BA" sz="4200" dirty="0" smtClean="0">
                <a:solidFill>
                  <a:schemeClr val="accent1">
                    <a:lumMod val="75000"/>
                  </a:schemeClr>
                </a:solidFill>
              </a:rPr>
              <a:t>стање</a:t>
            </a:r>
            <a:r>
              <a:rPr lang="sr-Cyrl-BA" sz="4200" dirty="0" smtClean="0"/>
              <a:t> у којем се неко или нешто налази (</a:t>
            </a:r>
            <a:r>
              <a:rPr lang="sr-Cyrl-BA" sz="4200" i="1" dirty="0" smtClean="0"/>
              <a:t>вољети, размишљати</a:t>
            </a:r>
            <a:r>
              <a:rPr lang="sr-Cyrl-BA" sz="4200" dirty="0" smtClean="0"/>
              <a:t>) и </a:t>
            </a:r>
            <a:r>
              <a:rPr lang="sr-Cyrl-BA" sz="4200" dirty="0" smtClean="0">
                <a:solidFill>
                  <a:schemeClr val="accent1">
                    <a:lumMod val="75000"/>
                  </a:schemeClr>
                </a:solidFill>
              </a:rPr>
              <a:t>збивања</a:t>
            </a:r>
            <a:r>
              <a:rPr lang="sr-Cyrl-BA" sz="4200" dirty="0" smtClean="0"/>
              <a:t> у природи (</a:t>
            </a:r>
            <a:r>
              <a:rPr lang="sr-Cyrl-BA" sz="4200" i="1" dirty="0" smtClean="0"/>
              <a:t>сијевати, свитати</a:t>
            </a:r>
            <a:r>
              <a:rPr lang="sr-Cyrl-BA" sz="4200" dirty="0" smtClean="0"/>
              <a:t>). </a:t>
            </a:r>
          </a:p>
          <a:p>
            <a:pPr algn="just">
              <a:buNone/>
            </a:pPr>
            <a:endParaRPr lang="sr-Cyrl-BA" sz="4200" dirty="0" smtClean="0"/>
          </a:p>
          <a:p>
            <a:pPr algn="just"/>
            <a:r>
              <a:rPr lang="ru-RU" sz="4200" dirty="0" smtClean="0"/>
              <a:t>Промјена глагола по граматичким категоријама назива се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конјугација.</a:t>
            </a:r>
            <a:r>
              <a:rPr lang="ru-RU" sz="4200" dirty="0" smtClean="0"/>
              <a:t> </a:t>
            </a:r>
          </a:p>
          <a:p>
            <a:pPr algn="just">
              <a:buNone/>
            </a:pPr>
            <a:r>
              <a:rPr lang="ru-RU" sz="4200" dirty="0" smtClean="0"/>
              <a:t>	</a:t>
            </a:r>
            <a:endParaRPr lang="ru-RU" sz="4200" b="1" dirty="0" smtClean="0"/>
          </a:p>
          <a:p>
            <a:pPr algn="just"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	Категорије глагола су:</a:t>
            </a:r>
          </a:p>
          <a:p>
            <a:pPr algn="just"/>
            <a:endParaRPr lang="ru-RU" sz="4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4200" dirty="0" smtClean="0"/>
              <a:t>	1)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лице </a:t>
            </a:r>
            <a:r>
              <a:rPr lang="ru-RU" sz="4200" dirty="0" smtClean="0"/>
              <a:t>(говорно лице, саговорник и одсутно лице – 1, 2. и 3. лице),</a:t>
            </a:r>
          </a:p>
          <a:p>
            <a:pPr algn="just">
              <a:buNone/>
            </a:pPr>
            <a:endParaRPr lang="ru-RU" sz="4200" dirty="0" smtClean="0"/>
          </a:p>
          <a:p>
            <a:pPr algn="just">
              <a:buNone/>
            </a:pPr>
            <a:r>
              <a:rPr lang="ru-RU" sz="4200" dirty="0" smtClean="0"/>
              <a:t>	2)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граматички род</a:t>
            </a:r>
            <a:r>
              <a:rPr lang="ru-RU" sz="4200" dirty="0" smtClean="0"/>
              <a:t> (мушки, женски и средњи),</a:t>
            </a:r>
          </a:p>
          <a:p>
            <a:pPr algn="just">
              <a:buNone/>
            </a:pPr>
            <a:endParaRPr lang="ru-RU" sz="4200" dirty="0" smtClean="0"/>
          </a:p>
          <a:p>
            <a:pPr algn="just">
              <a:buNone/>
            </a:pPr>
            <a:r>
              <a:rPr lang="ru-RU" sz="4200" dirty="0" smtClean="0"/>
              <a:t>	3)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граматички број</a:t>
            </a:r>
            <a:r>
              <a:rPr lang="ru-RU" sz="4200" dirty="0" smtClean="0"/>
              <a:t> (једнина и множина),</a:t>
            </a:r>
          </a:p>
          <a:p>
            <a:pPr algn="just">
              <a:buNone/>
            </a:pPr>
            <a:endParaRPr lang="ru-RU" sz="4200" dirty="0" smtClean="0"/>
          </a:p>
          <a:p>
            <a:pPr algn="just">
              <a:buNone/>
            </a:pPr>
            <a:r>
              <a:rPr lang="ru-RU" sz="4200" dirty="0" smtClean="0"/>
              <a:t>	4)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вријеме</a:t>
            </a:r>
            <a:r>
              <a:rPr lang="ru-RU" sz="4200" dirty="0" smtClean="0"/>
              <a:t> (прошло, садашње и будуће, у односу на тренутак говорења),</a:t>
            </a:r>
          </a:p>
          <a:p>
            <a:pPr algn="just"/>
            <a:endParaRPr lang="ru-RU" sz="4200" dirty="0" smtClean="0"/>
          </a:p>
          <a:p>
            <a:pPr algn="just">
              <a:buNone/>
            </a:pPr>
            <a:r>
              <a:rPr lang="ru-RU" sz="4200" dirty="0" smtClean="0"/>
              <a:t>	5)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начин</a:t>
            </a:r>
            <a:r>
              <a:rPr lang="ru-RU" sz="4200" dirty="0" smtClean="0"/>
              <a:t> (означава став говорника према још нереализованој радњи),</a:t>
            </a:r>
          </a:p>
          <a:p>
            <a:pPr algn="just"/>
            <a:endParaRPr lang="ru-RU" sz="4200" dirty="0" smtClean="0"/>
          </a:p>
          <a:p>
            <a:pPr algn="just">
              <a:buNone/>
            </a:pPr>
            <a:r>
              <a:rPr lang="ru-RU" sz="4200" dirty="0" smtClean="0"/>
              <a:t>	6)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глаголски вид </a:t>
            </a:r>
            <a:r>
              <a:rPr lang="ru-RU" sz="4200" dirty="0" smtClean="0"/>
              <a:t>(трајање глаголске радње),</a:t>
            </a:r>
          </a:p>
          <a:p>
            <a:pPr algn="just"/>
            <a:endParaRPr lang="ru-RU" sz="4200" dirty="0" smtClean="0"/>
          </a:p>
          <a:p>
            <a:pPr algn="just">
              <a:buNone/>
            </a:pPr>
            <a:r>
              <a:rPr lang="ru-RU" sz="4200" dirty="0" smtClean="0"/>
              <a:t>	7)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глаголски род </a:t>
            </a:r>
            <a:r>
              <a:rPr lang="ru-RU" sz="4200" dirty="0" smtClean="0"/>
              <a:t>(прелазност глаголске радње).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ГРАМАТИЧКИ РОД треба разликовати од ГЛАГОЛСКОГ РОДА!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b="1" dirty="0" smtClean="0">
                <a:solidFill>
                  <a:schemeClr val="accent1">
                    <a:lumMod val="75000"/>
                  </a:schemeClr>
                </a:solidFill>
              </a:rPr>
              <a:t>Инфинитивна и презентска основа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Инфинитив</a:t>
            </a:r>
            <a:r>
              <a:rPr lang="sr-Cyrl-BA" dirty="0" smtClean="0"/>
              <a:t> је основни глаголски облик којим се именује глагол. Сви глаголи у српском језику се у инфинитиву завршавају на </a:t>
            </a: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-ТИ, -СТИ </a:t>
            </a:r>
            <a:r>
              <a:rPr lang="sr-Cyrl-BA" dirty="0" smtClean="0"/>
              <a:t>и</a:t>
            </a: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 -ЋИ</a:t>
            </a:r>
            <a:r>
              <a:rPr lang="sr-Cyrl-BA" dirty="0" smtClean="0"/>
              <a:t>.</a:t>
            </a:r>
          </a:p>
          <a:p>
            <a:pPr algn="just">
              <a:buNone/>
            </a:pPr>
            <a:endParaRPr lang="sr-Cyrl-BA" dirty="0" smtClean="0"/>
          </a:p>
          <a:p>
            <a:pPr algn="just"/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Инфинитивна основа глагола на -ТИ </a:t>
            </a:r>
            <a:r>
              <a:rPr lang="sr-Cyrl-BA" dirty="0" smtClean="0"/>
              <a:t>се добија одбијањем тог инфинитивног наставка:</a:t>
            </a:r>
          </a:p>
          <a:p>
            <a:pPr algn="just">
              <a:buNone/>
            </a:pPr>
            <a:r>
              <a:rPr lang="sr-Cyrl-BA" dirty="0" smtClean="0"/>
              <a:t>	чита-</a:t>
            </a: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ти</a:t>
            </a:r>
          </a:p>
          <a:p>
            <a:pPr algn="just">
              <a:buNone/>
            </a:pPr>
            <a:endParaRPr lang="sr-Cyrl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Инфинитивна основа глагола на -СТИ и -ЋИ </a:t>
            </a:r>
            <a:r>
              <a:rPr lang="sr-Cyrl-BA" dirty="0" smtClean="0"/>
              <a:t>се добија одбијањем наставка </a:t>
            </a: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-ОХ </a:t>
            </a:r>
            <a:r>
              <a:rPr lang="sr-Cyrl-BA" dirty="0" smtClean="0"/>
              <a:t>у првом лицу једнине аориста тих глагола:</a:t>
            </a:r>
          </a:p>
          <a:p>
            <a:pPr algn="just">
              <a:buNone/>
            </a:pPr>
            <a:r>
              <a:rPr lang="sr-Cyrl-BA" dirty="0" smtClean="0"/>
              <a:t>	пле</a:t>
            </a: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сти </a:t>
            </a:r>
            <a:r>
              <a:rPr lang="sr-Cyrl-BA" dirty="0" smtClean="0"/>
              <a:t>-</a:t>
            </a: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BA" dirty="0" smtClean="0"/>
              <a:t>плет</a:t>
            </a: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ох</a:t>
            </a:r>
          </a:p>
          <a:p>
            <a:pPr algn="just">
              <a:buNone/>
            </a:pP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r-Cyrl-BA" dirty="0" smtClean="0"/>
              <a:t>пе</a:t>
            </a: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ћи </a:t>
            </a:r>
            <a:r>
              <a:rPr lang="sr-Cyrl-BA" dirty="0" smtClean="0"/>
              <a:t>- пек</a:t>
            </a: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ох</a:t>
            </a:r>
          </a:p>
          <a:p>
            <a:pPr algn="just">
              <a:buNone/>
            </a:pPr>
            <a:endParaRPr lang="sr-Cyrl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4398264"/>
          </a:xfrm>
        </p:spPr>
        <p:txBody>
          <a:bodyPr/>
          <a:lstStyle/>
          <a:p>
            <a:pPr algn="just"/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Презентска основа </a:t>
            </a:r>
            <a:r>
              <a:rPr lang="sr-Cyrl-BA" dirty="0" smtClean="0"/>
              <a:t>се добија тако што се од првог лица множине презента глагола одбије наставак </a:t>
            </a: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-МО</a:t>
            </a:r>
            <a:r>
              <a:rPr lang="sr-Cyrl-BA" dirty="0" smtClean="0"/>
              <a:t>.</a:t>
            </a:r>
          </a:p>
          <a:p>
            <a:pPr algn="just">
              <a:buNone/>
            </a:pPr>
            <a:r>
              <a:rPr lang="sr-Cyrl-BA" dirty="0" smtClean="0"/>
              <a:t>	чита-</a:t>
            </a: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мо</a:t>
            </a:r>
          </a:p>
          <a:p>
            <a:pPr algn="just"/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Инфинитивна и презентска основа служе за градњу глаголских облика.</a:t>
            </a:r>
          </a:p>
          <a:p>
            <a:pPr algn="just">
              <a:buNone/>
            </a:pPr>
            <a:endParaRPr lang="sr-Cyrl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sr-Cyrl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sr-Cyrl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sr-Cyrl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3143250"/>
          <a:ext cx="61722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480060"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глаголи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инфинитивна основа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презентска основа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пјевати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пјева-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пјева-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пећи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пек-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пече-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сјести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сјед-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сједне-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765572"/>
          </a:xfrm>
        </p:spPr>
        <p:txBody>
          <a:bodyPr/>
          <a:lstStyle/>
          <a:p>
            <a:pPr algn="ctr"/>
            <a:r>
              <a:rPr lang="sr-Cyrl-BA" b="1" dirty="0" smtClean="0">
                <a:solidFill>
                  <a:schemeClr val="accent1">
                    <a:lumMod val="75000"/>
                  </a:schemeClr>
                </a:solidFill>
              </a:rPr>
              <a:t>Лични глаголски облици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28700"/>
            <a:ext cx="7467600" cy="3943350"/>
          </a:xfrm>
        </p:spPr>
        <p:txBody>
          <a:bodyPr>
            <a:normAutofit/>
          </a:bodyPr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Глаголска времена </a:t>
            </a:r>
            <a:r>
              <a:rPr lang="sr-Cyrl-BA" dirty="0" smtClean="0"/>
              <a:t>(7) – зна се тачно вријеме вршења радње</a:t>
            </a:r>
          </a:p>
          <a:p>
            <a:endParaRPr lang="sr-Cyrl-BA" dirty="0" smtClean="0"/>
          </a:p>
          <a:p>
            <a:endParaRPr lang="sr-Cyrl-BA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sr-Cyrl-BA" dirty="0" smtClean="0"/>
          </a:p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Глаголски начини или модуси </a:t>
            </a:r>
            <a:r>
              <a:rPr lang="sr-Cyrl-BA" dirty="0" smtClean="0"/>
              <a:t>(2) – не зна се вријеме </a:t>
            </a:r>
            <a:r>
              <a:rPr lang="sr-Cyrl-BA" smtClean="0"/>
              <a:t>вршења </a:t>
            </a:r>
            <a:r>
              <a:rPr lang="sr-Cyrl-BA" smtClean="0"/>
              <a:t>радње</a:t>
            </a:r>
            <a:endParaRPr lang="sr-Cyrl-BA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1962150"/>
          <a:ext cx="6477000" cy="1607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2159000"/>
                <a:gridCol w="2159000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Прошло вријеме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Садашње вријеме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Будуће вријеме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перфекат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презент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футур први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аорист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футур други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имперфекат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плусквамперфект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4476750"/>
          <a:ext cx="6477000" cy="480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Императив – заповједни начин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Потенцијал – могући начин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1222772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rgbClr val="FFC000"/>
                </a:solidFill>
              </a:rPr>
              <a:t>Глаголска времена</a:t>
            </a:r>
            <a:br>
              <a:rPr lang="sr-Cyrl-BA" dirty="0" smtClean="0">
                <a:solidFill>
                  <a:srgbClr val="FFC000"/>
                </a:solidFill>
              </a:rPr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Презент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3255264"/>
          </a:xfrm>
        </p:spPr>
        <p:txBody>
          <a:bodyPr/>
          <a:lstStyle/>
          <a:p>
            <a:r>
              <a:rPr lang="sr-Cyrl-BA" sz="2000" dirty="0" smtClean="0"/>
              <a:t>Садашње вријеме</a:t>
            </a:r>
          </a:p>
          <a:p>
            <a:r>
              <a:rPr lang="sr-Cyrl-BA" sz="2000" dirty="0" smtClean="0"/>
              <a:t>Прост лични глаголски облик</a:t>
            </a:r>
          </a:p>
          <a:p>
            <a:pPr algn="just"/>
            <a:r>
              <a:rPr lang="sr-Cyrl-BA" sz="2000" dirty="0" smtClean="0"/>
              <a:t>Гради се од </a:t>
            </a:r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</a:rPr>
              <a:t>презентске основе </a:t>
            </a:r>
            <a:r>
              <a:rPr lang="sr-Cyrl-BA" sz="2000" dirty="0" smtClean="0"/>
              <a:t>и одговарајућих </a:t>
            </a:r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</a:rPr>
              <a:t>наставака</a:t>
            </a:r>
            <a:r>
              <a:rPr lang="sr-Cyrl-BA" sz="2000" dirty="0" smtClean="0"/>
              <a:t>.</a:t>
            </a:r>
          </a:p>
          <a:p>
            <a:endParaRPr lang="sr-Cyrl-BA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028950"/>
          <a:ext cx="1524000" cy="15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1543050"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1.  -м</a:t>
                      </a:r>
                    </a:p>
                    <a:p>
                      <a:r>
                        <a:rPr lang="sr-Cyrl-BA" sz="1400" dirty="0" smtClean="0"/>
                        <a:t>2.  -ш</a:t>
                      </a:r>
                    </a:p>
                    <a:p>
                      <a:r>
                        <a:rPr lang="sr-Cyrl-BA" sz="1400" dirty="0" smtClean="0"/>
                        <a:t>3.    /</a:t>
                      </a:r>
                    </a:p>
                    <a:p>
                      <a:endParaRPr lang="sr-Cyrl-BA" sz="1400" dirty="0" smtClean="0"/>
                    </a:p>
                    <a:p>
                      <a:r>
                        <a:rPr lang="sr-Cyrl-BA" sz="1400" dirty="0" smtClean="0"/>
                        <a:t>1.  -мо</a:t>
                      </a:r>
                    </a:p>
                    <a:p>
                      <a:r>
                        <a:rPr lang="sr-Cyrl-BA" sz="1400" dirty="0" smtClean="0"/>
                        <a:t>2.  -те</a:t>
                      </a:r>
                    </a:p>
                    <a:p>
                      <a:r>
                        <a:rPr lang="sr-Cyrl-BA" sz="1400" dirty="0" smtClean="0"/>
                        <a:t>3.  -ју/-у/-е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95600" y="3028950"/>
          <a:ext cx="5029200" cy="15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</a:tblGrid>
              <a:tr h="1543050">
                <a:tc>
                  <a:txBody>
                    <a:bodyPr/>
                    <a:lstStyle/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1. читам</a:t>
                      </a: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2. читаш</a:t>
                      </a: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3. чита</a:t>
                      </a:r>
                    </a:p>
                    <a:p>
                      <a:endParaRPr lang="sr-Cyrl-BA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1. читамо</a:t>
                      </a: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2. читате</a:t>
                      </a: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3. читају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1. кажем</a:t>
                      </a: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2. кажеш</a:t>
                      </a: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3. каже</a:t>
                      </a:r>
                    </a:p>
                    <a:p>
                      <a:endParaRPr lang="sr-Cyrl-BA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1. кажемо</a:t>
                      </a: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2. кажете</a:t>
                      </a: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3. кажу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1. радим</a:t>
                      </a: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2. радиш</a:t>
                      </a: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3. ради</a:t>
                      </a:r>
                    </a:p>
                    <a:p>
                      <a:endParaRPr lang="sr-Cyrl-BA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1. радимо</a:t>
                      </a: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2. радите</a:t>
                      </a:r>
                    </a:p>
                    <a:p>
                      <a:r>
                        <a:rPr lang="sr-Cyrl-BA" sz="1400" b="0" dirty="0" smtClean="0">
                          <a:solidFill>
                            <a:schemeClr val="tx1"/>
                          </a:solidFill>
                        </a:rPr>
                        <a:t>3. раде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Перфекат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924800" cy="3655314"/>
          </a:xfrm>
        </p:spPr>
        <p:txBody>
          <a:bodyPr/>
          <a:lstStyle/>
          <a:p>
            <a:r>
              <a:rPr lang="sr-Cyrl-BA" sz="2000" dirty="0" smtClean="0"/>
              <a:t>Прошло вријеме</a:t>
            </a:r>
          </a:p>
          <a:p>
            <a:r>
              <a:rPr lang="sr-Cyrl-BA" sz="2000" dirty="0" smtClean="0"/>
              <a:t>Сложени лични глаголски облик</a:t>
            </a:r>
          </a:p>
          <a:p>
            <a:pPr algn="just"/>
            <a:r>
              <a:rPr lang="sr-Cyrl-BA" sz="2000" dirty="0" smtClean="0"/>
              <a:t>Гради се од </a:t>
            </a:r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</a:rPr>
              <a:t>енклитичког облика презента помоћног глагола ЈЕСАМ </a:t>
            </a:r>
            <a:r>
              <a:rPr lang="sr-Cyrl-BA" sz="2000" dirty="0" smtClean="0"/>
              <a:t>(</a:t>
            </a:r>
            <a:r>
              <a:rPr lang="sr-Cyrl-BA" sz="2000" i="1" dirty="0" smtClean="0"/>
              <a:t>сам, си, је; смо, сте, су</a:t>
            </a:r>
            <a:r>
              <a:rPr lang="sr-Cyrl-BA" sz="2000" dirty="0" smtClean="0"/>
              <a:t>) и </a:t>
            </a:r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</a:rPr>
              <a:t>радног глаголског придјева који се мијења</a:t>
            </a:r>
            <a:r>
              <a:rPr lang="sr-Cyrl-BA" sz="2000" dirty="0" smtClean="0"/>
              <a:t>;</a:t>
            </a:r>
          </a:p>
          <a:p>
            <a:pPr algn="just"/>
            <a:endParaRPr lang="sr-Cyrl-BA" dirty="0" smtClean="0"/>
          </a:p>
          <a:p>
            <a:pPr algn="just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181350"/>
          <a:ext cx="2819400" cy="15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</a:tblGrid>
              <a:tr h="1508760"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1.  сам читао/ -ла</a:t>
                      </a:r>
                    </a:p>
                    <a:p>
                      <a:r>
                        <a:rPr lang="sr-Cyrl-BA" sz="1400" dirty="0" smtClean="0"/>
                        <a:t>2.  си читао/ -ла</a:t>
                      </a:r>
                    </a:p>
                    <a:p>
                      <a:r>
                        <a:rPr lang="sr-Cyrl-BA" sz="1400" dirty="0" smtClean="0"/>
                        <a:t>3.  је</a:t>
                      </a:r>
                      <a:r>
                        <a:rPr lang="sr-Cyrl-BA" sz="1400" baseline="0" dirty="0" smtClean="0"/>
                        <a:t> читао/ -ла/ -ло</a:t>
                      </a:r>
                      <a:endParaRPr lang="sr-Cyrl-BA" sz="1400" dirty="0" smtClean="0"/>
                    </a:p>
                    <a:p>
                      <a:endParaRPr lang="sr-Cyrl-BA" sz="1400" dirty="0" smtClean="0"/>
                    </a:p>
                    <a:p>
                      <a:r>
                        <a:rPr lang="sr-Cyrl-BA" sz="1400" dirty="0" smtClean="0"/>
                        <a:t>1.  смо читали/ -ле</a:t>
                      </a:r>
                    </a:p>
                    <a:p>
                      <a:r>
                        <a:rPr lang="sr-Cyrl-BA" sz="1400" dirty="0" smtClean="0"/>
                        <a:t>2.  сте читали/ -ле</a:t>
                      </a:r>
                    </a:p>
                    <a:p>
                      <a:r>
                        <a:rPr lang="sr-Cyrl-BA" sz="1400" dirty="0" smtClean="0"/>
                        <a:t>3.  су читали/ -ле/ -ла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43400" y="3181350"/>
          <a:ext cx="3048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1524000">
                <a:tc>
                  <a:txBody>
                    <a:bodyPr/>
                    <a:lstStyle/>
                    <a:p>
                      <a:pPr algn="just"/>
                      <a:r>
                        <a:rPr lang="sr-Cyrl-BA" sz="1400" b="0" dirty="0" smtClean="0"/>
                        <a:t>У перфекту разликујемо мушки и женски род у 1. и 2. лицу оба броја, те мушки, женски и средњи род у 3. лицу и једнине и множине.</a:t>
                      </a:r>
                      <a:endParaRPr lang="en-US" sz="1400" b="0" dirty="0"/>
                    </a:p>
                  </a:txBody>
                  <a:tcPr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48400" y="685800"/>
          <a:ext cx="1066800" cy="108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1085850">
                <a:tc>
                  <a:txBody>
                    <a:bodyPr/>
                    <a:lstStyle/>
                    <a:p>
                      <a:pPr algn="ctr"/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(је)</a:t>
                      </a: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сам</a:t>
                      </a:r>
                    </a:p>
                    <a:p>
                      <a:pPr algn="ctr"/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(је)</a:t>
                      </a: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си</a:t>
                      </a:r>
                    </a:p>
                    <a:p>
                      <a:pPr algn="ctr"/>
                      <a:r>
                        <a:rPr lang="sr-Cyrl-BA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</a:t>
                      </a: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је</a:t>
                      </a:r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(сте)</a:t>
                      </a:r>
                    </a:p>
                    <a:p>
                      <a:pPr algn="ctr"/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(је)</a:t>
                      </a: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смо</a:t>
                      </a:r>
                    </a:p>
                    <a:p>
                      <a:pPr algn="ctr"/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(је)</a:t>
                      </a: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сте</a:t>
                      </a:r>
                    </a:p>
                    <a:p>
                      <a:pPr algn="ctr"/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(је)</a:t>
                      </a: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су</a:t>
                      </a:r>
                      <a:endParaRPr lang="en-US" sz="11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Аорист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BA" sz="1800" dirty="0" smtClean="0"/>
              <a:t>Пређашње свршено вријеме</a:t>
            </a:r>
          </a:p>
          <a:p>
            <a:r>
              <a:rPr lang="sr-Cyrl-BA" sz="1800" dirty="0" smtClean="0"/>
              <a:t>Прост лични глаголски облик</a:t>
            </a:r>
          </a:p>
          <a:p>
            <a:r>
              <a:rPr lang="sr-Cyrl-BA" sz="1800" dirty="0" smtClean="0"/>
              <a:t>Гради се од </a:t>
            </a:r>
            <a:r>
              <a:rPr lang="sr-Cyrl-BA" sz="1800" dirty="0" smtClean="0">
                <a:solidFill>
                  <a:schemeClr val="accent1">
                    <a:lumMod val="75000"/>
                  </a:schemeClr>
                </a:solidFill>
              </a:rPr>
              <a:t>инфинитивне основе </a:t>
            </a:r>
            <a:r>
              <a:rPr lang="sr-Cyrl-BA" sz="1800" dirty="0" smtClean="0"/>
              <a:t>глагола </a:t>
            </a:r>
            <a:r>
              <a:rPr lang="sr-Cyrl-BA" sz="1800" dirty="0" smtClean="0">
                <a:solidFill>
                  <a:schemeClr val="accent1">
                    <a:lumMod val="75000"/>
                  </a:schemeClr>
                </a:solidFill>
              </a:rPr>
              <a:t>оба вида.</a:t>
            </a:r>
          </a:p>
          <a:p>
            <a:endParaRPr lang="sr-Cyrl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266950"/>
          <a:ext cx="6553200" cy="269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</a:tblGrid>
              <a:tr h="1303020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sr-Cyrl-BA" sz="1400" b="0" dirty="0" smtClean="0"/>
                        <a:t> глаголи на –ТИ, односно инфинитивна основа на самогласник (</a:t>
                      </a:r>
                      <a:r>
                        <a:rPr lang="sr-Cyrl-BA" sz="1400" b="0" i="1" dirty="0" smtClean="0"/>
                        <a:t>читати, радити,</a:t>
                      </a:r>
                      <a:r>
                        <a:rPr lang="sr-Cyrl-BA" sz="1400" b="0" i="1" baseline="0" dirty="0" smtClean="0"/>
                        <a:t> писати...</a:t>
                      </a:r>
                      <a:r>
                        <a:rPr lang="sr-Cyrl-BA" sz="1400" b="0" dirty="0" smtClean="0"/>
                        <a:t>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sr-Cyrl-BA" sz="1400" b="0" dirty="0" smtClean="0"/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sr-Cyrl-BA" sz="1400" b="0" dirty="0" smtClean="0"/>
                        <a:t>1.  -х      1.  -смо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sr-Cyrl-BA" sz="1400" b="0" dirty="0" smtClean="0"/>
                        <a:t>2.    /      2.  -сте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sr-Cyrl-BA" sz="1400" b="0" dirty="0" smtClean="0"/>
                        <a:t>3.    /      2.</a:t>
                      </a:r>
                      <a:r>
                        <a:rPr lang="sr-Cyrl-BA" sz="1400" b="0" baseline="0" dirty="0" smtClean="0"/>
                        <a:t>  -ше</a:t>
                      </a:r>
                      <a:endParaRPr lang="sr-Cyrl-BA" sz="1400" b="0" dirty="0" smtClean="0"/>
                    </a:p>
                  </a:txBody>
                  <a:tcPr marT="34290" marB="34290"/>
                </a:tc>
              </a:tr>
              <a:tr h="1303020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sr-Cyrl-BA" sz="1400" dirty="0" smtClean="0"/>
                        <a:t> глаголи на –ЋИ, односно инфинитивна основа на сугласник (</a:t>
                      </a:r>
                      <a:r>
                        <a:rPr lang="sr-Cyrl-BA" sz="1400" i="1" dirty="0" smtClean="0"/>
                        <a:t>доћи,</a:t>
                      </a:r>
                      <a:r>
                        <a:rPr lang="sr-Cyrl-BA" sz="1400" i="1" baseline="0" dirty="0" smtClean="0"/>
                        <a:t> моћи, пећи...</a:t>
                      </a:r>
                      <a:r>
                        <a:rPr lang="sr-Cyrl-BA" sz="1400" dirty="0" smtClean="0"/>
                        <a:t>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sr-Cyrl-BA" sz="1400" dirty="0" smtClean="0"/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sr-Cyrl-BA" sz="1400" dirty="0" smtClean="0"/>
                        <a:t>1.  -ох</a:t>
                      </a:r>
                      <a:r>
                        <a:rPr lang="sr-Cyrl-BA" sz="1400" baseline="0" dirty="0" smtClean="0"/>
                        <a:t>     1.  -осмо</a:t>
                      </a:r>
                      <a:endParaRPr lang="sr-Cyrl-BA" sz="1400" dirty="0" smtClean="0"/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sr-Cyrl-BA" sz="1400" dirty="0" smtClean="0"/>
                        <a:t>2.  -е       2.</a:t>
                      </a:r>
                      <a:r>
                        <a:rPr lang="sr-Cyrl-BA" sz="1400" baseline="0" dirty="0" smtClean="0"/>
                        <a:t>  -осте</a:t>
                      </a:r>
                      <a:endParaRPr lang="sr-Cyrl-BA" sz="1400" dirty="0" smtClean="0"/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sr-Cyrl-BA" sz="1400" dirty="0" smtClean="0"/>
                        <a:t>3.  -е       3.  -оше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62600" y="628650"/>
          <a:ext cx="2057400" cy="108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</a:tblGrid>
              <a:tr h="1085850">
                <a:tc>
                  <a:txBody>
                    <a:bodyPr/>
                    <a:lstStyle/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читах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чита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чита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читасмо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читасте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читаше</a:t>
                      </a:r>
                      <a:endParaRPr lang="en-US" sz="11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дођох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дође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дође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дођосмо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дођосте 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дођоше</a:t>
                      </a:r>
                      <a:endParaRPr lang="en-US" sz="11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Имперфекат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772400" cy="3655314"/>
          </a:xfrm>
        </p:spPr>
        <p:txBody>
          <a:bodyPr>
            <a:normAutofit/>
          </a:bodyPr>
          <a:lstStyle/>
          <a:p>
            <a:r>
              <a:rPr lang="sr-Cyrl-BA" sz="2000" dirty="0" smtClean="0"/>
              <a:t>Пређашње несвршено вријеме</a:t>
            </a:r>
          </a:p>
          <a:p>
            <a:r>
              <a:rPr lang="sr-Cyrl-BA" sz="2000" dirty="0" smtClean="0"/>
              <a:t>Прост лични глаголски облик</a:t>
            </a:r>
          </a:p>
          <a:p>
            <a:pPr algn="just"/>
            <a:r>
              <a:rPr lang="sr-Cyrl-BA" sz="2000" dirty="0" smtClean="0"/>
              <a:t>Гради се искључиво од глагола </a:t>
            </a:r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</a:rPr>
              <a:t>несвршеног вида</a:t>
            </a:r>
            <a:r>
              <a:rPr lang="sr-Cyrl-BA" sz="2000" dirty="0" smtClean="0"/>
              <a:t>.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419350"/>
          <a:ext cx="53340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057400"/>
                <a:gridCol w="1676400"/>
              </a:tblGrid>
              <a:tr h="737347">
                <a:tc>
                  <a:txBody>
                    <a:bodyPr/>
                    <a:lstStyle/>
                    <a:p>
                      <a:pPr algn="ctr"/>
                      <a:r>
                        <a:rPr lang="sr-Cyrl-BA" sz="1200" b="0" dirty="0" smtClean="0"/>
                        <a:t>Инфинитивна основа + наставци</a:t>
                      </a:r>
                      <a:endParaRPr lang="en-US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200" b="0" dirty="0" smtClean="0"/>
                        <a:t>Окрњена презентска основа + наставци</a:t>
                      </a:r>
                      <a:endParaRPr lang="en-US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200" b="0" dirty="0" smtClean="0"/>
                        <a:t>Инфинитивна основа + наставци</a:t>
                      </a:r>
                      <a:endParaRPr lang="en-US" sz="1200" b="0" dirty="0"/>
                    </a:p>
                  </a:txBody>
                  <a:tcPr marT="34290" marB="34290"/>
                </a:tc>
              </a:tr>
              <a:tr h="1411493">
                <a:tc>
                  <a:txBody>
                    <a:bodyPr/>
                    <a:lstStyle/>
                    <a:p>
                      <a:r>
                        <a:rPr lang="sr-Cyrl-BA" sz="1200" b="0" dirty="0" smtClean="0"/>
                        <a:t>1.  -ах    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sr-Cyrl-BA" sz="1200" b="0" dirty="0" smtClean="0"/>
                        <a:t>2.  -аше 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sr-Cyrl-BA" sz="1200" b="0" dirty="0" smtClean="0"/>
                        <a:t>3</a:t>
                      </a:r>
                      <a:r>
                        <a:rPr lang="sr-Cyrl-BA" sz="1200" b="0" baseline="0" dirty="0" smtClean="0"/>
                        <a:t>  </a:t>
                      </a:r>
                      <a:r>
                        <a:rPr lang="sr-Cyrl-BA" sz="1200" b="0" dirty="0" smtClean="0"/>
                        <a:t> -аше         </a:t>
                      </a:r>
                    </a:p>
                    <a:p>
                      <a:endParaRPr lang="sr-Cyrl-BA" sz="1200" b="0" dirty="0" smtClean="0"/>
                    </a:p>
                    <a:p>
                      <a:r>
                        <a:rPr lang="sr-Cyrl-BA" sz="1200" b="0" dirty="0" smtClean="0"/>
                        <a:t>1.  -асмо  </a:t>
                      </a:r>
                    </a:p>
                    <a:p>
                      <a:r>
                        <a:rPr lang="sr-Cyrl-BA" sz="1200" b="0" dirty="0" smtClean="0"/>
                        <a:t>2.  -асте     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sr-Cyrl-BA" sz="1200" b="0" dirty="0" smtClean="0"/>
                        <a:t>3.  -аху      </a:t>
                      </a:r>
                      <a:endParaRPr lang="en-US" sz="12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Cyrl-BA" sz="1200" b="0" dirty="0" smtClean="0"/>
                        <a:t>1.  -јах    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sr-Cyrl-BA" sz="1200" b="0" dirty="0" smtClean="0"/>
                        <a:t>2.  -јаше 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sr-Cyrl-BA" sz="1200" b="0" dirty="0" smtClean="0"/>
                        <a:t>3</a:t>
                      </a:r>
                      <a:r>
                        <a:rPr lang="sr-Cyrl-BA" sz="1200" b="0" baseline="0" dirty="0" smtClean="0"/>
                        <a:t>  </a:t>
                      </a:r>
                      <a:r>
                        <a:rPr lang="sr-Cyrl-BA" sz="1200" b="0" dirty="0" smtClean="0"/>
                        <a:t> -јаше         </a:t>
                      </a:r>
                    </a:p>
                    <a:p>
                      <a:endParaRPr lang="sr-Cyrl-BA" sz="1200" b="0" dirty="0" smtClean="0"/>
                    </a:p>
                    <a:p>
                      <a:r>
                        <a:rPr lang="sr-Cyrl-BA" sz="1200" b="0" dirty="0" smtClean="0"/>
                        <a:t>1.  -јасмо  </a:t>
                      </a:r>
                    </a:p>
                    <a:p>
                      <a:r>
                        <a:rPr lang="sr-Cyrl-BA" sz="1200" b="0" dirty="0" smtClean="0"/>
                        <a:t>2.  -јасте         </a:t>
                      </a:r>
                    </a:p>
                    <a:p>
                      <a:r>
                        <a:rPr lang="sr-Cyrl-BA" sz="1200" b="0" dirty="0" smtClean="0"/>
                        <a:t>3.  -јаху      </a:t>
                      </a:r>
                      <a:endParaRPr lang="en-US" sz="1200" b="0" dirty="0" smtClean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sr-Cyrl-BA" sz="1200" b="0" dirty="0" smtClean="0"/>
                        <a:t>1.  -ијах    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sr-Cyrl-BA" sz="1200" b="0" dirty="0" smtClean="0"/>
                        <a:t>2.</a:t>
                      </a:r>
                      <a:r>
                        <a:rPr lang="sr-Cyrl-BA" sz="1200" b="0" baseline="0" dirty="0" smtClean="0"/>
                        <a:t>  -</a:t>
                      </a:r>
                      <a:r>
                        <a:rPr lang="sr-Cyrl-BA" sz="1200" b="0" dirty="0" smtClean="0"/>
                        <a:t>ијаше 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sr-Cyrl-BA" sz="1200" b="0" dirty="0" smtClean="0"/>
                        <a:t>3</a:t>
                      </a:r>
                      <a:r>
                        <a:rPr lang="sr-Cyrl-BA" sz="1200" b="0" baseline="0" dirty="0" smtClean="0"/>
                        <a:t>  </a:t>
                      </a:r>
                      <a:r>
                        <a:rPr lang="sr-Cyrl-BA" sz="1200" b="0" dirty="0" smtClean="0"/>
                        <a:t> -ијаше         </a:t>
                      </a:r>
                    </a:p>
                    <a:p>
                      <a:endParaRPr lang="sr-Cyrl-BA" sz="1200" b="0" dirty="0" smtClean="0"/>
                    </a:p>
                    <a:p>
                      <a:r>
                        <a:rPr lang="sr-Cyrl-BA" sz="1200" b="0" dirty="0" smtClean="0"/>
                        <a:t>1.  -ијасмо  </a:t>
                      </a:r>
                    </a:p>
                    <a:p>
                      <a:r>
                        <a:rPr lang="sr-Cyrl-BA" sz="1200" b="0" dirty="0" smtClean="0"/>
                        <a:t>2.  -ијасте         </a:t>
                      </a:r>
                    </a:p>
                    <a:p>
                      <a:r>
                        <a:rPr lang="sr-Cyrl-BA" sz="1200" b="0" dirty="0" smtClean="0"/>
                        <a:t>3.  -ијаху      </a:t>
                      </a:r>
                      <a:endParaRPr lang="en-US" sz="1200" b="0" dirty="0" smtClean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476750"/>
          <a:ext cx="1600200" cy="57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sr-Cyrl-BA" sz="11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пис</a:t>
                      </a: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</a:t>
                      </a:r>
                      <a:r>
                        <a:rPr lang="sr-Cyrl-BA" sz="11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</a:t>
                      </a:r>
                      <a:r>
                        <a:rPr lang="sr-Cyrl-BA" sz="11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х= пис</a:t>
                      </a:r>
                      <a:r>
                        <a:rPr lang="sr-Cyrl-BA" sz="1100" b="0" dirty="0" smtClean="0">
                          <a:solidFill>
                            <a:srgbClr val="00B050"/>
                          </a:solidFill>
                        </a:rPr>
                        <a:t>а</a:t>
                      </a:r>
                      <a:r>
                        <a:rPr lang="sr-Cyrl-BA" sz="11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х</a:t>
                      </a:r>
                    </a:p>
                    <a:p>
                      <a:pPr algn="ctr"/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асимилација самогласника</a:t>
                      </a:r>
                      <a:endParaRPr lang="en-US" sz="11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29000" y="4552950"/>
          <a:ext cx="2209800" cy="40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sr-Cyrl-BA" sz="1100" b="0" dirty="0" smtClean="0"/>
                        <a:t>жи</a:t>
                      </a: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</a:t>
                      </a:r>
                      <a:r>
                        <a:rPr lang="sr-Cyrl-BA" sz="1100" b="0" dirty="0" smtClean="0"/>
                        <a:t>+</a:t>
                      </a: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ј</a:t>
                      </a:r>
                      <a:r>
                        <a:rPr lang="sr-Cyrl-BA" sz="1100" b="0" dirty="0" smtClean="0"/>
                        <a:t>ах=</a:t>
                      </a:r>
                      <a:r>
                        <a:rPr lang="sr-Cyrl-BA" sz="1100" b="0" baseline="0" dirty="0" smtClean="0"/>
                        <a:t> жи</a:t>
                      </a:r>
                      <a:r>
                        <a:rPr lang="sr-Cyrl-BA" sz="1100" b="0" baseline="0" dirty="0" smtClean="0">
                          <a:solidFill>
                            <a:srgbClr val="00B050"/>
                          </a:solidFill>
                        </a:rPr>
                        <a:t>вљ</a:t>
                      </a:r>
                      <a:r>
                        <a:rPr lang="sr-Cyrl-BA" sz="1100" b="0" baseline="0" dirty="0" smtClean="0"/>
                        <a:t>аше</a:t>
                      </a:r>
                    </a:p>
                    <a:p>
                      <a:pPr algn="ctr"/>
                      <a:r>
                        <a:rPr lang="sr-Cyrl-BA" sz="11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јотовање</a:t>
                      </a:r>
                      <a:endParaRPr lang="en-US" sz="11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00800" y="3257550"/>
          <a:ext cx="2209800" cy="43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</a:tblGrid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се</a:t>
                      </a: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</a:t>
                      </a:r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+</a:t>
                      </a: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</a:t>
                      </a:r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јах=</a:t>
                      </a:r>
                      <a:r>
                        <a:rPr lang="sr-Cyrl-BA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се</a:t>
                      </a:r>
                      <a:r>
                        <a:rPr lang="sr-Cyrl-BA" sz="1100" b="0" baseline="0" dirty="0" smtClean="0">
                          <a:solidFill>
                            <a:srgbClr val="00B050"/>
                          </a:solidFill>
                        </a:rPr>
                        <a:t>ц</a:t>
                      </a:r>
                      <a:r>
                        <a:rPr lang="sr-Cyrl-BA" sz="11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ијах </a:t>
                      </a:r>
                    </a:p>
                    <a:p>
                      <a:pPr algn="ctr"/>
                      <a:r>
                        <a:rPr lang="sr-Cyrl-BA" sz="11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сибиларизација</a:t>
                      </a:r>
                      <a:endParaRPr lang="en-US" sz="11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800600" y="685800"/>
          <a:ext cx="3276600" cy="1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70000"/>
                <a:gridCol w="1092200"/>
              </a:tblGrid>
              <a:tr h="1028700">
                <a:tc>
                  <a:txBody>
                    <a:bodyPr/>
                    <a:lstStyle/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писах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писаше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писаше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писасмо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писасте 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писаху</a:t>
                      </a:r>
                      <a:endParaRPr lang="en-US" sz="11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живљах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живљаше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живљаше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живљасмо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живљасте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живљаху</a:t>
                      </a:r>
                      <a:endParaRPr lang="en-US" sz="11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сецијах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сецијаше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сецијаше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сецијасмо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сецијасте</a:t>
                      </a:r>
                    </a:p>
                    <a:p>
                      <a:r>
                        <a:rPr lang="sr-Cyrl-BA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сецијаху</a:t>
                      </a:r>
                      <a:endParaRPr lang="en-US" sz="11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772</TotalTime>
  <Words>1077</Words>
  <Application>Microsoft Office PowerPoint</Application>
  <PresentationFormat>On-screen Show (16:9)</PresentationFormat>
  <Paragraphs>336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Лични глаголски облици</vt:lpstr>
      <vt:lpstr>Slide 2</vt:lpstr>
      <vt:lpstr>Инфинитивна и презентска основа</vt:lpstr>
      <vt:lpstr>Slide 4</vt:lpstr>
      <vt:lpstr>Лични глаголски облици</vt:lpstr>
      <vt:lpstr>Глаголска времена  Презент</vt:lpstr>
      <vt:lpstr>Перфекат</vt:lpstr>
      <vt:lpstr>Аорист</vt:lpstr>
      <vt:lpstr>Имперфекат</vt:lpstr>
      <vt:lpstr>Плусквамперфекат</vt:lpstr>
      <vt:lpstr>Футур први</vt:lpstr>
      <vt:lpstr>Футур други</vt:lpstr>
      <vt:lpstr>Глаголски начини</vt:lpstr>
      <vt:lpstr>Домаћи задатак</vt:lpstr>
      <vt:lpstr>Хвала на пажњи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Глаголски облици</dc:title>
  <dc:creator>Torelli</dc:creator>
  <cp:lastModifiedBy>Torelli</cp:lastModifiedBy>
  <cp:revision>71</cp:revision>
  <dcterms:created xsi:type="dcterms:W3CDTF">2020-05-13T07:59:50Z</dcterms:created>
  <dcterms:modified xsi:type="dcterms:W3CDTF">2020-05-17T11:53:09Z</dcterms:modified>
</cp:coreProperties>
</file>