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79" r:id="rId6"/>
    <p:sldId id="265" r:id="rId7"/>
    <p:sldId id="278" r:id="rId8"/>
    <p:sldId id="280" r:id="rId9"/>
    <p:sldId id="258" r:id="rId10"/>
    <p:sldId id="270" r:id="rId11"/>
    <p:sldId id="269" r:id="rId12"/>
    <p:sldId id="271" r:id="rId13"/>
    <p:sldId id="275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jana Dobrilovic" initials="BD" lastIdx="1" clrIdx="0">
    <p:extLst>
      <p:ext uri="{19B8F6BF-5375-455C-9EA6-DF929625EA0E}">
        <p15:presenceInfo xmlns:p15="http://schemas.microsoft.com/office/powerpoint/2012/main" userId="cf5f007d2e45100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3" d="100"/>
          <a:sy n="83" d="100"/>
        </p:scale>
        <p:origin x="61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8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11/21/2020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447800"/>
            <a:ext cx="84582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sz="6600" dirty="0">
                <a:solidFill>
                  <a:srgbClr val="FF0000"/>
                </a:solidFill>
              </a:rPr>
              <a:t>СРПСКИ ЈЕЗИК</a:t>
            </a:r>
            <a:br>
              <a:rPr lang="sr-Cyrl-BA" sz="6600" dirty="0">
                <a:solidFill>
                  <a:srgbClr val="FF0000"/>
                </a:solidFill>
              </a:rPr>
            </a:br>
            <a:r>
              <a:rPr lang="sr-Latn-BA" sz="6600" dirty="0">
                <a:solidFill>
                  <a:srgbClr val="FF0000"/>
                </a:solidFill>
              </a:rPr>
              <a:t>IV </a:t>
            </a:r>
            <a:r>
              <a:rPr lang="sr-Cyrl-BA" sz="6600" dirty="0">
                <a:solidFill>
                  <a:srgbClr val="FF0000"/>
                </a:solidFill>
              </a:rPr>
              <a:t>разред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B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76800" y="914400"/>
            <a:ext cx="4038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>
                <a:latin typeface="+mj-lt"/>
              </a:rPr>
              <a:t>Без извора нема воде, ни живота без слободе.</a:t>
            </a:r>
            <a:endParaRPr lang="en-US" sz="32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3810000"/>
            <a:ext cx="358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>
                <a:solidFill>
                  <a:srgbClr val="FF0000"/>
                </a:solidFill>
                <a:latin typeface="+mj-lt"/>
              </a:rPr>
              <a:t>Ако пустиш рибу у посуду са водом, не мисли да си јој дао слободу.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685800"/>
            <a:ext cx="2362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600" dirty="0">
                <a:solidFill>
                  <a:srgbClr val="0070C0"/>
                </a:solidFill>
                <a:latin typeface="+mj-lt"/>
              </a:rPr>
              <a:t>Човјек без слободе – риба без воде.</a:t>
            </a:r>
            <a:endParaRPr lang="en-US" sz="2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2075" y="2590800"/>
            <a:ext cx="2209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Богатство је лијепо, али је слобода још љепша.</a:t>
            </a:r>
            <a:endParaRPr lang="en-US" sz="2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DBF5FF"/>
              </a:clrFrom>
              <a:clrTo>
                <a:srgbClr val="DBF5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95800"/>
            <a:ext cx="3124200" cy="221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69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5" y="1113736"/>
            <a:ext cx="10316125" cy="930274"/>
          </a:xfrm>
        </p:spPr>
        <p:txBody>
          <a:bodyPr>
            <a:normAutofit/>
          </a:bodyPr>
          <a:lstStyle/>
          <a:p>
            <a:r>
              <a:rPr lang="sr-Cyrl-B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Напишите неколико стихова о слободи!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Callout 4"/>
          <p:cNvSpPr/>
          <p:nvPr/>
        </p:nvSpPr>
        <p:spPr>
          <a:xfrm rot="20431834">
            <a:off x="9569818" y="1538252"/>
            <a:ext cx="2805961" cy="2531157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dirty="0">
                <a:solidFill>
                  <a:schemeClr val="tx1"/>
                </a:solidFill>
              </a:rPr>
              <a:t>Наведи примјер слободе!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 rot="611795">
            <a:off x="1256951" y="2581720"/>
            <a:ext cx="3057007" cy="1977301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кога кажемо да није слободан?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971800"/>
            <a:ext cx="2762250" cy="321945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0B6F78-EBC8-4AD6-8D97-18630B3FAAD4}"/>
              </a:ext>
            </a:extLst>
          </p:cNvPr>
          <p:cNvSpPr txBox="1"/>
          <p:nvPr/>
        </p:nvSpPr>
        <p:spPr>
          <a:xfrm>
            <a:off x="825374" y="0"/>
            <a:ext cx="113666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BA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940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424"/>
            <a:ext cx="7162800" cy="4823077"/>
          </a:xfrm>
        </p:spPr>
        <p:txBody>
          <a:bodyPr>
            <a:normAutofit/>
          </a:bodyPr>
          <a:lstStyle/>
          <a:p>
            <a:r>
              <a:rPr lang="sr-Cyrl-BA" sz="2800" dirty="0"/>
              <a:t> 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2112817"/>
            <a:ext cx="4191000" cy="17057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4200" dirty="0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800600" y="1919792"/>
            <a:ext cx="1905000" cy="914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06745" y="3566609"/>
            <a:ext cx="1828800" cy="914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232222" y="1267562"/>
            <a:ext cx="3566894" cy="14756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ПРОЗА</a:t>
            </a:r>
            <a:endParaRPr lang="en-US" sz="4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182465" y="3674185"/>
            <a:ext cx="361665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ПОЕЗИЈА</a:t>
            </a:r>
            <a:endParaRPr lang="en-US" sz="4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410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413919"/>
            <a:ext cx="4572000" cy="1524000"/>
          </a:xfrm>
        </p:spPr>
        <p:txBody>
          <a:bodyPr>
            <a:noAutofit/>
          </a:bodyPr>
          <a:lstStyle/>
          <a:p>
            <a:r>
              <a:rPr lang="sr-Cyrl-BA" sz="6600" dirty="0">
                <a:solidFill>
                  <a:srgbClr val="FF0000"/>
                </a:solidFill>
              </a:rPr>
              <a:t>„Слобода“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8519"/>
            <a:ext cx="5638800" cy="5638800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2667000" y="3733800"/>
            <a:ext cx="3657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2800" dirty="0"/>
              <a:t>Љубивоје Ршумовић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Cyrl-B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34441"/>
            <a:ext cx="9829800" cy="1082674"/>
          </a:xfrm>
        </p:spPr>
        <p:txBody>
          <a:bodyPr>
            <a:normAutofit/>
          </a:bodyPr>
          <a:lstStyle/>
          <a:p>
            <a:pPr algn="ctr"/>
            <a:r>
              <a:rPr lang="sr-Cyrl-B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Анализирајмо пјесму!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1048233"/>
            <a:ext cx="82976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Шта подразумијевате под слободом?</a:t>
            </a:r>
          </a:p>
          <a:p>
            <a:endParaRPr lang="sr-Cyrl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      Слобода је када слободно причамо, играмо се, волимо једни друге...</a:t>
            </a:r>
          </a:p>
          <a:p>
            <a:endParaRPr lang="sr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BA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sr-Cyrl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BA" dirty="0"/>
          </a:p>
        </p:txBody>
      </p:sp>
      <p:sp>
        <p:nvSpPr>
          <p:cNvPr id="8" name="TextBox 7"/>
          <p:cNvSpPr txBox="1"/>
          <p:nvPr/>
        </p:nvSpPr>
        <p:spPr>
          <a:xfrm>
            <a:off x="2057401" y="2279355"/>
            <a:ext cx="7730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Шта је за Љубивоја Ршумовића слобода?</a:t>
            </a:r>
          </a:p>
          <a:p>
            <a:endParaRPr lang="sr-Cyrl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      За Љубивоја Ршумовића је слобода: вода, ваздух, трава, човјек. </a:t>
            </a:r>
            <a:endParaRPr lang="sr-Cyrl-BA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40082" y="3471426"/>
            <a:ext cx="77308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3. Шта је супротно од ријечи слобода?</a:t>
            </a:r>
          </a:p>
          <a:p>
            <a:endParaRPr lang="sr-Cyrl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     Супротно је када смо као у затвору, не можемо да се крећемо, не</a:t>
            </a:r>
          </a:p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      смијемо да се играмо, причамо, пјевамо...  </a:t>
            </a:r>
          </a:p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endParaRPr lang="sr-Cyrl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29690" y="5257799"/>
            <a:ext cx="7495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4. Како то „Човек шета слободом?“</a:t>
            </a:r>
          </a:p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    Креће се гдје пожели и на тај начин показује своју слободу.</a:t>
            </a:r>
          </a:p>
          <a:p>
            <a:endParaRPr lang="sr-Cyrl-BA" dirty="0"/>
          </a:p>
        </p:txBody>
      </p:sp>
    </p:spTree>
    <p:extLst>
      <p:ext uri="{BB962C8B-B14F-4D97-AF65-F5344CB8AC3E}">
        <p14:creationId xmlns:p14="http://schemas.microsoft.com/office/powerpoint/2010/main" val="2203685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9982200" y="544082"/>
            <a:ext cx="2362200" cy="182880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chemeClr val="tx1"/>
                </a:solidFill>
              </a:rPr>
              <a:t>Мој је: „Човјек је слобода“. А теби?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 rot="20248162">
            <a:off x="286845" y="12634"/>
            <a:ext cx="2418509" cy="197893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dirty="0">
                <a:solidFill>
                  <a:schemeClr val="tx1"/>
                </a:solidFill>
              </a:rPr>
              <a:t>Који је твој омиљени стих у пјесми?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Oval Callout 6">
            <a:extLst>
              <a:ext uri="{FF2B5EF4-FFF2-40B4-BE49-F238E27FC236}">
                <a16:creationId xmlns:a16="http://schemas.microsoft.com/office/drawing/2014/main" id="{25A8ED13-E1AE-4979-B749-4C2820A599AA}"/>
              </a:ext>
            </a:extLst>
          </p:cNvPr>
          <p:cNvSpPr/>
          <p:nvPr/>
        </p:nvSpPr>
        <p:spPr>
          <a:xfrm rot="20248162">
            <a:off x="3980457" y="1884995"/>
            <a:ext cx="3471586" cy="1978934"/>
          </a:xfrm>
          <a:prstGeom prst="wedgeEllipseCallout">
            <a:avLst>
              <a:gd name="adj1" fmla="val -75804"/>
              <a:gd name="adj2" fmla="val -122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dirty="0">
                <a:solidFill>
                  <a:schemeClr val="tx1"/>
                </a:solidFill>
              </a:rPr>
              <a:t>Мени је: „ Птица шета небом“.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35008B23-00FE-47B7-B121-B212A88C6568}"/>
              </a:ext>
            </a:extLst>
          </p:cNvPr>
          <p:cNvSpPr/>
          <p:nvPr/>
        </p:nvSpPr>
        <p:spPr>
          <a:xfrm rot="7390871">
            <a:off x="4450081" y="3002281"/>
            <a:ext cx="45719" cy="4571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57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9982200" y="544082"/>
            <a:ext cx="2362200" cy="182880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chemeClr val="tx1"/>
                </a:solidFill>
              </a:rPr>
              <a:t>Види како се слободно возим!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52800" y="533400"/>
            <a:ext cx="5562600" cy="1676400"/>
          </a:xfrm>
        </p:spPr>
        <p:txBody>
          <a:bodyPr>
            <a:normAutofit/>
          </a:bodyPr>
          <a:lstStyle/>
          <a:p>
            <a:pPr algn="ctr"/>
            <a:r>
              <a:rPr lang="sr-Cyrl-BA" sz="3600" dirty="0">
                <a:solidFill>
                  <a:srgbClr val="FF0000"/>
                </a:solidFill>
              </a:rPr>
              <a:t>И ја се слободно играм.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 rot="20248162">
            <a:off x="302973" y="68417"/>
            <a:ext cx="2389971" cy="191984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Ја прескачем вијачу!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134600" cy="1082674"/>
          </a:xfrm>
        </p:spPr>
        <p:txBody>
          <a:bodyPr>
            <a:normAutofit fontScale="90000"/>
          </a:bodyPr>
          <a:lstStyle/>
          <a:p>
            <a:r>
              <a:rPr lang="sr-Cyrl-BA" sz="4000" dirty="0">
                <a:solidFill>
                  <a:srgbClr val="FF0000"/>
                </a:solidFill>
              </a:rPr>
              <a:t>Наведи ријечи која те асоцирају на ријеч слобода!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4389120" cy="347472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r-Cyrl-BA" sz="3200" dirty="0"/>
              <a:t>Слобода кретања,</a:t>
            </a:r>
          </a:p>
          <a:p>
            <a:pPr>
              <a:buFontTx/>
              <a:buChar char="-"/>
            </a:pPr>
            <a:r>
              <a:rPr lang="sr-Cyrl-BA" sz="3200" dirty="0"/>
              <a:t>игра,</a:t>
            </a:r>
          </a:p>
          <a:p>
            <a:pPr>
              <a:buFontTx/>
              <a:buChar char="-"/>
            </a:pPr>
            <a:r>
              <a:rPr lang="sr-Cyrl-BA" sz="3200" dirty="0"/>
              <a:t>пјесма,</a:t>
            </a:r>
          </a:p>
          <a:p>
            <a:pPr>
              <a:buFontTx/>
              <a:buChar char="-"/>
            </a:pPr>
            <a:r>
              <a:rPr lang="sr-Cyrl-BA" sz="3200" dirty="0"/>
              <a:t>дружење...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575"/>
            <a:ext cx="4724400" cy="930274"/>
          </a:xfrm>
        </p:spPr>
        <p:txBody>
          <a:bodyPr>
            <a:normAutofit/>
          </a:bodyPr>
          <a:lstStyle/>
          <a:p>
            <a:r>
              <a:rPr lang="sr-Cyrl-BA" sz="4800" dirty="0">
                <a:solidFill>
                  <a:srgbClr val="FF0000"/>
                </a:solidFill>
              </a:rPr>
              <a:t>Слобода је...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 rot="20431834">
            <a:off x="9097995" y="2117944"/>
            <a:ext cx="2805961" cy="220980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Слобода је када идемо слободно у школу.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 rot="611795">
            <a:off x="1242440" y="2558082"/>
            <a:ext cx="2806577" cy="2163585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Слобода је када се дружимо са ким желимо</a:t>
            </a:r>
            <a:r>
              <a:rPr lang="sr-Cyrl-BA" sz="20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51" y="3122458"/>
            <a:ext cx="2762250" cy="3219450"/>
          </a:xfrm>
        </p:spPr>
      </p:pic>
      <p:sp>
        <p:nvSpPr>
          <p:cNvPr id="7" name="Oval Callout 4">
            <a:extLst>
              <a:ext uri="{FF2B5EF4-FFF2-40B4-BE49-F238E27FC236}">
                <a16:creationId xmlns:a16="http://schemas.microsoft.com/office/drawing/2014/main" id="{39A97F83-162C-4FAE-BADB-DE5B3844F93A}"/>
              </a:ext>
            </a:extLst>
          </p:cNvPr>
          <p:cNvSpPr/>
          <p:nvPr/>
        </p:nvSpPr>
        <p:spPr>
          <a:xfrm rot="20431834">
            <a:off x="5525570" y="469960"/>
            <a:ext cx="2805961" cy="220980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Слобода је када шетамо безбрижно градом.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3600"/>
            <a:ext cx="9982200" cy="1676400"/>
          </a:xfrm>
        </p:spPr>
        <p:txBody>
          <a:bodyPr>
            <a:noAutofit/>
          </a:bodyPr>
          <a:lstStyle/>
          <a:p>
            <a:pPr algn="ctr"/>
            <a:r>
              <a:rPr lang="sr-Cyrl-BA" sz="5400" dirty="0">
                <a:solidFill>
                  <a:srgbClr val="FF0000"/>
                </a:solidFill>
              </a:rPr>
              <a:t>Неколико пословица о слободи...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40262f94-9f35-4ac3-9a90-690165a166b7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a4f35948-e619-41b3-aa29-22878b09cfd2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182</TotalTime>
  <Words>314</Words>
  <Application>Microsoft Office PowerPoint</Application>
  <PresentationFormat>Widescreen</PresentationFormat>
  <Paragraphs>56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Children Friends 16x9</vt:lpstr>
      <vt:lpstr>СРПСКИ ЈЕЗИК IV разред</vt:lpstr>
      <vt:lpstr> </vt:lpstr>
      <vt:lpstr>„Слобода“</vt:lpstr>
      <vt:lpstr>Анализирајмо пјесму!</vt:lpstr>
      <vt:lpstr>PowerPoint Presentation</vt:lpstr>
      <vt:lpstr>И ја се слободно играм.</vt:lpstr>
      <vt:lpstr>Наведи ријечи која те асоцирају на ријеч слобода!</vt:lpstr>
      <vt:lpstr>Слобода је...</vt:lpstr>
      <vt:lpstr>Неколико пословица о слободи...</vt:lpstr>
      <vt:lpstr>PowerPoint Presentation</vt:lpstr>
      <vt:lpstr>Напишите неколико стихова о слободи!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СРПСКИ ЈЕЗИК</dc:title>
  <dc:creator>38766133474</dc:creator>
  <cp:keywords/>
  <cp:lastModifiedBy>Biljana Dobrilovic</cp:lastModifiedBy>
  <cp:revision>27</cp:revision>
  <dcterms:created xsi:type="dcterms:W3CDTF">2020-11-11T15:33:16Z</dcterms:created>
  <dcterms:modified xsi:type="dcterms:W3CDTF">2020-11-21T20:48:23Z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