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778FC-C534-D288-6158-6A1281DFC355}" v="19" dt="2020-11-10T17:55:43.937"/>
    <p1510:client id="{1B8A26E7-56B7-8F10-97D3-12777FADF0FB}" v="584" dt="2020-11-10T19:52:25.536"/>
    <p1510:client id="{234B0AC6-144D-4DA9-BD0D-53CB0E7D4007}" v="119" dt="2020-11-10T17:54:31.378"/>
    <p1510:client id="{4E6D80F2-031A-D5CF-C419-4C9D813482EC}" v="26" dt="2020-11-11T12:31:27.539"/>
    <p1510:client id="{568A2296-DE23-292E-40A0-4A0700ABEDCA}" v="589" dt="2020-11-10T18:46:08.374"/>
    <p1510:client id="{9B77DB74-0701-1E58-9128-C592E574D32C}" v="227" dt="2020-11-10T18:25:58.5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2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3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778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1534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49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80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6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39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5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3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7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4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9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7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9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4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5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655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  <p:sldLayoutId id="214748381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6288FA97-C16B-4222-8C4D-E22F58E87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8232" y="2224358"/>
            <a:ext cx="4597440" cy="1576627"/>
          </a:xfrm>
        </p:spPr>
        <p:txBody>
          <a:bodyPr>
            <a:normAutofit fontScale="90000"/>
          </a:bodyPr>
          <a:lstStyle/>
          <a:p>
            <a:r>
              <a:rPr lang="tr-TR" sz="3800" dirty="0">
                <a:solidFill>
                  <a:srgbClr val="EBEBEB"/>
                </a:solidFill>
              </a:rPr>
              <a:t> </a:t>
            </a:r>
            <a:r>
              <a:rPr lang="tr-TR" sz="5300" dirty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br>
              <a:rPr lang="sr-Latn-BA" sz="5400" dirty="0">
                <a:solidFill>
                  <a:srgbClr val="EBEBEB"/>
                </a:solidFill>
              </a:rPr>
            </a:br>
            <a:r>
              <a:rPr lang="sr-Cyrl-BA" sz="5400" dirty="0">
                <a:solidFill>
                  <a:srgbClr val="EBEBEB"/>
                </a:solidFill>
              </a:rPr>
              <a:t> </a:t>
            </a:r>
            <a:r>
              <a:rPr lang="sr-Latn-BA" sz="4400" dirty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sr-Cyrl-BA" sz="4400" dirty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endParaRPr lang="tr-TR" sz="4400" dirty="0">
              <a:solidFill>
                <a:srgbClr val="EBE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3" name="Rectangle 16">
            <a:extLst>
              <a:ext uri="{FF2B5EF4-FFF2-40B4-BE49-F238E27FC236}">
                <a16:creationId xmlns:a16="http://schemas.microsoft.com/office/drawing/2014/main" id="{D5395B5B-2522-4AED-9DF1-8EA401469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5775975" cy="5578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6745676-985D-4F8F-BBC9-74CCF08EF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9D21E976-1F73-40BE-B513-6AA2E8C1DD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89" r="2" b="2"/>
          <a:stretch/>
        </p:blipFill>
        <p:spPr>
          <a:xfrm>
            <a:off x="955392" y="1662824"/>
            <a:ext cx="4809199" cy="353754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53726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EC4A0-590D-418D-A23D-0C6284E0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07226"/>
            <a:ext cx="10803618" cy="888739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претходним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часовима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научли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смо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B63D3-1B6C-412A-BDEA-62036E97C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331" y="1371289"/>
            <a:ext cx="9924630" cy="161993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CS" sz="9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Разлика се повећава за неки број ако умањеник повећамо за тај број или ако умањилац умањимо за тај број.</a:t>
            </a:r>
            <a:endParaRPr lang="en-US" sz="9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CS" sz="9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Разлика се смањује за неки број ако умањеник смањимо за тај број или ако умањилац повећамо за тај број.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CS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Разлика се неће </a:t>
            </a:r>
            <a:r>
              <a:rPr lang="sr-Cyrl-CS" sz="9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промјенити</a:t>
            </a:r>
            <a:r>
              <a:rPr lang="sr-Cyrl-CS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ако умањеник и умањилац повећамо или смањимо за исти број.</a:t>
            </a:r>
            <a:endParaRPr lang="en-US" sz="9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BED8097-AB2B-4A92-BD27-8FEA560BF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547" y="3970408"/>
            <a:ext cx="4679576" cy="288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79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B0383-5242-4A2C-B21E-B57C507B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60484" cy="2003307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Зависност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разлике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промјене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умањеника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умањиоца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C953183-3650-4DA9-92B1-08C7634982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5138" y="2801380"/>
            <a:ext cx="5143500" cy="2777889"/>
          </a:xfrm>
        </p:spPr>
      </p:pic>
    </p:spTree>
    <p:extLst>
      <p:ext uri="{BB962C8B-B14F-4D97-AF65-F5344CB8AC3E}">
        <p14:creationId xmlns:p14="http://schemas.microsoft.com/office/powerpoint/2010/main" val="40746310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D2E43-5729-4711-A76A-ACC1EEE9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Израчунај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затим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промјени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умањеник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умањилац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тако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разлика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остане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иста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AF979-D195-4FC7-B673-65A9B6DB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0" y="1853248"/>
            <a:ext cx="6908800" cy="363912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en-US" sz="4000" dirty="0"/>
              <a:t>   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а)</a:t>
            </a:r>
            <a:r>
              <a:rPr lang="sr-Cyrl-BA" sz="9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50-330=</a:t>
            </a:r>
            <a:r>
              <a:rPr lang="sr-Cyrl-BA" sz="9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     </a:t>
            </a:r>
            <a:r>
              <a:rPr lang="sr-Cyrl-BA" sz="9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50-330=(</a:t>
            </a:r>
            <a:r>
              <a:rPr lang="sr-Cyrl-BA" sz="9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50-50)-(330-50)=</a:t>
            </a:r>
            <a:r>
              <a:rPr lang="sr-Cyrl-BA" sz="9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00-280=</a:t>
            </a:r>
            <a:r>
              <a:rPr lang="sr-Cyrl-BA" sz="9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  б)650-230=420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     650-230=(650+3)-(230+3)=653-233=420</a:t>
            </a:r>
          </a:p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  в)963-653=310</a:t>
            </a:r>
          </a:p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     963-653=(963-13)-(653-13)=950-640=310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        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       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       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         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1E99662-6624-47C5-A1C6-E0AE71D00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409" y="4363162"/>
            <a:ext cx="4655591" cy="249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326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D6BCE-C263-4F86-8669-998B211F5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Сада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ћемо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заједно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урадити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неколико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задатака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/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1.Попуни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табелу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C2F801-FFC2-4E7E-80B3-6E1BD4710D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488401"/>
              </p:ext>
            </p:extLst>
          </p:nvPr>
        </p:nvGraphicFramePr>
        <p:xfrm>
          <a:off x="646111" y="2737576"/>
          <a:ext cx="9144434" cy="390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853">
                  <a:extLst>
                    <a:ext uri="{9D8B030D-6E8A-4147-A177-3AD203B41FA5}">
                      <a16:colId xmlns:a16="http://schemas.microsoft.com/office/drawing/2014/main" val="1494717197"/>
                    </a:ext>
                  </a:extLst>
                </a:gridCol>
                <a:gridCol w="1300388">
                  <a:extLst>
                    <a:ext uri="{9D8B030D-6E8A-4147-A177-3AD203B41FA5}">
                      <a16:colId xmlns:a16="http://schemas.microsoft.com/office/drawing/2014/main" val="1802213355"/>
                    </a:ext>
                  </a:extLst>
                </a:gridCol>
                <a:gridCol w="1288458">
                  <a:extLst>
                    <a:ext uri="{9D8B030D-6E8A-4147-A177-3AD203B41FA5}">
                      <a16:colId xmlns:a16="http://schemas.microsoft.com/office/drawing/2014/main" val="458048357"/>
                    </a:ext>
                  </a:extLst>
                </a:gridCol>
                <a:gridCol w="1395829">
                  <a:extLst>
                    <a:ext uri="{9D8B030D-6E8A-4147-A177-3AD203B41FA5}">
                      <a16:colId xmlns:a16="http://schemas.microsoft.com/office/drawing/2014/main" val="580011735"/>
                    </a:ext>
                  </a:extLst>
                </a:gridCol>
                <a:gridCol w="1085647">
                  <a:extLst>
                    <a:ext uri="{9D8B030D-6E8A-4147-A177-3AD203B41FA5}">
                      <a16:colId xmlns:a16="http://schemas.microsoft.com/office/drawing/2014/main" val="2987794788"/>
                    </a:ext>
                  </a:extLst>
                </a:gridCol>
                <a:gridCol w="1204911">
                  <a:extLst>
                    <a:ext uri="{9D8B030D-6E8A-4147-A177-3AD203B41FA5}">
                      <a16:colId xmlns:a16="http://schemas.microsoft.com/office/drawing/2014/main" val="419681524"/>
                    </a:ext>
                  </a:extLst>
                </a:gridCol>
                <a:gridCol w="1306348">
                  <a:extLst>
                    <a:ext uri="{9D8B030D-6E8A-4147-A177-3AD203B41FA5}">
                      <a16:colId xmlns:a16="http://schemas.microsoft.com/office/drawing/2014/main" val="2715006429"/>
                    </a:ext>
                  </a:extLst>
                </a:gridCol>
              </a:tblGrid>
              <a:tr h="717609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  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  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80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 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39966"/>
                  </a:ext>
                </a:extLst>
              </a:tr>
              <a:tr h="71760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   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  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251331"/>
                  </a:ext>
                </a:extLst>
              </a:tr>
              <a:tr h="717609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 а-б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  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85344"/>
                  </a:ext>
                </a:extLst>
              </a:tr>
              <a:tr h="103654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а-(б+1</a:t>
                      </a:r>
                      <a:r>
                        <a:rPr lang="sr-Cyrl-BA" sz="2400" b="0" i="0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0)</a:t>
                      </a:r>
                      <a:endParaRPr lang="en-US" sz="2400" b="0" i="0" u="none" strike="noStrike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564457"/>
                  </a:ext>
                </a:extLst>
              </a:tr>
              <a:tr h="717609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а-(б-10)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27591"/>
                  </a:ext>
                </a:extLst>
              </a:tr>
            </a:tbl>
          </a:graphicData>
        </a:graphic>
      </p:graphicFrame>
      <p:pic>
        <p:nvPicPr>
          <p:cNvPr id="3" name="Picture 4">
            <a:extLst>
              <a:ext uri="{FF2B5EF4-FFF2-40B4-BE49-F238E27FC236}">
                <a16:creationId xmlns:a16="http://schemas.microsoft.com/office/drawing/2014/main" id="{074351E7-F17C-4FD0-A2FC-6FDE12150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2173" y="0"/>
            <a:ext cx="1969827" cy="16138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CF1B22-798F-4B32-9F39-5989D3C6FEF3}"/>
              </a:ext>
            </a:extLst>
          </p:cNvPr>
          <p:cNvSpPr txBox="1"/>
          <p:nvPr/>
        </p:nvSpPr>
        <p:spPr>
          <a:xfrm>
            <a:off x="7296727" y="2770061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022D0-907C-45A3-9E6F-E351EF5B1308}"/>
              </a:ext>
            </a:extLst>
          </p:cNvPr>
          <p:cNvSpPr txBox="1"/>
          <p:nvPr/>
        </p:nvSpPr>
        <p:spPr>
          <a:xfrm>
            <a:off x="3569856" y="3514436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C10F6E-74D5-4DCF-97DD-A8B8777ED850}"/>
              </a:ext>
            </a:extLst>
          </p:cNvPr>
          <p:cNvSpPr txBox="1"/>
          <p:nvPr/>
        </p:nvSpPr>
        <p:spPr>
          <a:xfrm>
            <a:off x="4909126" y="3525981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AC24FB-1869-460D-B5E4-C33782F4DBFC}"/>
              </a:ext>
            </a:extLst>
          </p:cNvPr>
          <p:cNvSpPr txBox="1"/>
          <p:nvPr/>
        </p:nvSpPr>
        <p:spPr>
          <a:xfrm>
            <a:off x="8548254" y="3495969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DA4535-BDEA-49DB-86E6-095934E22675}"/>
              </a:ext>
            </a:extLst>
          </p:cNvPr>
          <p:cNvSpPr txBox="1"/>
          <p:nvPr/>
        </p:nvSpPr>
        <p:spPr>
          <a:xfrm>
            <a:off x="6096000" y="4244262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160DAB-D808-4F58-B26C-28678CED8D08}"/>
              </a:ext>
            </a:extLst>
          </p:cNvPr>
          <p:cNvSpPr txBox="1"/>
          <p:nvPr/>
        </p:nvSpPr>
        <p:spPr>
          <a:xfrm>
            <a:off x="2271927" y="4151900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816C6C-63A7-4F2F-8EC7-01589BBCF239}"/>
              </a:ext>
            </a:extLst>
          </p:cNvPr>
          <p:cNvSpPr txBox="1"/>
          <p:nvPr/>
        </p:nvSpPr>
        <p:spPr>
          <a:xfrm>
            <a:off x="6151418" y="4918361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9C0901-AD06-4F0E-93F1-088907F7BB11}"/>
              </a:ext>
            </a:extLst>
          </p:cNvPr>
          <p:cNvSpPr txBox="1"/>
          <p:nvPr/>
        </p:nvSpPr>
        <p:spPr>
          <a:xfrm>
            <a:off x="3569855" y="4918362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015FC3-45E5-4F8D-9E57-D73AC4CECE13}"/>
              </a:ext>
            </a:extLst>
          </p:cNvPr>
          <p:cNvSpPr txBox="1"/>
          <p:nvPr/>
        </p:nvSpPr>
        <p:spPr>
          <a:xfrm>
            <a:off x="4909125" y="4918362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071BD4-B7AE-4049-8AE9-AF291B026710}"/>
              </a:ext>
            </a:extLst>
          </p:cNvPr>
          <p:cNvSpPr txBox="1"/>
          <p:nvPr/>
        </p:nvSpPr>
        <p:spPr>
          <a:xfrm>
            <a:off x="7241309" y="4918359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241277-7B48-46D8-A633-7CD2070B6751}"/>
              </a:ext>
            </a:extLst>
          </p:cNvPr>
          <p:cNvSpPr txBox="1"/>
          <p:nvPr/>
        </p:nvSpPr>
        <p:spPr>
          <a:xfrm>
            <a:off x="2271927" y="4918362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DF781E-D1EC-4D93-8689-799CF7F6B47C}"/>
              </a:ext>
            </a:extLst>
          </p:cNvPr>
          <p:cNvSpPr txBox="1"/>
          <p:nvPr/>
        </p:nvSpPr>
        <p:spPr>
          <a:xfrm>
            <a:off x="8548254" y="4918360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A33C56-E563-4244-B330-09DB5F39442D}"/>
              </a:ext>
            </a:extLst>
          </p:cNvPr>
          <p:cNvSpPr txBox="1"/>
          <p:nvPr/>
        </p:nvSpPr>
        <p:spPr>
          <a:xfrm>
            <a:off x="6135254" y="5911211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E5F2C4-28B4-4D70-8601-2B973AC44818}"/>
              </a:ext>
            </a:extLst>
          </p:cNvPr>
          <p:cNvSpPr txBox="1"/>
          <p:nvPr/>
        </p:nvSpPr>
        <p:spPr>
          <a:xfrm>
            <a:off x="4867564" y="5943617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98D99E-D47A-4363-BEA6-1EB34C481A31}"/>
              </a:ext>
            </a:extLst>
          </p:cNvPr>
          <p:cNvSpPr txBox="1"/>
          <p:nvPr/>
        </p:nvSpPr>
        <p:spPr>
          <a:xfrm>
            <a:off x="7296727" y="5911193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D922C1-6886-4E14-BD69-13B3365FF201}"/>
              </a:ext>
            </a:extLst>
          </p:cNvPr>
          <p:cNvSpPr txBox="1"/>
          <p:nvPr/>
        </p:nvSpPr>
        <p:spPr>
          <a:xfrm>
            <a:off x="2271927" y="5911194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1150EB-7550-4F6E-B455-58DFFE659AF4}"/>
              </a:ext>
            </a:extLst>
          </p:cNvPr>
          <p:cNvSpPr txBox="1"/>
          <p:nvPr/>
        </p:nvSpPr>
        <p:spPr>
          <a:xfrm>
            <a:off x="8548254" y="5911192"/>
            <a:ext cx="114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39B7122-B085-4EAB-89D1-15620089A773}"/>
              </a:ext>
            </a:extLst>
          </p:cNvPr>
          <p:cNvSpPr txBox="1"/>
          <p:nvPr/>
        </p:nvSpPr>
        <p:spPr>
          <a:xfrm>
            <a:off x="3372210" y="5911191"/>
            <a:ext cx="1434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9325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2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4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6EA5D3-9B16-46AD-83F2-145CBD695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4367" y="1447800"/>
            <a:ext cx="5387290" cy="3306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b="0" i="0" kern="1200" dirty="0">
                <a:latin typeface="Arial" panose="020B0604020202020204" pitchFamily="34" charset="0"/>
                <a:cs typeface="Arial" panose="020B0604020202020204" pitchFamily="34" charset="0"/>
              </a:rPr>
              <a:t>ЗАДАЋА:</a:t>
            </a:r>
            <a:br>
              <a:rPr lang="en-US" b="0" i="0" kern="1200" dirty="0"/>
            </a:br>
            <a:br>
              <a:rPr lang="en-US" b="0" i="0" kern="1200" dirty="0"/>
            </a:br>
            <a:r>
              <a:rPr lang="en-US" sz="2400" b="0" i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Уради</a:t>
            </a:r>
            <a:r>
              <a:rPr lang="sr-Cyrl-BA" sz="2400" b="0" i="0" kern="1200" dirty="0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en-US" sz="2400" b="0" i="0" kern="1200" dirty="0">
                <a:latin typeface="Arial" panose="020B0604020202020204" pitchFamily="34" charset="0"/>
                <a:cs typeface="Arial" panose="020B0604020202020204" pitchFamily="34" charset="0"/>
              </a:rPr>
              <a:t> 21. </a:t>
            </a:r>
            <a:r>
              <a:rPr lang="en-US" sz="2400" b="0" i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страну</a:t>
            </a:r>
            <a:r>
              <a:rPr lang="en-US" sz="2400" b="0" i="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400" b="0" i="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b="0" i="0" kern="12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2400" b="0" i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Радног</a:t>
            </a:r>
            <a:r>
              <a:rPr lang="en-US" sz="2400" b="0" i="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листа</a:t>
            </a:r>
            <a:r>
              <a:rPr lang="sr-Cyrl-BA" sz="2400" b="0" i="0" kern="1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dirty="0"/>
              <a:t>.</a:t>
            </a:r>
            <a:endParaRPr lang="en-US" sz="24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7C48F98-F0BD-485D-9FAE-5AF29A1386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051575" y="647698"/>
            <a:ext cx="4202936" cy="495936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134403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58</TotalTime>
  <Words>307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 МАТЕМАТИКА  IV разред</vt:lpstr>
      <vt:lpstr>На претходним часовима научли смо:</vt:lpstr>
      <vt:lpstr>Зависност разлике од промјене умањеника и умањиоца</vt:lpstr>
      <vt:lpstr>2. Израчунај, а затим промјени умањеник и умањилац тако да разлика остане иста:</vt:lpstr>
      <vt:lpstr>Сада ћемо заједно урадити неколико задатака:  1.Попуни табелу:</vt:lpstr>
      <vt:lpstr>ЗАДАЋА:  Урадити 21. страну из „Радног листа“.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</dc:creator>
  <cp:lastModifiedBy>Biljana Dobrilovic</cp:lastModifiedBy>
  <cp:revision>480</cp:revision>
  <dcterms:created xsi:type="dcterms:W3CDTF">2020-11-10T17:37:06Z</dcterms:created>
  <dcterms:modified xsi:type="dcterms:W3CDTF">2020-11-21T21:17:01Z</dcterms:modified>
</cp:coreProperties>
</file>