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6"/>
  </p:notesMasterIdLst>
  <p:sldIdLst>
    <p:sldId id="256" r:id="rId2"/>
    <p:sldId id="260" r:id="rId3"/>
    <p:sldId id="261" r:id="rId4"/>
    <p:sldId id="282" r:id="rId5"/>
    <p:sldId id="284" r:id="rId6"/>
    <p:sldId id="266" r:id="rId7"/>
    <p:sldId id="267" r:id="rId8"/>
    <p:sldId id="265" r:id="rId9"/>
    <p:sldId id="268" r:id="rId10"/>
    <p:sldId id="259" r:id="rId11"/>
    <p:sldId id="271" r:id="rId12"/>
    <p:sldId id="263" r:id="rId13"/>
    <p:sldId id="269" r:id="rId14"/>
    <p:sldId id="283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60" autoAdjust="0"/>
  </p:normalViewPr>
  <p:slideViewPr>
    <p:cSldViewPr>
      <p:cViewPr varScale="1">
        <p:scale>
          <a:sx n="68" d="100"/>
          <a:sy n="68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E12FB-2201-4774-BB07-BEE0B5B0BA60}" type="datetimeFigureOut">
              <a:rPr lang="de-DE" smtClean="0"/>
              <a:pPr/>
              <a:t>30.11.2020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388CA-C501-4EA6-88E4-822D0B72851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1646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8E73-3211-43F5-A65C-4BAEFFE9B955}" type="datetimeFigureOut">
              <a:rPr lang="de-DE" smtClean="0"/>
              <a:pPr/>
              <a:t>30.11.2020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5B79-A6FE-4EDD-85FB-D2A5A16409A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8E73-3211-43F5-A65C-4BAEFFE9B955}" type="datetimeFigureOut">
              <a:rPr lang="de-DE" smtClean="0"/>
              <a:pPr/>
              <a:t>30.11.2020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5B79-A6FE-4EDD-85FB-D2A5A16409AF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8E73-3211-43F5-A65C-4BAEFFE9B955}" type="datetimeFigureOut">
              <a:rPr lang="de-DE" smtClean="0"/>
              <a:pPr/>
              <a:t>30.11.2020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5B79-A6FE-4EDD-85FB-D2A5A16409AF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8E73-3211-43F5-A65C-4BAEFFE9B955}" type="datetimeFigureOut">
              <a:rPr lang="de-DE" smtClean="0"/>
              <a:pPr/>
              <a:t>30.11.2020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5B79-A6FE-4EDD-85FB-D2A5A16409AF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8E73-3211-43F5-A65C-4BAEFFE9B955}" type="datetimeFigureOut">
              <a:rPr lang="de-DE" smtClean="0"/>
              <a:pPr/>
              <a:t>30.11.2020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5CC5B79-A6FE-4EDD-85FB-D2A5A16409AF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8E73-3211-43F5-A65C-4BAEFFE9B955}" type="datetimeFigureOut">
              <a:rPr lang="de-DE" smtClean="0"/>
              <a:pPr/>
              <a:t>30.11.2020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5B79-A6FE-4EDD-85FB-D2A5A16409AF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8E73-3211-43F5-A65C-4BAEFFE9B955}" type="datetimeFigureOut">
              <a:rPr lang="de-DE" smtClean="0"/>
              <a:pPr/>
              <a:t>30.11.2020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5B79-A6FE-4EDD-85FB-D2A5A16409AF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8E73-3211-43F5-A65C-4BAEFFE9B955}" type="datetimeFigureOut">
              <a:rPr lang="de-DE" smtClean="0"/>
              <a:pPr/>
              <a:t>30.11.2020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5B79-A6FE-4EDD-85FB-D2A5A16409AF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8E73-3211-43F5-A65C-4BAEFFE9B955}" type="datetimeFigureOut">
              <a:rPr lang="de-DE" smtClean="0"/>
              <a:pPr/>
              <a:t>30.11.2020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5B79-A6FE-4EDD-85FB-D2A5A16409AF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8E73-3211-43F5-A65C-4BAEFFE9B955}" type="datetimeFigureOut">
              <a:rPr lang="de-DE" smtClean="0"/>
              <a:pPr/>
              <a:t>30.11.2020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5B79-A6FE-4EDD-85FB-D2A5A16409AF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8E73-3211-43F5-A65C-4BAEFFE9B955}" type="datetimeFigureOut">
              <a:rPr lang="de-DE" smtClean="0"/>
              <a:pPr/>
              <a:t>30.11.2020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5B79-A6FE-4EDD-85FB-D2A5A16409AF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978E73-3211-43F5-A65C-4BAEFFE9B955}" type="datetimeFigureOut">
              <a:rPr lang="de-DE" smtClean="0"/>
              <a:pPr/>
              <a:t>30.11.2020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CC5B79-A6FE-4EDD-85FB-D2A5A16409AF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Berühmte Plätze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smtClean="0"/>
              <a:t>Landeskunde</a:t>
            </a: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Römerberg</a:t>
            </a:r>
            <a:endParaRPr lang="de-DE" dirty="0"/>
          </a:p>
        </p:txBody>
      </p:sp>
      <p:pic>
        <p:nvPicPr>
          <p:cNvPr id="4" name="Inhaltsplatzhalter 3" descr="RÖÖÖ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8138" y="1600200"/>
            <a:ext cx="6987724" cy="47085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Der Mehlplatz</a:t>
            </a:r>
            <a:endParaRPr lang="de-DE" dirty="0"/>
          </a:p>
        </p:txBody>
      </p:sp>
      <p:pic>
        <p:nvPicPr>
          <p:cNvPr id="6" name="Inhaltsplatzhalter 5" descr="Mehlplat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1709" y="1600200"/>
            <a:ext cx="7060581" cy="47085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Der </a:t>
            </a:r>
            <a:r>
              <a:rPr lang="de-AT" dirty="0" err="1" smtClean="0"/>
              <a:t>Bürkliplatz</a:t>
            </a:r>
            <a:endParaRPr lang="de-DE" dirty="0"/>
          </a:p>
        </p:txBody>
      </p:sp>
      <p:pic>
        <p:nvPicPr>
          <p:cNvPr id="4" name="Grafik 3" descr="burkli nov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7992888" cy="47525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Hausaufgaben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Lehrbuch Seite 20.</a:t>
            </a:r>
          </a:p>
          <a:p>
            <a:r>
              <a:rPr lang="de-AT" dirty="0" smtClean="0"/>
              <a:t>Aufgabe 3.</a:t>
            </a:r>
          </a:p>
          <a:p>
            <a:r>
              <a:rPr lang="de-AT" dirty="0" smtClean="0"/>
              <a:t> Sucht im Internet Informationen zu Frankfurt, Graz oder  Zürich. Was möchtet ihr dort noch sehen ?</a:t>
            </a:r>
          </a:p>
          <a:p>
            <a:endParaRPr lang="de-AT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19256" cy="3154362"/>
          </a:xfrm>
        </p:spPr>
        <p:txBody>
          <a:bodyPr>
            <a:normAutofit/>
          </a:bodyPr>
          <a:lstStyle/>
          <a:p>
            <a:r>
              <a:rPr lang="de-AT" dirty="0" smtClean="0"/>
              <a:t>Danke für eure Aufmerksamkeit !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Auf Wiedersehen</a:t>
            </a: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1.Sucht die Städte auf der Landkarte</a:t>
            </a:r>
            <a:endParaRPr lang="de-DE" dirty="0"/>
          </a:p>
        </p:txBody>
      </p:sp>
      <p:pic>
        <p:nvPicPr>
          <p:cNvPr id="4" name="Inhaltsplatzhalter 3" descr="D-A-CH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700808"/>
            <a:ext cx="3794760" cy="4572000"/>
          </a:xfrm>
        </p:spPr>
      </p:pic>
      <p:sp>
        <p:nvSpPr>
          <p:cNvPr id="5" name="Textfeld 4"/>
          <p:cNvSpPr txBox="1"/>
          <p:nvPr/>
        </p:nvSpPr>
        <p:spPr>
          <a:xfrm>
            <a:off x="6444208" y="2492896"/>
            <a:ext cx="199105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rgbClr val="FF0000"/>
                </a:solidFill>
              </a:rPr>
              <a:t>Frankfurt am Main</a:t>
            </a:r>
          </a:p>
          <a:p>
            <a:endParaRPr lang="de-AT" dirty="0" smtClean="0"/>
          </a:p>
          <a:p>
            <a:r>
              <a:rPr lang="de-AT" sz="2000" dirty="0" smtClean="0">
                <a:solidFill>
                  <a:srgbClr val="00B050"/>
                </a:solidFill>
              </a:rPr>
              <a:t>Graz</a:t>
            </a:r>
          </a:p>
          <a:p>
            <a:endParaRPr lang="de-AT" dirty="0" smtClean="0"/>
          </a:p>
          <a:p>
            <a:r>
              <a:rPr lang="de-AT" sz="2000" dirty="0" smtClean="0">
                <a:solidFill>
                  <a:srgbClr val="00B0F0"/>
                </a:solidFill>
              </a:rPr>
              <a:t>Zürich</a:t>
            </a:r>
            <a:endParaRPr lang="de-DE" sz="2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Die Lösung</a:t>
            </a:r>
            <a:endParaRPr lang="de-DE" dirty="0"/>
          </a:p>
        </p:txBody>
      </p:sp>
      <p:pic>
        <p:nvPicPr>
          <p:cNvPr id="4" name="Inhaltsplatzhalter 3" descr="D-A-CH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628800"/>
            <a:ext cx="3794760" cy="4572000"/>
          </a:xfrm>
        </p:spPr>
      </p:pic>
      <p:sp>
        <p:nvSpPr>
          <p:cNvPr id="24" name="Rad 23"/>
          <p:cNvSpPr/>
          <p:nvPr/>
        </p:nvSpPr>
        <p:spPr>
          <a:xfrm>
            <a:off x="5364088" y="5445224"/>
            <a:ext cx="288032" cy="144016"/>
          </a:xfrm>
          <a:prstGeom prst="donut">
            <a:avLst>
              <a:gd name="adj" fmla="val 312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6" name="Rad 25"/>
          <p:cNvSpPr/>
          <p:nvPr/>
        </p:nvSpPr>
        <p:spPr>
          <a:xfrm>
            <a:off x="3131840" y="3789040"/>
            <a:ext cx="504056" cy="360040"/>
          </a:xfrm>
          <a:prstGeom prst="donut">
            <a:avLst>
              <a:gd name="adj" fmla="val 735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7" name="Rad 26"/>
          <p:cNvSpPr/>
          <p:nvPr/>
        </p:nvSpPr>
        <p:spPr>
          <a:xfrm>
            <a:off x="2987824" y="5229200"/>
            <a:ext cx="504056" cy="216024"/>
          </a:xfrm>
          <a:prstGeom prst="donut">
            <a:avLst>
              <a:gd name="adj" fmla="val 8178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LAND         STADT       PLATZ               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Wolke 4"/>
          <p:cNvSpPr/>
          <p:nvPr/>
        </p:nvSpPr>
        <p:spPr>
          <a:xfrm>
            <a:off x="3635896" y="1700808"/>
            <a:ext cx="1944216" cy="1080120"/>
          </a:xfrm>
          <a:prstGeom prst="cloud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Frankfurt am Main</a:t>
            </a:r>
            <a:endParaRPr lang="de-DE" dirty="0"/>
          </a:p>
        </p:txBody>
      </p:sp>
      <p:sp>
        <p:nvSpPr>
          <p:cNvPr id="6" name="Wolke 5"/>
          <p:cNvSpPr/>
          <p:nvPr/>
        </p:nvSpPr>
        <p:spPr>
          <a:xfrm>
            <a:off x="395536" y="1628800"/>
            <a:ext cx="2448272" cy="1152128"/>
          </a:xfrm>
          <a:prstGeom prst="cloud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Deutschland</a:t>
            </a:r>
            <a:endParaRPr lang="de-DE" dirty="0"/>
          </a:p>
        </p:txBody>
      </p:sp>
      <p:sp>
        <p:nvSpPr>
          <p:cNvPr id="7" name="Wolke 6"/>
          <p:cNvSpPr/>
          <p:nvPr/>
        </p:nvSpPr>
        <p:spPr>
          <a:xfrm>
            <a:off x="6516216" y="1556792"/>
            <a:ext cx="2088232" cy="1080120"/>
          </a:xfrm>
          <a:prstGeom prst="cloud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Römerberg</a:t>
            </a:r>
            <a:endParaRPr lang="de-DE" dirty="0"/>
          </a:p>
        </p:txBody>
      </p:sp>
      <p:sp>
        <p:nvSpPr>
          <p:cNvPr id="9" name="Wolke 8"/>
          <p:cNvSpPr/>
          <p:nvPr/>
        </p:nvSpPr>
        <p:spPr>
          <a:xfrm>
            <a:off x="3491880" y="2996952"/>
            <a:ext cx="2016224" cy="1152128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Graz</a:t>
            </a:r>
            <a:endParaRPr lang="de-DE" dirty="0"/>
          </a:p>
        </p:txBody>
      </p:sp>
      <p:sp>
        <p:nvSpPr>
          <p:cNvPr id="10" name="Wolke 9"/>
          <p:cNvSpPr/>
          <p:nvPr/>
        </p:nvSpPr>
        <p:spPr>
          <a:xfrm>
            <a:off x="611560" y="3140968"/>
            <a:ext cx="2160240" cy="1224136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Österreich</a:t>
            </a:r>
            <a:endParaRPr lang="de-DE" dirty="0"/>
          </a:p>
        </p:txBody>
      </p:sp>
      <p:sp>
        <p:nvSpPr>
          <p:cNvPr id="11" name="Wolke 10"/>
          <p:cNvSpPr/>
          <p:nvPr/>
        </p:nvSpPr>
        <p:spPr>
          <a:xfrm>
            <a:off x="6516216" y="2996952"/>
            <a:ext cx="1944216" cy="1296144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Der Mehlplatz</a:t>
            </a:r>
            <a:endParaRPr lang="de-DE" dirty="0"/>
          </a:p>
        </p:txBody>
      </p:sp>
      <p:sp>
        <p:nvSpPr>
          <p:cNvPr id="12" name="Wolke 11"/>
          <p:cNvSpPr/>
          <p:nvPr/>
        </p:nvSpPr>
        <p:spPr>
          <a:xfrm>
            <a:off x="3635896" y="4581128"/>
            <a:ext cx="2088232" cy="1296144"/>
          </a:xfrm>
          <a:prstGeom prst="cloud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Zürich</a:t>
            </a:r>
            <a:endParaRPr lang="de-DE" dirty="0"/>
          </a:p>
        </p:txBody>
      </p:sp>
      <p:sp>
        <p:nvSpPr>
          <p:cNvPr id="13" name="Wolke 12"/>
          <p:cNvSpPr/>
          <p:nvPr/>
        </p:nvSpPr>
        <p:spPr>
          <a:xfrm>
            <a:off x="611560" y="4581128"/>
            <a:ext cx="2232248" cy="1440160"/>
          </a:xfrm>
          <a:prstGeom prst="cloud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Die Schweiz</a:t>
            </a:r>
            <a:endParaRPr lang="de-DE" dirty="0"/>
          </a:p>
        </p:txBody>
      </p:sp>
      <p:sp>
        <p:nvSpPr>
          <p:cNvPr id="15" name="Wolke 14"/>
          <p:cNvSpPr/>
          <p:nvPr/>
        </p:nvSpPr>
        <p:spPr>
          <a:xfrm>
            <a:off x="6228184" y="4581128"/>
            <a:ext cx="2160240" cy="1152128"/>
          </a:xfrm>
          <a:prstGeom prst="cloud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Der </a:t>
            </a:r>
            <a:r>
              <a:rPr lang="de-AT" dirty="0" err="1" smtClean="0"/>
              <a:t>Bürkliplatz</a:t>
            </a: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Der Platz-die Bedeutung</a:t>
            </a:r>
            <a:endParaRPr lang="de-DE" dirty="0"/>
          </a:p>
        </p:txBody>
      </p:sp>
      <p:pic>
        <p:nvPicPr>
          <p:cNvPr id="9" name="Grafik 8" descr="plac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060848"/>
            <a:ext cx="7776864" cy="453650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51520" y="134076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Freie Stelle innerhalb einer Stadt, meist an der Kreuzung mehrerer Straßen</a:t>
            </a: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13" descr="Römerber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627784" y="2564904"/>
            <a:ext cx="4038600" cy="1745075"/>
          </a:xfrm>
        </p:spPr>
      </p:pic>
      <p:sp>
        <p:nvSpPr>
          <p:cNvPr id="11" name="Textfeld 10"/>
          <p:cNvSpPr txBox="1"/>
          <p:nvPr/>
        </p:nvSpPr>
        <p:spPr>
          <a:xfrm>
            <a:off x="0" y="4437112"/>
            <a:ext cx="763284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AT" sz="2000" dirty="0" smtClean="0">
                <a:solidFill>
                  <a:srgbClr val="FF0000"/>
                </a:solidFill>
              </a:rPr>
              <a:t>weltberühmt  - in der ganzen Welt  berühmt</a:t>
            </a:r>
          </a:p>
          <a:p>
            <a:pPr>
              <a:buFont typeface="Arial" pitchFamily="34" charset="0"/>
              <a:buChar char="•"/>
            </a:pPr>
            <a:r>
              <a:rPr lang="de-AT" sz="2000" dirty="0" smtClean="0">
                <a:solidFill>
                  <a:srgbClr val="FF0000"/>
                </a:solidFill>
              </a:rPr>
              <a:t>stattfinden - sich ereignen</a:t>
            </a:r>
          </a:p>
          <a:p>
            <a:pPr>
              <a:buFont typeface="Arial" pitchFamily="34" charset="0"/>
              <a:buChar char="•"/>
            </a:pPr>
            <a:r>
              <a:rPr lang="de-AT" sz="2000" dirty="0" smtClean="0">
                <a:solidFill>
                  <a:srgbClr val="FF0000"/>
                </a:solidFill>
              </a:rPr>
              <a:t>die Versammlung - mehrere zu einem bestimmten Zweck zusammengekommene  Personen</a:t>
            </a:r>
          </a:p>
          <a:p>
            <a:pPr>
              <a:buFont typeface="Arial" pitchFamily="34" charset="0"/>
              <a:buChar char="•"/>
            </a:pPr>
            <a:r>
              <a:rPr lang="de-AT" sz="2000" dirty="0" smtClean="0">
                <a:solidFill>
                  <a:srgbClr val="FF0000"/>
                </a:solidFill>
              </a:rPr>
              <a:t>das Fest  - der Feiertag (Ostern ,Weihnachten ,Geburtstag) </a:t>
            </a:r>
          </a:p>
          <a:p>
            <a:pPr>
              <a:buFont typeface="Arial" pitchFamily="34" charset="0"/>
              <a:buChar char="•"/>
            </a:pPr>
            <a:r>
              <a:rPr lang="de-AT" sz="2000" dirty="0" smtClean="0">
                <a:solidFill>
                  <a:srgbClr val="FF0000"/>
                </a:solidFill>
              </a:rPr>
              <a:t>das Viertel - der Stadtteil</a:t>
            </a:r>
          </a:p>
          <a:p>
            <a:pPr>
              <a:buFont typeface="Arial" pitchFamily="34" charset="0"/>
              <a:buChar char="•"/>
            </a:pPr>
            <a:endParaRPr lang="de-AT" sz="20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de-AT" sz="1600" dirty="0" smtClean="0"/>
          </a:p>
          <a:p>
            <a:pPr>
              <a:buFont typeface="Arial" pitchFamily="34" charset="0"/>
              <a:buChar char="•"/>
            </a:pPr>
            <a:endParaRPr lang="de-DE" dirty="0"/>
          </a:p>
        </p:txBody>
      </p:sp>
      <p:pic>
        <p:nvPicPr>
          <p:cNvPr id="1029" name="Picture 5" descr="C:\Users\radmila cekic\AppData\Local\Microsoft\Windows\Temporary Internet Files\Content.IE5\PK0T9QAR\170px-Wolketsweiler_Ölberg_Detail_Enge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92896"/>
            <a:ext cx="864096" cy="1224136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1403648" y="378904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>
                <a:solidFill>
                  <a:srgbClr val="FF0000"/>
                </a:solidFill>
              </a:rPr>
              <a:t>Der Engel</a:t>
            </a:r>
            <a:endParaRPr lang="de-DE" sz="1400" dirty="0">
              <a:solidFill>
                <a:srgbClr val="FF0000"/>
              </a:solidFill>
            </a:endParaRPr>
          </a:p>
        </p:txBody>
      </p:sp>
      <p:pic>
        <p:nvPicPr>
          <p:cNvPr id="1030" name="Picture 6" descr="C:\Users\radmila cekic\AppData\Local\Microsoft\Windows\Temporary Internet Files\Content.IE5\J2G7UADE\Stern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852936"/>
            <a:ext cx="611507" cy="613905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179512" y="3573016"/>
            <a:ext cx="1162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>
                <a:solidFill>
                  <a:srgbClr val="FF0000"/>
                </a:solidFill>
              </a:rPr>
              <a:t>Der Stern</a:t>
            </a:r>
            <a:endParaRPr lang="de-DE" sz="1400" dirty="0">
              <a:solidFill>
                <a:srgbClr val="FF0000"/>
              </a:solidFill>
            </a:endParaRPr>
          </a:p>
        </p:txBody>
      </p:sp>
      <p:pic>
        <p:nvPicPr>
          <p:cNvPr id="13" name="Grafik 12" descr="bild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16632"/>
            <a:ext cx="8064896" cy="2270557"/>
          </a:xfrm>
          <a:prstGeom prst="rect">
            <a:avLst/>
          </a:prstGeom>
        </p:spPr>
      </p:pic>
      <p:cxnSp>
        <p:nvCxnSpPr>
          <p:cNvPr id="23" name="Gerade Verbindung 22"/>
          <p:cNvCxnSpPr/>
          <p:nvPr/>
        </p:nvCxnSpPr>
        <p:spPr>
          <a:xfrm>
            <a:off x="2627784" y="548680"/>
            <a:ext cx="7200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3779912" y="1124744"/>
            <a:ext cx="2880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3131840" y="1484784"/>
            <a:ext cx="3600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4644008" y="1484784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4427984" y="1844824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7020272" y="908720"/>
            <a:ext cx="3600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2555776" y="1124744"/>
            <a:ext cx="86409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4355976" y="908720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>
            <a:off x="4139952" y="1124744"/>
            <a:ext cx="2880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radmila cekic\AppData\Local\Microsoft\Windows\Temporary Internet Files\Content.IE5\PK0T9QAR\1200px-City-Haus-2008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2492896"/>
            <a:ext cx="1512168" cy="2088232"/>
          </a:xfrm>
          <a:prstGeom prst="rect">
            <a:avLst/>
          </a:prstGeom>
          <a:noFill/>
        </p:spPr>
      </p:pic>
      <p:sp>
        <p:nvSpPr>
          <p:cNvPr id="44" name="Textfeld 43"/>
          <p:cNvSpPr txBox="1"/>
          <p:nvPr/>
        </p:nvSpPr>
        <p:spPr>
          <a:xfrm>
            <a:off x="7452320" y="4581128"/>
            <a:ext cx="1511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>
                <a:solidFill>
                  <a:srgbClr val="FF0000"/>
                </a:solidFill>
              </a:rPr>
              <a:t>Das Hochhaus</a:t>
            </a:r>
            <a:endParaRPr lang="de-DE" sz="1600" dirty="0">
              <a:solidFill>
                <a:srgbClr val="FF0000"/>
              </a:solidFill>
            </a:endParaRPr>
          </a:p>
        </p:txBody>
      </p:sp>
      <p:cxnSp>
        <p:nvCxnSpPr>
          <p:cNvPr id="46" name="Gerade Verbindung 45"/>
          <p:cNvCxnSpPr/>
          <p:nvPr/>
        </p:nvCxnSpPr>
        <p:spPr>
          <a:xfrm>
            <a:off x="3995936" y="2060848"/>
            <a:ext cx="93610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platze4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179512" y="188640"/>
            <a:ext cx="8208912" cy="2089150"/>
          </a:xfrm>
        </p:spPr>
      </p:pic>
      <p:pic>
        <p:nvPicPr>
          <p:cNvPr id="6" name="Grafik 5" descr="mehlplatz 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645024"/>
            <a:ext cx="4032448" cy="259228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555776" y="2348880"/>
            <a:ext cx="65882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AT" sz="2000" dirty="0" smtClean="0">
                <a:solidFill>
                  <a:srgbClr val="92D050"/>
                </a:solidFill>
              </a:rPr>
              <a:t>Das Weltkulturerbe  - die überlieferte Kultur eines Volkes</a:t>
            </a:r>
          </a:p>
          <a:p>
            <a:pPr>
              <a:buFont typeface="Arial" pitchFamily="34" charset="0"/>
              <a:buChar char="•"/>
            </a:pPr>
            <a:r>
              <a:rPr lang="de-AT" sz="2000" dirty="0" smtClean="0">
                <a:solidFill>
                  <a:srgbClr val="92D050"/>
                </a:solidFill>
              </a:rPr>
              <a:t>Mitten in- in der Mitte, hinein</a:t>
            </a:r>
          </a:p>
          <a:p>
            <a:pPr>
              <a:buFont typeface="Arial" pitchFamily="34" charset="0"/>
              <a:buChar char="•"/>
            </a:pPr>
            <a:r>
              <a:rPr lang="de-AT" sz="2000" dirty="0" smtClean="0">
                <a:solidFill>
                  <a:srgbClr val="92D050"/>
                </a:solidFill>
              </a:rPr>
              <a:t>Der Spitzname - </a:t>
            </a:r>
            <a:r>
              <a:rPr lang="de-AT" sz="2000" dirty="0" smtClean="0">
                <a:solidFill>
                  <a:srgbClr val="92D050"/>
                </a:solidFill>
              </a:rPr>
              <a:t>N</a:t>
            </a:r>
            <a:r>
              <a:rPr lang="sr-Latn-RS" sz="2000" smtClean="0">
                <a:solidFill>
                  <a:srgbClr val="92D050"/>
                </a:solidFill>
              </a:rPr>
              <a:t>i</a:t>
            </a:r>
            <a:r>
              <a:rPr lang="de-AT" sz="2000" smtClean="0">
                <a:solidFill>
                  <a:srgbClr val="92D050"/>
                </a:solidFill>
              </a:rPr>
              <a:t>ckname</a:t>
            </a:r>
            <a:endParaRPr lang="de-AT" sz="2000" dirty="0" smtClean="0">
              <a:solidFill>
                <a:srgbClr val="92D050"/>
              </a:solidFill>
            </a:endParaRPr>
          </a:p>
          <a:p>
            <a:endParaRPr lang="de-DE" sz="1400" dirty="0"/>
          </a:p>
        </p:txBody>
      </p:sp>
      <p:pic>
        <p:nvPicPr>
          <p:cNvPr id="2050" name="Picture 2" descr="C:\Users\radmila cekic\AppData\Local\Microsoft\Windows\Temporary Internet Files\Content.IE5\PK0T9QAR\Buchau_Staffelse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20888"/>
            <a:ext cx="2304256" cy="1512168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323528" y="364502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smtClean="0">
                <a:solidFill>
                  <a:srgbClr val="92D050"/>
                </a:solidFill>
              </a:rPr>
              <a:t>Die Inse</a:t>
            </a:r>
            <a:r>
              <a:rPr lang="de-AT" sz="1200" dirty="0" smtClean="0">
                <a:solidFill>
                  <a:srgbClr val="92D050"/>
                </a:solidFill>
              </a:rPr>
              <a:t>l</a:t>
            </a:r>
            <a:endParaRPr lang="de-DE" sz="1200" dirty="0">
              <a:solidFill>
                <a:srgbClr val="92D050"/>
              </a:solidFill>
            </a:endParaRPr>
          </a:p>
        </p:txBody>
      </p:sp>
      <p:cxnSp>
        <p:nvCxnSpPr>
          <p:cNvPr id="68" name="Gerade Verbindung 67"/>
          <p:cNvCxnSpPr/>
          <p:nvPr/>
        </p:nvCxnSpPr>
        <p:spPr>
          <a:xfrm>
            <a:off x="7092280" y="836712"/>
            <a:ext cx="36004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feld 69"/>
          <p:cNvSpPr txBox="1"/>
          <p:nvPr/>
        </p:nvSpPr>
        <p:spPr>
          <a:xfrm>
            <a:off x="5508104" y="6309320"/>
            <a:ext cx="24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92D050"/>
                </a:solidFill>
              </a:rPr>
              <a:t>Der Weihnachtsmarkt</a:t>
            </a:r>
            <a:endParaRPr lang="de-DE" dirty="0">
              <a:solidFill>
                <a:srgbClr val="92D050"/>
              </a:solidFill>
            </a:endParaRPr>
          </a:p>
        </p:txBody>
      </p:sp>
      <p:cxnSp>
        <p:nvCxnSpPr>
          <p:cNvPr id="72" name="Gerade Verbindung 71"/>
          <p:cNvCxnSpPr/>
          <p:nvPr/>
        </p:nvCxnSpPr>
        <p:spPr>
          <a:xfrm>
            <a:off x="3131840" y="1484784"/>
            <a:ext cx="100811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09" name="Picture 61" descr="C:\Users\radmila cekic\AppData\Local\Microsoft\Windows\Temporary Internet Files\Content.IE5\PK0T9QAR\Kunsthaus_Graz_Westseite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77072"/>
            <a:ext cx="4104456" cy="2160240"/>
          </a:xfrm>
          <a:prstGeom prst="rect">
            <a:avLst/>
          </a:prstGeom>
          <a:noFill/>
        </p:spPr>
      </p:pic>
      <p:sp>
        <p:nvSpPr>
          <p:cNvPr id="75" name="Textfeld 74"/>
          <p:cNvSpPr txBox="1"/>
          <p:nvPr/>
        </p:nvSpPr>
        <p:spPr>
          <a:xfrm>
            <a:off x="1259632" y="63813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smtClean="0">
                <a:solidFill>
                  <a:srgbClr val="92D050"/>
                </a:solidFill>
              </a:rPr>
              <a:t>        </a:t>
            </a:r>
            <a:r>
              <a:rPr lang="de-AT" dirty="0" smtClean="0">
                <a:solidFill>
                  <a:srgbClr val="92D050"/>
                </a:solidFill>
              </a:rPr>
              <a:t>Das Kunsthaus</a:t>
            </a:r>
            <a:endParaRPr lang="de-DE" dirty="0">
              <a:solidFill>
                <a:srgbClr val="92D050"/>
              </a:solidFill>
            </a:endParaRPr>
          </a:p>
        </p:txBody>
      </p:sp>
      <p:cxnSp>
        <p:nvCxnSpPr>
          <p:cNvPr id="78" name="Gerade Verbindung 77"/>
          <p:cNvCxnSpPr/>
          <p:nvPr/>
        </p:nvCxnSpPr>
        <p:spPr>
          <a:xfrm>
            <a:off x="3131840" y="836712"/>
            <a:ext cx="79208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4067944" y="1844824"/>
            <a:ext cx="64807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644008" y="2060848"/>
            <a:ext cx="28803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5076056" y="1844824"/>
            <a:ext cx="504056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0" grpId="0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platze5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179512" y="260648"/>
            <a:ext cx="8173416" cy="24482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6" name="Picture 4" descr="C:\Users\radmila cekic\AppData\Local\Microsoft\Windows\Temporary Internet Files\Content.IE5\HVI2L58D\1200px-Linde_von_lin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924944"/>
            <a:ext cx="1944216" cy="1296144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5652120" y="4221088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00B0F0"/>
                </a:solidFill>
              </a:rPr>
              <a:t>Der Baum/die Bäume</a:t>
            </a:r>
            <a:endParaRPr lang="de-DE" dirty="0">
              <a:solidFill>
                <a:srgbClr val="00B0F0"/>
              </a:solidFill>
            </a:endParaRPr>
          </a:p>
        </p:txBody>
      </p:sp>
      <p:pic>
        <p:nvPicPr>
          <p:cNvPr id="3090" name="Picture 18" descr="C:\Users\radmila cekic\AppData\Local\Microsoft\Windows\Temporary Internet Files\Content.IE5\J2G7UADE\gemues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5013176"/>
            <a:ext cx="2123313" cy="1224136"/>
          </a:xfrm>
          <a:prstGeom prst="rect">
            <a:avLst/>
          </a:prstGeom>
          <a:noFill/>
        </p:spPr>
      </p:pic>
      <p:sp>
        <p:nvSpPr>
          <p:cNvPr id="25" name="Textfeld 24"/>
          <p:cNvSpPr txBox="1"/>
          <p:nvPr/>
        </p:nvSpPr>
        <p:spPr>
          <a:xfrm>
            <a:off x="3779912" y="6237312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00B0F0"/>
                </a:solidFill>
              </a:rPr>
              <a:t>Das Gemüse</a:t>
            </a:r>
            <a:endParaRPr lang="de-DE" dirty="0">
              <a:solidFill>
                <a:srgbClr val="00B0F0"/>
              </a:solidFill>
            </a:endParaRPr>
          </a:p>
        </p:txBody>
      </p:sp>
      <p:pic>
        <p:nvPicPr>
          <p:cNvPr id="3097" name="Picture 25" descr="C:\Users\radmila cekic\AppData\Local\Microsoft\Windows\Temporary Internet Files\Content.IE5\PK0T9QAR\cf45412b206807ae41f2f56458e6df97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869160"/>
            <a:ext cx="2088232" cy="1449328"/>
          </a:xfrm>
          <a:prstGeom prst="rect">
            <a:avLst/>
          </a:prstGeom>
          <a:noFill/>
        </p:spPr>
      </p:pic>
      <p:sp>
        <p:nvSpPr>
          <p:cNvPr id="33" name="Textfeld 32"/>
          <p:cNvSpPr txBox="1"/>
          <p:nvPr/>
        </p:nvSpPr>
        <p:spPr>
          <a:xfrm>
            <a:off x="6588224" y="6381328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00B0F0"/>
                </a:solidFill>
              </a:rPr>
              <a:t>Die Blumen</a:t>
            </a:r>
            <a:endParaRPr lang="de-DE" dirty="0">
              <a:solidFill>
                <a:srgbClr val="00B0F0"/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755576" y="6488668"/>
            <a:ext cx="169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00B0F0"/>
                </a:solidFill>
              </a:rPr>
              <a:t>Der Flohmarkt</a:t>
            </a:r>
            <a:endParaRPr lang="de-DE" dirty="0">
              <a:solidFill>
                <a:srgbClr val="00B0F0"/>
              </a:solidFill>
            </a:endParaRPr>
          </a:p>
        </p:txBody>
      </p:sp>
      <p:cxnSp>
        <p:nvCxnSpPr>
          <p:cNvPr id="51" name="Gerade Verbindung 50"/>
          <p:cNvCxnSpPr/>
          <p:nvPr/>
        </p:nvCxnSpPr>
        <p:spPr>
          <a:xfrm>
            <a:off x="4067944" y="1844824"/>
            <a:ext cx="50405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>
            <a:off x="4139952" y="1484784"/>
            <a:ext cx="36004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/>
        </p:nvCxnSpPr>
        <p:spPr>
          <a:xfrm>
            <a:off x="5364088" y="1700808"/>
            <a:ext cx="36004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/>
          <p:nvPr/>
        </p:nvCxnSpPr>
        <p:spPr>
          <a:xfrm>
            <a:off x="3059832" y="1844824"/>
            <a:ext cx="432048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19" name="Picture 47" descr="C:\Users\radmila cekic\AppData\Local\Microsoft\Windows\Temporary Internet Files\Content.IE5\J2G7UADE\Tatra-strassenbahn-7252_praha-2005-05-16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2780928"/>
            <a:ext cx="2592288" cy="1512168"/>
          </a:xfrm>
          <a:prstGeom prst="rect">
            <a:avLst/>
          </a:prstGeom>
          <a:noFill/>
        </p:spPr>
      </p:pic>
      <p:sp>
        <p:nvSpPr>
          <p:cNvPr id="67" name="Textfeld 66"/>
          <p:cNvSpPr txBox="1"/>
          <p:nvPr/>
        </p:nvSpPr>
        <p:spPr>
          <a:xfrm>
            <a:off x="3347864" y="4365104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00B0F0"/>
                </a:solidFill>
              </a:rPr>
              <a:t>Die Straßenbahn</a:t>
            </a:r>
            <a:endParaRPr lang="de-DE" dirty="0">
              <a:solidFill>
                <a:srgbClr val="00B0F0"/>
              </a:solidFill>
            </a:endParaRPr>
          </a:p>
        </p:txBody>
      </p:sp>
      <p:cxnSp>
        <p:nvCxnSpPr>
          <p:cNvPr id="69" name="Gerade Verbindung 68"/>
          <p:cNvCxnSpPr/>
          <p:nvPr/>
        </p:nvCxnSpPr>
        <p:spPr>
          <a:xfrm>
            <a:off x="5076056" y="1052736"/>
            <a:ext cx="50405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 descr="burkli no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4509120"/>
            <a:ext cx="2495550" cy="1828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/>
      <p:bldP spid="33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67544" y="3429000"/>
            <a:ext cx="67687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Lösungen</a:t>
            </a:r>
          </a:p>
          <a:p>
            <a:endParaRPr lang="de-AT" dirty="0" smtClean="0"/>
          </a:p>
          <a:p>
            <a:r>
              <a:rPr lang="de-AT" dirty="0" smtClean="0"/>
              <a:t>1.Der Römerberg ist der </a:t>
            </a:r>
            <a:r>
              <a:rPr lang="de-AT" u="sng" dirty="0" smtClean="0">
                <a:solidFill>
                  <a:srgbClr val="FFFF00"/>
                </a:solidFill>
              </a:rPr>
              <a:t>Platz vor dem Rathaus in Frankfurt</a:t>
            </a:r>
            <a:r>
              <a:rPr lang="de-AT" u="sng" dirty="0" smtClean="0"/>
              <a:t>.</a:t>
            </a:r>
          </a:p>
          <a:p>
            <a:r>
              <a:rPr lang="de-AT" dirty="0" smtClean="0"/>
              <a:t>2.</a:t>
            </a:r>
            <a:r>
              <a:rPr lang="de-AT" u="sng" dirty="0" smtClean="0">
                <a:solidFill>
                  <a:srgbClr val="FFFF00"/>
                </a:solidFill>
              </a:rPr>
              <a:t>Märkte,Versammlungen und Feste</a:t>
            </a:r>
            <a:r>
              <a:rPr lang="de-AT" dirty="0" smtClean="0">
                <a:solidFill>
                  <a:srgbClr val="FFFF00"/>
                </a:solidFill>
              </a:rPr>
              <a:t> </a:t>
            </a:r>
            <a:r>
              <a:rPr lang="de-AT" dirty="0" smtClean="0"/>
              <a:t>finden am Römerberg statt.</a:t>
            </a:r>
          </a:p>
          <a:p>
            <a:r>
              <a:rPr lang="de-AT" dirty="0" smtClean="0"/>
              <a:t>3.</a:t>
            </a:r>
            <a:r>
              <a:rPr lang="de-AT" u="sng" dirty="0" smtClean="0">
                <a:solidFill>
                  <a:srgbClr val="FFFF00"/>
                </a:solidFill>
              </a:rPr>
              <a:t>Das Kunsthaus Graz </a:t>
            </a:r>
            <a:r>
              <a:rPr lang="de-AT" dirty="0" smtClean="0"/>
              <a:t>heißt auch „Freundlicher </a:t>
            </a:r>
            <a:r>
              <a:rPr lang="de-AT" u="sng" dirty="0" smtClean="0">
                <a:solidFill>
                  <a:srgbClr val="FFFF00"/>
                </a:solidFill>
              </a:rPr>
              <a:t>Alien</a:t>
            </a:r>
            <a:r>
              <a:rPr lang="de-AT" dirty="0" smtClean="0"/>
              <a:t>“.</a:t>
            </a:r>
          </a:p>
          <a:p>
            <a:r>
              <a:rPr lang="de-AT" dirty="0" smtClean="0"/>
              <a:t>4.Die </a:t>
            </a:r>
            <a:r>
              <a:rPr lang="de-AT" u="sng" dirty="0" smtClean="0">
                <a:solidFill>
                  <a:srgbClr val="FFFF00"/>
                </a:solidFill>
              </a:rPr>
              <a:t>Altstadt von Graz</a:t>
            </a:r>
            <a:r>
              <a:rPr lang="de-AT" dirty="0" smtClean="0">
                <a:solidFill>
                  <a:srgbClr val="FFFF00"/>
                </a:solidFill>
              </a:rPr>
              <a:t> </a:t>
            </a:r>
            <a:r>
              <a:rPr lang="de-AT" dirty="0" smtClean="0"/>
              <a:t>ist UNESCO-Kulturerbe.</a:t>
            </a:r>
          </a:p>
          <a:p>
            <a:r>
              <a:rPr lang="de-AT" dirty="0" smtClean="0"/>
              <a:t>5.Der </a:t>
            </a:r>
            <a:r>
              <a:rPr lang="de-AT" dirty="0" err="1" smtClean="0"/>
              <a:t>Bürkliplatz</a:t>
            </a:r>
            <a:r>
              <a:rPr lang="de-AT" dirty="0" smtClean="0"/>
              <a:t> in Zürich liegt </a:t>
            </a:r>
            <a:r>
              <a:rPr lang="de-AT" u="sng" dirty="0" smtClean="0">
                <a:solidFill>
                  <a:srgbClr val="FFFF00"/>
                </a:solidFill>
              </a:rPr>
              <a:t>am Zürichsee</a:t>
            </a:r>
            <a:r>
              <a:rPr lang="de-AT" u="sng" dirty="0" smtClean="0"/>
              <a:t>.</a:t>
            </a:r>
          </a:p>
          <a:p>
            <a:r>
              <a:rPr lang="de-AT" dirty="0" smtClean="0"/>
              <a:t>6.Auf dem </a:t>
            </a:r>
            <a:r>
              <a:rPr lang="de-AT" dirty="0" err="1" smtClean="0"/>
              <a:t>Bürkliplatz</a:t>
            </a:r>
            <a:r>
              <a:rPr lang="de-AT" dirty="0" smtClean="0"/>
              <a:t> gibt es an einigen Tagen der Woche </a:t>
            </a:r>
          </a:p>
          <a:p>
            <a:r>
              <a:rPr lang="de-AT" u="sng" dirty="0" smtClean="0">
                <a:solidFill>
                  <a:srgbClr val="FFFF00"/>
                </a:solidFill>
              </a:rPr>
              <a:t>einen großen Gemüse- und Blumenmarkt. </a:t>
            </a:r>
            <a:endParaRPr lang="de-AT" dirty="0" smtClean="0">
              <a:solidFill>
                <a:srgbClr val="FFFF00"/>
              </a:solidFill>
            </a:endParaRPr>
          </a:p>
        </p:txBody>
      </p:sp>
      <p:pic>
        <p:nvPicPr>
          <p:cNvPr id="5" name="Grafik 4" descr="ZADAT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208912" cy="25922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228</Words>
  <Application>Microsoft Office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Ananke</vt:lpstr>
      <vt:lpstr>Berühmte Plätze</vt:lpstr>
      <vt:lpstr>1.Sucht die Städte auf der Landkarte</vt:lpstr>
      <vt:lpstr>Die Lösung</vt:lpstr>
      <vt:lpstr>LAND         STADT       PLATZ                </vt:lpstr>
      <vt:lpstr>Der Platz-die Bedeutung</vt:lpstr>
      <vt:lpstr>PowerPoint Presentation</vt:lpstr>
      <vt:lpstr>PowerPoint Presentation</vt:lpstr>
      <vt:lpstr>PowerPoint Presentation</vt:lpstr>
      <vt:lpstr>PowerPoint Presentation</vt:lpstr>
      <vt:lpstr>Römerberg</vt:lpstr>
      <vt:lpstr>Der Mehlplatz</vt:lpstr>
      <vt:lpstr>Der Bürkliplatz</vt:lpstr>
      <vt:lpstr>Hausaufgaben</vt:lpstr>
      <vt:lpstr>Danke für eure Aufmerksamkeit !  Auf Wiedersehen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Berühmte Plätze</dc:title>
  <dc:creator>radmila cekic</dc:creator>
  <cp:lastModifiedBy>53. Arijana Zujic</cp:lastModifiedBy>
  <cp:revision>74</cp:revision>
  <dcterms:created xsi:type="dcterms:W3CDTF">2020-11-27T17:06:07Z</dcterms:created>
  <dcterms:modified xsi:type="dcterms:W3CDTF">2020-11-30T13:55:26Z</dcterms:modified>
</cp:coreProperties>
</file>