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E08F-C0A9-41F8-AE58-89AE403CF785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BF9A-7995-4C72-AEC2-F4B98C84D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499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E08F-C0A9-41F8-AE58-89AE403CF785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BF9A-7995-4C72-AEC2-F4B98C84D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42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E08F-C0A9-41F8-AE58-89AE403CF785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BF9A-7995-4C72-AEC2-F4B98C84D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342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E08F-C0A9-41F8-AE58-89AE403CF785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BF9A-7995-4C72-AEC2-F4B98C84D04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9054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E08F-C0A9-41F8-AE58-89AE403CF785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BF9A-7995-4C72-AEC2-F4B98C84D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22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E08F-C0A9-41F8-AE58-89AE403CF785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BF9A-7995-4C72-AEC2-F4B98C84D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097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E08F-C0A9-41F8-AE58-89AE403CF785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BF9A-7995-4C72-AEC2-F4B98C84D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48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E08F-C0A9-41F8-AE58-89AE403CF785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BF9A-7995-4C72-AEC2-F4B98C84D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827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E08F-C0A9-41F8-AE58-89AE403CF785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BF9A-7995-4C72-AEC2-F4B98C84D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764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E08F-C0A9-41F8-AE58-89AE403CF785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BF9A-7995-4C72-AEC2-F4B98C84D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08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E08F-C0A9-41F8-AE58-89AE403CF785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BF9A-7995-4C72-AEC2-F4B98C84D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6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E08F-C0A9-41F8-AE58-89AE403CF785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BF9A-7995-4C72-AEC2-F4B98C84D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85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E08F-C0A9-41F8-AE58-89AE403CF785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BF9A-7995-4C72-AEC2-F4B98C84D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27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E08F-C0A9-41F8-AE58-89AE403CF785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BF9A-7995-4C72-AEC2-F4B98C84D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69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E08F-C0A9-41F8-AE58-89AE403CF785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BF9A-7995-4C72-AEC2-F4B98C84D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04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E08F-C0A9-41F8-AE58-89AE403CF785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BF9A-7995-4C72-AEC2-F4B98C84D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91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E08F-C0A9-41F8-AE58-89AE403CF785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BF9A-7995-4C72-AEC2-F4B98C84D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15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A06E08F-C0A9-41F8-AE58-89AE403CF785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FBF9A-7995-4C72-AEC2-F4B98C84D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749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31.png"/><Relationship Id="rId7" Type="http://schemas.openxmlformats.org/officeDocument/2006/relationships/image" Target="../media/image23.png"/><Relationship Id="rId17" Type="http://schemas.openxmlformats.org/officeDocument/2006/relationships/image" Target="../media/image36.png"/><Relationship Id="rId2" Type="http://schemas.openxmlformats.org/officeDocument/2006/relationships/image" Target="../media/image12.jpg"/><Relationship Id="rId16" Type="http://schemas.openxmlformats.org/officeDocument/2006/relationships/image" Target="../media/image35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24" Type="http://schemas.openxmlformats.org/officeDocument/2006/relationships/image" Target="../media/image41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0.png"/><Relationship Id="rId10" Type="http://schemas.openxmlformats.org/officeDocument/2006/relationships/image" Target="../media/image28.png"/><Relationship Id="rId19" Type="http://schemas.openxmlformats.org/officeDocument/2006/relationships/image" Target="../media/image38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Relationship Id="rId14" Type="http://schemas.openxmlformats.org/officeDocument/2006/relationships/image" Target="../media/image33.png"/><Relationship Id="rId22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31A95-7AE8-407E-B00B-AFB690D49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518" y="695446"/>
            <a:ext cx="11569481" cy="3329581"/>
          </a:xfrm>
        </p:spPr>
        <p:txBody>
          <a:bodyPr/>
          <a:lstStyle/>
          <a:p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Површина </a:t>
            </a:r>
            <a:r>
              <a:rPr lang="sr-Cyrl-R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шестостране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пирамиде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86D304-3657-4048-A1B6-742BFCF408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/>
              <a:t>С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лободанка </a:t>
            </a: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ђурић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децембар 2о2о.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401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0B39D0-C861-453C-95C4-0CCC28D74932}"/>
              </a:ext>
            </a:extLst>
          </p:cNvPr>
          <p:cNvSpPr/>
          <p:nvPr/>
        </p:nvSpPr>
        <p:spPr>
          <a:xfrm>
            <a:off x="1018251" y="1643565"/>
            <a:ext cx="2830735" cy="10039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9630A-D979-4530-A342-14C68449A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6956168" cy="897617"/>
          </a:xfrm>
        </p:spPr>
        <p:txBody>
          <a:bodyPr/>
          <a:lstStyle/>
          <a:p>
            <a:r>
              <a:rPr lang="sr-Cyrl-RS" sz="4400" dirty="0"/>
              <a:t>Површина пирамиде</a:t>
            </a:r>
            <a:r>
              <a:rPr lang="sr-Latn-RS" sz="4400" dirty="0"/>
              <a:t>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C46C2-54BC-4C88-B486-8CBE735D1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028" y="3312877"/>
            <a:ext cx="5882279" cy="2215951"/>
          </a:xfrm>
        </p:spPr>
        <p:txBody>
          <a:bodyPr/>
          <a:lstStyle/>
          <a:p>
            <a:pPr marL="36900" indent="0">
              <a:buNone/>
            </a:pPr>
            <a:r>
              <a:rPr lang="sr-Cyrl-RS" sz="3200" dirty="0"/>
              <a:t>В – база пирамиде</a:t>
            </a:r>
          </a:p>
          <a:p>
            <a:pPr marL="36900" indent="0">
              <a:buNone/>
            </a:pPr>
            <a:r>
              <a:rPr lang="sr-Cyrl-RS" sz="3200" dirty="0"/>
              <a:t>М – омотач пирамиде</a:t>
            </a:r>
            <a:br>
              <a:rPr lang="sr-Cyrl-RS" sz="3200" dirty="0"/>
            </a:br>
            <a:r>
              <a:rPr lang="sr-Cyrl-RS" sz="3200" dirty="0"/>
              <a:t>        ( троуглови)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EDF2183E-B6B6-4F84-A31A-EC125ADD8504}"/>
              </a:ext>
            </a:extLst>
          </p:cNvPr>
          <p:cNvSpPr txBox="1">
            <a:spLocks/>
          </p:cNvSpPr>
          <p:nvPr/>
        </p:nvSpPr>
        <p:spPr>
          <a:xfrm>
            <a:off x="1155487" y="1788784"/>
            <a:ext cx="2417054" cy="75239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sr-Latn-RS" sz="3600" dirty="0"/>
              <a:t>P = B + M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9649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EEEACC-DDED-40F7-88CA-2E5556A67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163431"/>
          </a:xfrm>
        </p:spPr>
        <p:txBody>
          <a:bodyPr/>
          <a:lstStyle/>
          <a:p>
            <a:r>
              <a:rPr lang="sr-Cyrl-RS" sz="3600" dirty="0"/>
              <a:t>Површина правилне </a:t>
            </a:r>
            <a:r>
              <a:rPr lang="sr-Cyrl-RS" sz="3600" dirty="0" err="1"/>
              <a:t>шестостране</a:t>
            </a:r>
            <a:r>
              <a:rPr lang="sr-Cyrl-RS" sz="3600" dirty="0"/>
              <a:t> пирамиде</a:t>
            </a:r>
            <a:endParaRPr lang="en-GB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69B7A7-3F29-4910-B10E-BF3A85A1FD35}"/>
              </a:ext>
            </a:extLst>
          </p:cNvPr>
          <p:cNvSpPr/>
          <p:nvPr/>
        </p:nvSpPr>
        <p:spPr>
          <a:xfrm>
            <a:off x="725798" y="1979291"/>
            <a:ext cx="2830735" cy="8781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0E54B20-0A5C-4395-933F-D8380E5BE549}"/>
              </a:ext>
            </a:extLst>
          </p:cNvPr>
          <p:cNvSpPr txBox="1">
            <a:spLocks/>
          </p:cNvSpPr>
          <p:nvPr/>
        </p:nvSpPr>
        <p:spPr>
          <a:xfrm>
            <a:off x="979933" y="2105063"/>
            <a:ext cx="2417054" cy="75239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sr-Latn-RS" sz="3600" dirty="0"/>
              <a:t>P = B + M</a:t>
            </a:r>
            <a:endParaRPr lang="en-GB" sz="3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5E38A4-C94F-4791-84DE-E79F969A8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000" y="0"/>
            <a:ext cx="2800000" cy="4114286"/>
          </a:xfrm>
          <a:prstGeom prst="rect">
            <a:avLst/>
          </a:prstGeom>
        </p:spPr>
      </p:pic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6AA8FFF7-4463-4269-85CC-86DE75DCD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900" y="3022092"/>
            <a:ext cx="5802593" cy="614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400" dirty="0"/>
              <a:t>База: једнакостранични шестоугао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CF0B2A-BE64-4332-9852-1D9EFCAD5F98}"/>
              </a:ext>
            </a:extLst>
          </p:cNvPr>
          <p:cNvSpPr/>
          <p:nvPr/>
        </p:nvSpPr>
        <p:spPr>
          <a:xfrm>
            <a:off x="646111" y="3514849"/>
            <a:ext cx="3078543" cy="98551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Placeholder 7">
                <a:extLst>
                  <a:ext uri="{FF2B5EF4-FFF2-40B4-BE49-F238E27FC236}">
                    <a16:creationId xmlns:a16="http://schemas.microsoft.com/office/drawing/2014/main" id="{1F1BFC67-6105-4618-B176-54AD04FB85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3999" y="3600698"/>
                <a:ext cx="1830708" cy="813816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2400" b="0" i="0" kern="1200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marL="4572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20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9144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18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3716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16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18288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16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2860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16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7432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16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2004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16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6576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16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r>
                  <a:rPr lang="sr-Cyrl-RS" sz="2800" dirty="0">
                    <a:solidFill>
                      <a:schemeClr val="tx1"/>
                    </a:solidFill>
                  </a:rPr>
                  <a:t>В = 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Cyrl-R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а</m:t>
                            </m:r>
                          </m:e>
                          <m:sup>
                            <m:r>
                              <a:rPr lang="en-GB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GB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Cyrl-R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sr-Cyrl-R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 Placeholder 7">
                <a:extLst>
                  <a:ext uri="{FF2B5EF4-FFF2-40B4-BE49-F238E27FC236}">
                    <a16:creationId xmlns:a16="http://schemas.microsoft.com/office/drawing/2014/main" id="{1F1BFC67-6105-4618-B176-54AD04FB8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999" y="3600698"/>
                <a:ext cx="1830708" cy="813816"/>
              </a:xfrm>
              <a:prstGeom prst="rect">
                <a:avLst/>
              </a:prstGeom>
              <a:blipFill>
                <a:blip r:embed="rId3"/>
                <a:stretch>
                  <a:fillRect l="-7000" b="-90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B75DE212-F924-4741-8298-7FCDE3DF8861}"/>
              </a:ext>
            </a:extLst>
          </p:cNvPr>
          <p:cNvSpPr/>
          <p:nvPr/>
        </p:nvSpPr>
        <p:spPr>
          <a:xfrm>
            <a:off x="585750" y="5417210"/>
            <a:ext cx="2682240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C9A3CF-D312-4D44-8EDE-EE401F768347}"/>
              </a:ext>
            </a:extLst>
          </p:cNvPr>
          <p:cNvSpPr txBox="1"/>
          <p:nvPr/>
        </p:nvSpPr>
        <p:spPr>
          <a:xfrm>
            <a:off x="585750" y="4480866"/>
            <a:ext cx="68357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Омотач: шест подударних једнакокраких троуглова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ADFA80-2E2C-4F3D-94B8-90F6868926AA}"/>
                  </a:ext>
                </a:extLst>
              </p:cNvPr>
              <p:cNvSpPr txBox="1"/>
              <p:nvPr/>
            </p:nvSpPr>
            <p:spPr>
              <a:xfrm>
                <a:off x="1113021" y="5468892"/>
                <a:ext cx="1726035" cy="6222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r-Cyrl-RS" sz="2400" dirty="0"/>
                  <a:t>М= 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b="0" i="1" smtClean="0">
                            <a:latin typeface="Cambria Math" panose="02040503050406030204" pitchFamily="18" charset="0"/>
                          </a:rPr>
                          <m:t>а</m:t>
                        </m:r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ADFA80-2E2C-4F3D-94B8-90F686892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021" y="5468892"/>
                <a:ext cx="1726035" cy="622286"/>
              </a:xfrm>
              <a:prstGeom prst="rect">
                <a:avLst/>
              </a:prstGeom>
              <a:blipFill>
                <a:blip r:embed="rId4"/>
                <a:stretch>
                  <a:fillRect l="-5654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0932B1CC-8A4B-4526-9161-842FFDAABEBC}"/>
              </a:ext>
            </a:extLst>
          </p:cNvPr>
          <p:cNvSpPr/>
          <p:nvPr/>
        </p:nvSpPr>
        <p:spPr>
          <a:xfrm>
            <a:off x="8011695" y="4902064"/>
            <a:ext cx="4047744" cy="15032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F46FFA-CB63-4E94-921D-FAC94A72564C}"/>
                  </a:ext>
                </a:extLst>
              </p:cNvPr>
              <p:cNvSpPr txBox="1"/>
              <p:nvPr/>
            </p:nvSpPr>
            <p:spPr>
              <a:xfrm>
                <a:off x="8464209" y="5095456"/>
                <a:ext cx="3158803" cy="1152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r-Cyrl-RS" sz="3200" dirty="0"/>
                  <a:t>Р = </a:t>
                </a:r>
                <a:r>
                  <a:rPr lang="sr-Latn-RS" sz="3200" dirty="0"/>
                  <a:t>3</a:t>
                </a:r>
                <a:r>
                  <a:rPr lang="sr-Cyrl-R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Cyrl-RS" sz="3200" b="0" i="1" smtClean="0">
                                <a:latin typeface="Cambria Math" panose="02040503050406030204" pitchFamily="18" charset="0"/>
                              </a:rPr>
                              <m:t>а</m:t>
                            </m:r>
                          </m:e>
                          <m:sup>
                            <m:r>
                              <a:rPr lang="en-GB" sz="32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GB" sz="3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Cyrl-R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sr-Latn-R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Cyrl-RS" sz="3200" dirty="0"/>
                  <a:t> + </a:t>
                </a:r>
                <a:r>
                  <a:rPr lang="sr-Latn-RS" sz="3200" dirty="0"/>
                  <a:t>3ah</a:t>
                </a:r>
                <a:endParaRPr lang="en-GB" sz="32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F46FFA-CB63-4E94-921D-FAC94A725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209" y="5095456"/>
                <a:ext cx="3158803" cy="1152751"/>
              </a:xfrm>
              <a:prstGeom prst="rect">
                <a:avLst/>
              </a:prstGeom>
              <a:blipFill>
                <a:blip r:embed="rId5"/>
                <a:stretch>
                  <a:fillRect l="-4817" r="-4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D6B8AAD8-6373-4DFD-AD5B-7A8FE0D92D96}"/>
              </a:ext>
            </a:extLst>
          </p:cNvPr>
          <p:cNvSpPr/>
          <p:nvPr/>
        </p:nvSpPr>
        <p:spPr>
          <a:xfrm>
            <a:off x="4934995" y="3479994"/>
            <a:ext cx="3078543" cy="98551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Placeholder 7">
                <a:extLst>
                  <a:ext uri="{FF2B5EF4-FFF2-40B4-BE49-F238E27FC236}">
                    <a16:creationId xmlns:a16="http://schemas.microsoft.com/office/drawing/2014/main" id="{A6D17979-C6F8-4CC5-84DF-E0FDBC7393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62883" y="3565843"/>
                <a:ext cx="1830708" cy="813816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2400" b="0" i="0" kern="1200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marL="4572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20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9144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18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3716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16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18288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16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2860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16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7432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16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2004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16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6576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16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r>
                  <a:rPr lang="sr-Cyrl-RS" sz="2800" dirty="0">
                    <a:solidFill>
                      <a:schemeClr val="tx1"/>
                    </a:solidFill>
                  </a:rPr>
                  <a:t>В =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Cyrl-R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а</m:t>
                            </m:r>
                          </m:e>
                          <m:sup>
                            <m:r>
                              <a:rPr lang="en-GB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GB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Cyrl-R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sr-Cyrl-R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 Placeholder 7">
                <a:extLst>
                  <a:ext uri="{FF2B5EF4-FFF2-40B4-BE49-F238E27FC236}">
                    <a16:creationId xmlns:a16="http://schemas.microsoft.com/office/drawing/2014/main" id="{A6D17979-C6F8-4CC5-84DF-E0FDBC739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883" y="3565843"/>
                <a:ext cx="1830708" cy="813816"/>
              </a:xfrm>
              <a:prstGeom prst="rect">
                <a:avLst/>
              </a:prstGeom>
              <a:blipFill>
                <a:blip r:embed="rId6"/>
                <a:stretch>
                  <a:fillRect l="-7000" b="-90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Right 29">
            <a:extLst>
              <a:ext uri="{FF2B5EF4-FFF2-40B4-BE49-F238E27FC236}">
                <a16:creationId xmlns:a16="http://schemas.microsoft.com/office/drawing/2014/main" id="{BFB4332C-191C-4F7C-AAF0-8DB156E6F321}"/>
              </a:ext>
            </a:extLst>
          </p:cNvPr>
          <p:cNvSpPr/>
          <p:nvPr/>
        </p:nvSpPr>
        <p:spPr>
          <a:xfrm>
            <a:off x="3950209" y="3923414"/>
            <a:ext cx="696219" cy="1908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FB92F3A7-C086-4D36-A0FA-35C1EC230855}"/>
              </a:ext>
            </a:extLst>
          </p:cNvPr>
          <p:cNvSpPr/>
          <p:nvPr/>
        </p:nvSpPr>
        <p:spPr>
          <a:xfrm>
            <a:off x="3521275" y="5709684"/>
            <a:ext cx="614790" cy="21265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01129B-1799-45A5-8548-6C9F1E7A0E5C}"/>
              </a:ext>
            </a:extLst>
          </p:cNvPr>
          <p:cNvSpPr/>
          <p:nvPr/>
        </p:nvSpPr>
        <p:spPr>
          <a:xfrm>
            <a:off x="4389350" y="5417210"/>
            <a:ext cx="2682240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994C2D-A2FD-4186-B029-BEFDF2356CC9}"/>
              </a:ext>
            </a:extLst>
          </p:cNvPr>
          <p:cNvSpPr txBox="1"/>
          <p:nvPr/>
        </p:nvSpPr>
        <p:spPr>
          <a:xfrm>
            <a:off x="4916621" y="5468892"/>
            <a:ext cx="17260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400" dirty="0"/>
              <a:t>М= 3</a:t>
            </a:r>
            <a:r>
              <a:rPr lang="sr-Latn-RS" sz="2400" dirty="0"/>
              <a:t>ah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3326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build="p"/>
      <p:bldP spid="14" grpId="0" animBg="1"/>
      <p:bldP spid="15" grpId="0" build="p"/>
      <p:bldP spid="16" grpId="0" animBg="1"/>
      <p:bldP spid="17" grpId="0"/>
      <p:bldP spid="18" grpId="0"/>
      <p:bldP spid="19" grpId="0" animBg="1"/>
      <p:bldP spid="20" grpId="0"/>
      <p:bldP spid="28" grpId="0" animBg="1"/>
      <p:bldP spid="29" grpId="0"/>
      <p:bldP spid="30" grpId="0" animBg="1"/>
      <p:bldP spid="31" grpId="0" animBg="1"/>
      <p:bldP spid="32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6E984-8BB5-458E-907D-9842684DE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Примјер</a:t>
            </a:r>
            <a:r>
              <a:rPr lang="sr-Cyrl-RS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1:</a:t>
            </a:r>
            <a:r>
              <a:rPr lang="sr-Latn-RS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Израчунати површину правилне шестостране пирамиде ако јој је апотема 12 cm, а бочна ивица 13 cm. </a:t>
            </a:r>
            <a:endParaRPr lang="en-GB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FDA51-7F98-426D-BCB1-C3A8CACE1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1981263" cy="862584"/>
          </a:xfrm>
        </p:spPr>
        <p:txBody>
          <a:bodyPr/>
          <a:lstStyle/>
          <a:p>
            <a:r>
              <a:rPr lang="sr-Latn-RS" dirty="0">
                <a:solidFill>
                  <a:schemeClr val="tx1"/>
                </a:solidFill>
              </a:rPr>
              <a:t>h = 12 cm</a:t>
            </a:r>
            <a:br>
              <a:rPr lang="sr-Latn-RS" dirty="0">
                <a:solidFill>
                  <a:schemeClr val="tx1"/>
                </a:solidFill>
              </a:rPr>
            </a:br>
            <a:r>
              <a:rPr lang="sr-Latn-RS" dirty="0">
                <a:solidFill>
                  <a:schemeClr val="tx1"/>
                </a:solidFill>
              </a:rPr>
              <a:t>s = 13 cm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BA65800-0BAC-4E29-8B33-3A8057CBE2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686" y="1277904"/>
            <a:ext cx="4395788" cy="3138644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1AA716-CAA2-41D7-AE0D-D5EFB0309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3627" y="2877946"/>
            <a:ext cx="2100634" cy="513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400" dirty="0"/>
              <a:t>P =  ?</a:t>
            </a:r>
            <a:endParaRPr lang="en-GB" sz="2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E5B0AD-E6A7-4ED0-882D-2F9D575B64F4}"/>
              </a:ext>
            </a:extLst>
          </p:cNvPr>
          <p:cNvCxnSpPr/>
          <p:nvPr/>
        </p:nvCxnSpPr>
        <p:spPr>
          <a:xfrm>
            <a:off x="1103313" y="2767584"/>
            <a:ext cx="1725231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2F9CA8A-21BD-4CE3-A667-388C6B787E94}"/>
              </a:ext>
            </a:extLst>
          </p:cNvPr>
          <p:cNvSpPr txBox="1">
            <a:spLocks/>
          </p:cNvSpPr>
          <p:nvPr/>
        </p:nvSpPr>
        <p:spPr>
          <a:xfrm>
            <a:off x="1043627" y="3391850"/>
            <a:ext cx="2417054" cy="75239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sr-Latn-RS" sz="2400" dirty="0"/>
              <a:t>P = B + M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7">
                <a:extLst>
                  <a:ext uri="{FF2B5EF4-FFF2-40B4-BE49-F238E27FC236}">
                    <a16:creationId xmlns:a16="http://schemas.microsoft.com/office/drawing/2014/main" id="{A8945178-FD3F-4290-8DB6-F59966AD6B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3627" y="3844336"/>
                <a:ext cx="1830708" cy="813816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2400" b="0" i="0" kern="1200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marL="4572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20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9144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18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3716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16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18288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16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2860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16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7432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16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2004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16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6576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16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r>
                  <a:rPr lang="sr-Cyrl-RS" sz="2800" dirty="0">
                    <a:solidFill>
                      <a:schemeClr val="tx1"/>
                    </a:solidFill>
                  </a:rPr>
                  <a:t>В =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Cyrl-R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а</m:t>
                            </m:r>
                          </m:e>
                          <m:sup>
                            <m:r>
                              <a:rPr lang="en-GB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GB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Cyrl-R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sr-Cyrl-R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 Placeholder 7">
                <a:extLst>
                  <a:ext uri="{FF2B5EF4-FFF2-40B4-BE49-F238E27FC236}">
                    <a16:creationId xmlns:a16="http://schemas.microsoft.com/office/drawing/2014/main" id="{A8945178-FD3F-4290-8DB6-F59966AD6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27" y="3844336"/>
                <a:ext cx="1830708" cy="813816"/>
              </a:xfrm>
              <a:prstGeom prst="rect">
                <a:avLst/>
              </a:prstGeom>
              <a:blipFill>
                <a:blip r:embed="rId3"/>
                <a:stretch>
                  <a:fillRect l="-6645" b="-90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E121A85-59C3-4022-8893-E2D3042FD4FF}"/>
              </a:ext>
            </a:extLst>
          </p:cNvPr>
          <p:cNvSpPr txBox="1"/>
          <p:nvPr/>
        </p:nvSpPr>
        <p:spPr>
          <a:xfrm>
            <a:off x="1095963" y="4773920"/>
            <a:ext cx="17260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400" dirty="0"/>
              <a:t>М= 3</a:t>
            </a:r>
            <a:r>
              <a:rPr lang="sr-Latn-RS" sz="2400" dirty="0"/>
              <a:t>ah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9746ED0-641D-4B64-A438-EB69A57AE856}"/>
                  </a:ext>
                </a:extLst>
              </p:cNvPr>
              <p:cNvSpPr txBox="1"/>
              <p:nvPr/>
            </p:nvSpPr>
            <p:spPr>
              <a:xfrm>
                <a:off x="3912357" y="1950580"/>
                <a:ext cx="2417054" cy="5845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( </m:t>
                    </m:r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R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sr-Latn-R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sr-Latn-R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  <m:sup>
                        <m:r>
                          <a:rPr lang="en-GB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Latn-RS" sz="24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R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sr-Latn-R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Latn-RS" sz="2400" dirty="0"/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R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sr-Latn-R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9746ED0-641D-4B64-A438-EB69A57AE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357" y="1950580"/>
                <a:ext cx="2417054" cy="584584"/>
              </a:xfrm>
              <a:prstGeom prst="rect">
                <a:avLst/>
              </a:prstGeom>
              <a:blipFill>
                <a:blip r:embed="rId4"/>
                <a:stretch>
                  <a:fillRect t="-2083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F97D39-FD04-4140-95F1-BC5CCC2343DA}"/>
                  </a:ext>
                </a:extLst>
              </p:cNvPr>
              <p:cNvSpPr txBox="1"/>
              <p:nvPr/>
            </p:nvSpPr>
            <p:spPr>
              <a:xfrm>
                <a:off x="3912356" y="2535829"/>
                <a:ext cx="2683515" cy="5845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( </m:t>
                    </m:r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R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sr-Latn-R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sr-Latn-R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  <m:sup>
                        <m:r>
                          <a:rPr lang="en-GB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Latn-RS" sz="24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R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  <m:sup>
                        <m:r>
                          <a:rPr lang="sr-Latn-R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Latn-RS" sz="2400" dirty="0"/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R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  <m:sup>
                        <m:r>
                          <a:rPr lang="sr-Latn-R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F97D39-FD04-4140-95F1-BC5CCC234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356" y="2535829"/>
                <a:ext cx="2683515" cy="584584"/>
              </a:xfrm>
              <a:prstGeom prst="rect">
                <a:avLst/>
              </a:prstGeom>
              <a:blipFill>
                <a:blip r:embed="rId5"/>
                <a:stretch>
                  <a:fillRect t="-2083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B715A4-2DA0-4A49-BC77-7296D1EC3E20}"/>
                  </a:ext>
                </a:extLst>
              </p:cNvPr>
              <p:cNvSpPr txBox="1"/>
              <p:nvPr/>
            </p:nvSpPr>
            <p:spPr>
              <a:xfrm>
                <a:off x="3912356" y="3183465"/>
                <a:ext cx="2683514" cy="5845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( </m:t>
                    </m:r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R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sr-Latn-R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sr-Latn-R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  <m:sup>
                        <m:r>
                          <a:rPr lang="en-GB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Latn-RS" sz="2400" dirty="0"/>
                  <a:t> = 169 - 144</a:t>
                </a:r>
                <a:endParaRPr lang="en-GB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B715A4-2DA0-4A49-BC77-7296D1EC3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356" y="3183465"/>
                <a:ext cx="2683514" cy="584584"/>
              </a:xfrm>
              <a:prstGeom prst="rect">
                <a:avLst/>
              </a:prstGeom>
              <a:blipFill>
                <a:blip r:embed="rId6"/>
                <a:stretch>
                  <a:fillRect t="-2083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40D74C-3F93-45F3-9773-34CE6A7A279C}"/>
                  </a:ext>
                </a:extLst>
              </p:cNvPr>
              <p:cNvSpPr txBox="1"/>
              <p:nvPr/>
            </p:nvSpPr>
            <p:spPr>
              <a:xfrm>
                <a:off x="3912357" y="3874676"/>
                <a:ext cx="2417054" cy="5845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( </m:t>
                    </m:r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R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sr-Latn-R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sr-Latn-R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  <m:sup>
                        <m:r>
                          <a:rPr lang="en-GB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Latn-RS" sz="2400" dirty="0"/>
                  <a:t> = 25</a:t>
                </a:r>
                <a:endParaRPr lang="en-GB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40D74C-3F93-45F3-9773-34CE6A7A2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357" y="3874676"/>
                <a:ext cx="2417054" cy="584584"/>
              </a:xfrm>
              <a:prstGeom prst="rect">
                <a:avLst/>
              </a:prstGeom>
              <a:blipFill>
                <a:blip r:embed="rId7"/>
                <a:stretch>
                  <a:fillRect t="-2083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7C5F2E1-C67F-4421-A204-C47E6267339D}"/>
                  </a:ext>
                </a:extLst>
              </p:cNvPr>
              <p:cNvSpPr txBox="1"/>
              <p:nvPr/>
            </p:nvSpPr>
            <p:spPr>
              <a:xfrm>
                <a:off x="3912356" y="4565887"/>
                <a:ext cx="2417054" cy="5845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r-Latn-R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Latn-RS" sz="2400" dirty="0"/>
                  <a:t> = 5</a:t>
                </a:r>
                <a:endParaRPr lang="en-GB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7C5F2E1-C67F-4421-A204-C47E62673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356" y="4565887"/>
                <a:ext cx="2417054" cy="584584"/>
              </a:xfrm>
              <a:prstGeom prst="rect">
                <a:avLst/>
              </a:prstGeom>
              <a:blipFill>
                <a:blip r:embed="rId8"/>
                <a:stretch>
                  <a:fillRect t="-2083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8D748BB-CD1E-49D8-9B3B-4EC3270386F4}"/>
              </a:ext>
            </a:extLst>
          </p:cNvPr>
          <p:cNvSpPr txBox="1"/>
          <p:nvPr/>
        </p:nvSpPr>
        <p:spPr>
          <a:xfrm>
            <a:off x="3912356" y="5340149"/>
            <a:ext cx="2417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400" dirty="0"/>
              <a:t>a = 10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274D5AE-5FFF-40B8-BABD-605579ED4160}"/>
                  </a:ext>
                </a:extLst>
              </p:cNvPr>
              <p:cNvSpPr txBox="1"/>
              <p:nvPr/>
            </p:nvSpPr>
            <p:spPr>
              <a:xfrm>
                <a:off x="8193422" y="4464729"/>
                <a:ext cx="3158803" cy="1152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r-Cyrl-RS" sz="3200" dirty="0"/>
                  <a:t>Р = </a:t>
                </a:r>
                <a:r>
                  <a:rPr lang="sr-Latn-RS" sz="3200" dirty="0"/>
                  <a:t>3</a:t>
                </a:r>
                <a:r>
                  <a:rPr lang="sr-Cyrl-R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Cyrl-RS" sz="3200" b="0" i="1" smtClean="0">
                                <a:latin typeface="Cambria Math" panose="02040503050406030204" pitchFamily="18" charset="0"/>
                              </a:rPr>
                              <m:t>а</m:t>
                            </m:r>
                          </m:e>
                          <m:sup>
                            <m:r>
                              <a:rPr lang="en-GB" sz="32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GB" sz="3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Cyrl-R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sr-Latn-R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Cyrl-RS" sz="3200" dirty="0"/>
                  <a:t> + </a:t>
                </a:r>
                <a:r>
                  <a:rPr lang="sr-Latn-RS" sz="3200" dirty="0"/>
                  <a:t>3ah</a:t>
                </a:r>
                <a:endParaRPr lang="en-GB" sz="32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274D5AE-5FFF-40B8-BABD-605579ED4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422" y="4464729"/>
                <a:ext cx="3158803" cy="1152751"/>
              </a:xfrm>
              <a:prstGeom prst="rect">
                <a:avLst/>
              </a:prstGeom>
              <a:blipFill>
                <a:blip r:embed="rId9"/>
                <a:stretch>
                  <a:fillRect l="-4826" r="-42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1DC2B3E-2CD7-4EF5-94BF-5D562C3B49CA}"/>
                  </a:ext>
                </a:extLst>
              </p:cNvPr>
              <p:cNvSpPr txBox="1"/>
              <p:nvPr/>
            </p:nvSpPr>
            <p:spPr>
              <a:xfrm>
                <a:off x="7279420" y="5150471"/>
                <a:ext cx="4395788" cy="1152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r-Cyrl-RS" sz="3200" dirty="0"/>
                  <a:t>Р = </a:t>
                </a:r>
                <a:r>
                  <a:rPr lang="sr-Latn-RS" sz="3200" dirty="0"/>
                  <a:t>3</a:t>
                </a:r>
                <a:r>
                  <a:rPr lang="sr-Cyrl-R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 sz="3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sz="32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GB" sz="3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Cyrl-R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sr-Latn-R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Cyrl-RS" sz="3200" dirty="0"/>
                  <a:t> + </a:t>
                </a:r>
                <a:r>
                  <a:rPr lang="sr-Latn-RS" sz="3200" dirty="0"/>
                  <a:t>3∙ 10 ∙ 12</a:t>
                </a:r>
                <a:endParaRPr lang="en-GB" sz="32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1DC2B3E-2CD7-4EF5-94BF-5D562C3B4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420" y="5150471"/>
                <a:ext cx="4395788" cy="1152751"/>
              </a:xfrm>
              <a:prstGeom prst="rect">
                <a:avLst/>
              </a:prstGeom>
              <a:blipFill>
                <a:blip r:embed="rId10"/>
                <a:stretch>
                  <a:fillRect l="-3467" r="-5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E3D159D-AA3E-4693-8E53-EEAA7A35358D}"/>
                  </a:ext>
                </a:extLst>
              </p:cNvPr>
              <p:cNvSpPr txBox="1"/>
              <p:nvPr/>
            </p:nvSpPr>
            <p:spPr>
              <a:xfrm>
                <a:off x="5867313" y="5884394"/>
                <a:ext cx="601988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r-Cyrl-RS" sz="3200" dirty="0"/>
                  <a:t>Р =</a:t>
                </a:r>
                <a:r>
                  <a:rPr lang="sr-Latn-RS" sz="3200" dirty="0"/>
                  <a:t> </a:t>
                </a:r>
                <a:r>
                  <a:rPr lang="sr-Latn-RS" sz="2400" dirty="0"/>
                  <a:t>150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Latn-R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sr-Latn-RS" sz="2400" dirty="0"/>
                  <a:t> + 360 = 30 ( 5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Latn-R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R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sr-Latn-RS" sz="2400" dirty="0"/>
                  <a:t>  + 12)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R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sr-Latn-R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Latn-RS" sz="2400" dirty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E3D159D-AA3E-4693-8E53-EEAA7A353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313" y="5884394"/>
                <a:ext cx="6019887" cy="584775"/>
              </a:xfrm>
              <a:prstGeom prst="rect">
                <a:avLst/>
              </a:prstGeom>
              <a:blipFill>
                <a:blip r:embed="rId11"/>
                <a:stretch>
                  <a:fillRect l="-2530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48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F684851-5889-4184-AE44-5DE0489840F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93" y="452718"/>
            <a:ext cx="3446871" cy="374173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7889784-0586-4248-8185-BBEEE503003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r-Cyrl-RS" sz="2800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Примјер 2: Израчунај површину правилне </a:t>
                </a:r>
                <a:r>
                  <a:rPr lang="sr-Cyrl-RS" sz="2800" dirty="0" err="1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шестостране</a:t>
                </a:r>
                <a:r>
                  <a:rPr lang="sr-Cyrl-RS" sz="2800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 пирамиде којој је висина дужине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Cyrl-RS" sz="280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Cyrl-RS" sz="2800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6 </m:t>
                        </m:r>
                      </m:e>
                    </m:rad>
                    <m:r>
                      <m:rPr>
                        <m:sty m:val="p"/>
                      </m:rPr>
                      <a:rPr lang="sr-Latn-RS" sz="2800" b="0" i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sr-Cyrl-RS" sz="2800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, а мања дијагонала основе 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Cyrl-RS" sz="2800" i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Cyrl-RS" sz="2800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sr-Cyrl-RS" sz="2800" i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  <m:r>
                      <m:rPr>
                        <m:sty m:val="p"/>
                      </m:rPr>
                      <a:rPr lang="sr-Latn-RS" sz="280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cm</m:t>
                    </m:r>
                    <m:r>
                      <a:rPr lang="sr-Cyrl-RS" sz="2800" b="0" i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8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7889784-0586-4248-8185-BBEEE50300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61" t="-4348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F38AC11-F822-41C9-9AB8-2A52B6D0581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74129" y="1521010"/>
                <a:ext cx="4396338" cy="1400530"/>
              </a:xfrm>
            </p:spPr>
            <p:txBody>
              <a:bodyPr/>
              <a:lstStyle/>
              <a:p>
                <a:r>
                  <a:rPr lang="sr-Latn-RS" dirty="0">
                    <a:solidFill>
                      <a:schemeClr val="tx1"/>
                    </a:solidFill>
                  </a:rPr>
                  <a:t>H = </a:t>
                </a:r>
                <a:r>
                  <a:rPr lang="sr-Cyrl-RS" sz="2400" dirty="0">
                    <a:solidFill>
                      <a:schemeClr val="tx1"/>
                    </a:solidFill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Cyrl-R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Cyrl-R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6 </m:t>
                        </m:r>
                      </m:e>
                    </m:rad>
                    <m:r>
                      <m:rPr>
                        <m:sty m:val="p"/>
                      </m:rPr>
                      <a:rPr lang="sr-Latn-R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endParaRPr lang="sr-Latn-R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R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sr-Latn-R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R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r-Latn-RS" dirty="0">
                    <a:solidFill>
                      <a:schemeClr val="tx1"/>
                    </a:solidFill>
                  </a:rPr>
                  <a:t> </a:t>
                </a:r>
                <a:r>
                  <a:rPr lang="sr-Cyrl-RS" dirty="0">
                    <a:solidFill>
                      <a:schemeClr val="tx1"/>
                    </a:solidFill>
                  </a:rPr>
                  <a:t>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Cyrl-R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Cyrl-R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3 </m:t>
                        </m:r>
                      </m:e>
                    </m:rad>
                    <m:r>
                      <m:rPr>
                        <m:sty m:val="p"/>
                      </m:rPr>
                      <a:rPr lang="sr-Latn-R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F38AC11-F822-41C9-9AB8-2A52B6D058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74129" y="1521010"/>
                <a:ext cx="4396338" cy="1400530"/>
              </a:xfrm>
              <a:blipFill>
                <a:blip r:embed="rId4"/>
                <a:stretch>
                  <a:fillRect l="-2219" b="-100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B54BD2-F329-41FD-84EF-A94769E8E761}"/>
              </a:ext>
            </a:extLst>
          </p:cNvPr>
          <p:cNvCxnSpPr/>
          <p:nvPr/>
        </p:nvCxnSpPr>
        <p:spPr>
          <a:xfrm>
            <a:off x="664335" y="2921540"/>
            <a:ext cx="2495081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7FB6AED-06A9-47EF-AD58-EBBF58C222A4}"/>
              </a:ext>
            </a:extLst>
          </p:cNvPr>
          <p:cNvSpPr txBox="1">
            <a:spLocks/>
          </p:cNvSpPr>
          <p:nvPr/>
        </p:nvSpPr>
        <p:spPr>
          <a:xfrm>
            <a:off x="664335" y="2877946"/>
            <a:ext cx="2100634" cy="51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r-Latn-RS" sz="2400" dirty="0"/>
              <a:t>P =  ?</a:t>
            </a:r>
            <a:endParaRPr lang="en-GB" sz="2400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443A17D-078B-418A-AD77-6E82794D95C6}"/>
              </a:ext>
            </a:extLst>
          </p:cNvPr>
          <p:cNvSpPr txBox="1">
            <a:spLocks/>
          </p:cNvSpPr>
          <p:nvPr/>
        </p:nvSpPr>
        <p:spPr>
          <a:xfrm>
            <a:off x="664335" y="3391850"/>
            <a:ext cx="2417054" cy="75239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sr-Latn-RS" sz="2400" dirty="0"/>
              <a:t>P = B + M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7">
                <a:extLst>
                  <a:ext uri="{FF2B5EF4-FFF2-40B4-BE49-F238E27FC236}">
                    <a16:creationId xmlns:a16="http://schemas.microsoft.com/office/drawing/2014/main" id="{65A53026-927A-43F7-A6E9-DC30CE17C7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6111" y="3844336"/>
                <a:ext cx="1830708" cy="813816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2400" b="0" i="0" kern="1200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marL="4572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20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9144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18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3716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16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18288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16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2860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16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7432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16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2004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16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6576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16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r>
                  <a:rPr lang="sr-Cyrl-RS" sz="2800" dirty="0">
                    <a:solidFill>
                      <a:schemeClr val="tx1"/>
                    </a:solidFill>
                  </a:rPr>
                  <a:t>В =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GB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GB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Cyrl-R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sr-Cyrl-R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 Placeholder 7">
                <a:extLst>
                  <a:ext uri="{FF2B5EF4-FFF2-40B4-BE49-F238E27FC236}">
                    <a16:creationId xmlns:a16="http://schemas.microsoft.com/office/drawing/2014/main" id="{65A53026-927A-43F7-A6E9-DC30CE17C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11" y="3844336"/>
                <a:ext cx="1830708" cy="813816"/>
              </a:xfrm>
              <a:prstGeom prst="rect">
                <a:avLst/>
              </a:prstGeom>
              <a:blipFill>
                <a:blip r:embed="rId5"/>
                <a:stretch>
                  <a:fillRect l="-7000" b="-90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A19715D-2256-4D37-9462-52057CC28184}"/>
              </a:ext>
            </a:extLst>
          </p:cNvPr>
          <p:cNvSpPr txBox="1"/>
          <p:nvPr/>
        </p:nvSpPr>
        <p:spPr>
          <a:xfrm>
            <a:off x="698447" y="4773920"/>
            <a:ext cx="17260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400" dirty="0"/>
              <a:t>М= 3</a:t>
            </a:r>
            <a:r>
              <a:rPr lang="sr-Latn-RS" sz="2400" dirty="0"/>
              <a:t>ah</a:t>
            </a:r>
            <a:endParaRPr lang="en-GB" sz="2400" dirty="0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0A4365AB-5EE7-48A5-8BB7-33687C4917E1}"/>
              </a:ext>
            </a:extLst>
          </p:cNvPr>
          <p:cNvSpPr/>
          <p:nvPr/>
        </p:nvSpPr>
        <p:spPr>
          <a:xfrm>
            <a:off x="9095232" y="4366349"/>
            <a:ext cx="1426464" cy="1194816"/>
          </a:xfrm>
          <a:prstGeom prst="hexag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F6A3107-FE22-4C9B-A225-AC7A86023AB7}"/>
              </a:ext>
            </a:extLst>
          </p:cNvPr>
          <p:cNvCxnSpPr>
            <a:stCxn id="15" idx="4"/>
            <a:endCxn id="15" idx="1"/>
          </p:cNvCxnSpPr>
          <p:nvPr/>
        </p:nvCxnSpPr>
        <p:spPr>
          <a:xfrm>
            <a:off x="9393936" y="4366349"/>
            <a:ext cx="829056" cy="1194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B7BD56A-96A0-41AD-AEF8-A1D1D167DCED}"/>
              </a:ext>
            </a:extLst>
          </p:cNvPr>
          <p:cNvCxnSpPr>
            <a:cxnSpLocks/>
            <a:stCxn id="15" idx="5"/>
            <a:endCxn id="15" idx="2"/>
          </p:cNvCxnSpPr>
          <p:nvPr/>
        </p:nvCxnSpPr>
        <p:spPr>
          <a:xfrm flipH="1">
            <a:off x="9393936" y="4366349"/>
            <a:ext cx="829056" cy="1194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6AA5979-BFB4-4C06-90C8-DF6AB02F19EE}"/>
              </a:ext>
            </a:extLst>
          </p:cNvPr>
          <p:cNvCxnSpPr>
            <a:stCxn id="15" idx="3"/>
            <a:endCxn id="15" idx="0"/>
          </p:cNvCxnSpPr>
          <p:nvPr/>
        </p:nvCxnSpPr>
        <p:spPr>
          <a:xfrm>
            <a:off x="9095232" y="4963757"/>
            <a:ext cx="1426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5CD5AC-167E-4323-A2E8-72F0C504205F}"/>
              </a:ext>
            </a:extLst>
          </p:cNvPr>
          <p:cNvCxnSpPr>
            <a:stCxn id="15" idx="2"/>
            <a:endCxn id="15" idx="0"/>
          </p:cNvCxnSpPr>
          <p:nvPr/>
        </p:nvCxnSpPr>
        <p:spPr>
          <a:xfrm flipV="1">
            <a:off x="9393936" y="4963757"/>
            <a:ext cx="1127760" cy="59740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Placeholder 7">
                <a:extLst>
                  <a:ext uri="{FF2B5EF4-FFF2-40B4-BE49-F238E27FC236}">
                    <a16:creationId xmlns:a16="http://schemas.microsoft.com/office/drawing/2014/main" id="{F119943B-F189-4105-947A-9FCC048120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60428" y="4826882"/>
                <a:ext cx="553505" cy="57743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2400" b="0" i="0" kern="1200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marL="4572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20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9144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18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3716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16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18288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16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2860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16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7432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16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2004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16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6576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None/>
                  <a:defRPr sz="1600" b="1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2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p>
                            <m:sSupPr>
                              <m:ctrlPr>
                                <a:rPr lang="sr-Latn-RS" sz="1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sz="1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/>
                          </m:sSup>
                        </m:sub>
                      </m:sSub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 Placeholder 7">
                <a:extLst>
                  <a:ext uri="{FF2B5EF4-FFF2-40B4-BE49-F238E27FC236}">
                    <a16:creationId xmlns:a16="http://schemas.microsoft.com/office/drawing/2014/main" id="{F119943B-F189-4105-947A-9FCC04812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428" y="4826882"/>
                <a:ext cx="553505" cy="5774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8287E9C9-4000-446C-B062-4058D05CD682}"/>
              </a:ext>
            </a:extLst>
          </p:cNvPr>
          <p:cNvSpPr txBox="1"/>
          <p:nvPr/>
        </p:nvSpPr>
        <p:spPr>
          <a:xfrm>
            <a:off x="10412093" y="5160939"/>
            <a:ext cx="2974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200" dirty="0"/>
              <a:t>a</a:t>
            </a:r>
            <a:endParaRPr lang="en-GB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38C10E0-F5F6-42D0-A457-4F79DD93433C}"/>
                  </a:ext>
                </a:extLst>
              </p:cNvPr>
              <p:cNvSpPr txBox="1"/>
              <p:nvPr/>
            </p:nvSpPr>
            <p:spPr>
              <a:xfrm>
                <a:off x="4073748" y="2221275"/>
                <a:ext cx="16325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R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Latn-RS" sz="2400" dirty="0"/>
                  <a:t>=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38C10E0-F5F6-42D0-A457-4F79DD934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748" y="2221275"/>
                <a:ext cx="1632533" cy="461665"/>
              </a:xfrm>
              <a:prstGeom prst="rect">
                <a:avLst/>
              </a:prstGeom>
              <a:blipFill>
                <a:blip r:embed="rId7"/>
                <a:stretch>
                  <a:fillRect l="-1119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5786FC8-FCDA-4FDE-A720-8979AEB79452}"/>
                  </a:ext>
                </a:extLst>
              </p:cNvPr>
              <p:cNvSpPr txBox="1"/>
              <p:nvPr/>
            </p:nvSpPr>
            <p:spPr>
              <a:xfrm>
                <a:off x="4039567" y="2718048"/>
                <a:ext cx="2091580" cy="698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R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sr-Latn-R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Latn-RS" sz="2400" dirty="0"/>
                  <a:t>= 2</a:t>
                </a:r>
                <a:r>
                  <a:rPr lang="sr-Cyrl-R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Cyrl-R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sr-Cyrl-R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5786FC8-FCDA-4FDE-A720-8979AEB79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567" y="2718048"/>
                <a:ext cx="2091580" cy="698396"/>
              </a:xfrm>
              <a:prstGeom prst="rect">
                <a:avLst/>
              </a:prstGeom>
              <a:blipFill>
                <a:blip r:embed="rId8"/>
                <a:stretch>
                  <a:fillRect b="-43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5BA12B2-CECD-4D66-B90F-8E54E41C6C35}"/>
                  </a:ext>
                </a:extLst>
              </p:cNvPr>
              <p:cNvSpPr txBox="1"/>
              <p:nvPr/>
            </p:nvSpPr>
            <p:spPr>
              <a:xfrm>
                <a:off x="5378765" y="2837700"/>
                <a:ext cx="1632533" cy="496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r-Latn-RS" sz="2400" dirty="0"/>
                  <a:t>= a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Cyrl-R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sr-Latn-RS" sz="2400" dirty="0"/>
                  <a:t> </a:t>
                </a:r>
                <a:endParaRPr lang="en-GB" sz="240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5BA12B2-CECD-4D66-B90F-8E54E41C6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765" y="2837700"/>
                <a:ext cx="1632533" cy="496483"/>
              </a:xfrm>
              <a:prstGeom prst="rect">
                <a:avLst/>
              </a:prstGeom>
              <a:blipFill>
                <a:blip r:embed="rId9"/>
                <a:stretch>
                  <a:fillRect l="-5597" t="-2469" b="-28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83D7C22-3F7C-4BE0-B765-B0E74C7A2CE4}"/>
                  </a:ext>
                </a:extLst>
              </p:cNvPr>
              <p:cNvSpPr txBox="1"/>
              <p:nvPr/>
            </p:nvSpPr>
            <p:spPr>
              <a:xfrm>
                <a:off x="4111569" y="3367982"/>
                <a:ext cx="2036065" cy="496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r-Latn-RS" sz="2400" dirty="0"/>
                  <a:t>a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Cyrl-R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sr-Latn-RS" sz="2400" dirty="0"/>
                  <a:t> = </a:t>
                </a:r>
                <a:r>
                  <a:rPr lang="sr-Cyrl-RS" sz="2400" dirty="0"/>
                  <a:t>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Cyrl-RS" sz="2400" i="1">
                            <a:latin typeface="Cambria Math" panose="02040503050406030204" pitchFamily="18" charset="0"/>
                          </a:rPr>
                          <m:t>3 </m:t>
                        </m:r>
                      </m:e>
                    </m:rad>
                  </m:oMath>
                </a14:m>
                <a:r>
                  <a:rPr lang="sr-Latn-RS" sz="2400" dirty="0"/>
                  <a:t>  </a:t>
                </a:r>
                <a:endParaRPr lang="en-GB" sz="24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83D7C22-3F7C-4BE0-B765-B0E74C7A2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569" y="3367982"/>
                <a:ext cx="2036065" cy="496483"/>
              </a:xfrm>
              <a:prstGeom prst="rect">
                <a:avLst/>
              </a:prstGeom>
              <a:blipFill>
                <a:blip r:embed="rId10"/>
                <a:stretch>
                  <a:fillRect l="-4491" t="-2439" b="-268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CB927A4-7946-47E9-866A-8132EF06162D}"/>
                  </a:ext>
                </a:extLst>
              </p:cNvPr>
              <p:cNvSpPr txBox="1"/>
              <p:nvPr/>
            </p:nvSpPr>
            <p:spPr>
              <a:xfrm>
                <a:off x="4067324" y="3807562"/>
                <a:ext cx="20360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r-Latn-RS" sz="2400" dirty="0"/>
                  <a:t> </a:t>
                </a:r>
                <a14:m>
                  <m:oMath xmlns:m="http://schemas.openxmlformats.org/officeDocument/2006/math">
                    <m:r>
                      <a:rPr lang="sr-Latn-RS" sz="24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RS" sz="2400" dirty="0"/>
                  <a:t>= </a:t>
                </a:r>
                <a:r>
                  <a:rPr lang="sr-Cyrl-RS" sz="2400" dirty="0"/>
                  <a:t>6</a:t>
                </a:r>
                <a:r>
                  <a:rPr lang="sr-Latn-RS" sz="2400" dirty="0"/>
                  <a:t> cm</a:t>
                </a:r>
                <a:endParaRPr lang="en-GB" sz="2400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CB927A4-7946-47E9-866A-8132EF061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324" y="3807562"/>
                <a:ext cx="2036065" cy="461665"/>
              </a:xfrm>
              <a:prstGeom prst="rect">
                <a:avLst/>
              </a:prstGeom>
              <a:blipFill>
                <a:blip r:embed="rId11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BE4597F-3609-4A77-BB5A-5F1D4C6B5EF4}"/>
                  </a:ext>
                </a:extLst>
              </p:cNvPr>
              <p:cNvSpPr txBox="1"/>
              <p:nvPr/>
            </p:nvSpPr>
            <p:spPr>
              <a:xfrm>
                <a:off x="3981975" y="5088818"/>
                <a:ext cx="19141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sr-Latn-R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sr-Latn-R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Latn-RS" sz="24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R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sr-Latn-R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Latn-RS" sz="2400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R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sr-Latn-R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BE4597F-3609-4A77-BB5A-5F1D4C6B5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975" y="5088818"/>
                <a:ext cx="1914144" cy="461665"/>
              </a:xfrm>
              <a:prstGeom prst="rect">
                <a:avLst/>
              </a:prstGeom>
              <a:blipFill>
                <a:blip r:embed="rId13"/>
                <a:stretch>
                  <a:fillRect l="-955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0342082-BBF1-41E9-A9B2-14A62B669F50}"/>
                  </a:ext>
                </a:extLst>
              </p:cNvPr>
              <p:cNvSpPr txBox="1"/>
              <p:nvPr/>
            </p:nvSpPr>
            <p:spPr>
              <a:xfrm>
                <a:off x="3981974" y="5567892"/>
                <a:ext cx="3369801" cy="496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sr-Latn-R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sr-Latn-R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Latn-RS" sz="24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R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sr-Cyrl-RS" sz="2400" dirty="0"/>
                          <m:t>3</m:t>
                        </m:r>
                        <m:rad>
                          <m:radPr>
                            <m:degHide m:val="on"/>
                            <m:ctrlPr>
                              <a:rPr lang="sr-Cyrl-R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Cyrl-RS" sz="2400" i="1">
                                <a:latin typeface="Cambria Math" panose="02040503050406030204" pitchFamily="18" charset="0"/>
                              </a:rPr>
                              <m:t>6 </m:t>
                            </m:r>
                          </m:e>
                        </m:rad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sr-Latn-R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Latn-RS" sz="2400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R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sr-Latn-RS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sr-Cyrl-R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Cyrl-RS" sz="2400" i="1">
                                <a:latin typeface="Cambria Math" panose="02040503050406030204" pitchFamily="18" charset="0"/>
                              </a:rPr>
                              <m:t>3 </m:t>
                            </m:r>
                          </m:e>
                        </m:rad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sr-Latn-R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0342082-BBF1-41E9-A9B2-14A62B669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974" y="5567892"/>
                <a:ext cx="3369801" cy="496483"/>
              </a:xfrm>
              <a:prstGeom prst="rect">
                <a:avLst/>
              </a:prstGeom>
              <a:blipFill>
                <a:blip r:embed="rId14"/>
                <a:stretch>
                  <a:fillRect t="-2439" b="-268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BB24352-63A2-4903-8FA6-50BDEB917111}"/>
                  </a:ext>
                </a:extLst>
              </p:cNvPr>
              <p:cNvSpPr txBox="1"/>
              <p:nvPr/>
            </p:nvSpPr>
            <p:spPr>
              <a:xfrm>
                <a:off x="3981974" y="6064375"/>
                <a:ext cx="276020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sr-Latn-R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sr-Latn-R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Latn-RS" sz="2400" dirty="0"/>
                  <a:t> = </a:t>
                </a:r>
                <a14:m>
                  <m:oMath xmlns:m="http://schemas.openxmlformats.org/officeDocument/2006/math">
                    <m:r>
                      <a:rPr lang="sr-Latn-RS" sz="240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sr-Latn-RS" sz="2400" dirty="0"/>
                  <a:t>+ </a:t>
                </a:r>
                <a14:m>
                  <m:oMath xmlns:m="http://schemas.openxmlformats.org/officeDocument/2006/math">
                    <m:r>
                      <a:rPr lang="sr-Latn-RS" sz="240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sr-Latn-RS" sz="2400" dirty="0"/>
                  <a:t> = 81</a:t>
                </a:r>
                <a:endParaRPr lang="en-GB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BB24352-63A2-4903-8FA6-50BDEB917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974" y="6064375"/>
                <a:ext cx="2760202" cy="461665"/>
              </a:xfrm>
              <a:prstGeom prst="rect">
                <a:avLst/>
              </a:prstGeom>
              <a:blipFill>
                <a:blip r:embed="rId15"/>
                <a:stretch>
                  <a:fillRect l="-66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4F398C7-6FD7-4D73-88B7-1830AF474E9D}"/>
                  </a:ext>
                </a:extLst>
              </p:cNvPr>
              <p:cNvSpPr txBox="1"/>
              <p:nvPr/>
            </p:nvSpPr>
            <p:spPr>
              <a:xfrm>
                <a:off x="3981974" y="6361517"/>
                <a:ext cx="2609089" cy="496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r-Latn-RS" sz="2400" dirty="0"/>
                  <a:t>h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Latn-R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81</m:t>
                        </m:r>
                      </m:e>
                    </m:rad>
                  </m:oMath>
                </a14:m>
                <a:r>
                  <a:rPr lang="sr-Latn-RS" sz="2400" dirty="0"/>
                  <a:t> = 9 cm</a:t>
                </a:r>
                <a:endParaRPr lang="en-GB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4F398C7-6FD7-4D73-88B7-1830AF474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974" y="6361517"/>
                <a:ext cx="2609089" cy="496483"/>
              </a:xfrm>
              <a:prstGeom prst="rect">
                <a:avLst/>
              </a:prstGeom>
              <a:blipFill>
                <a:blip r:embed="rId16"/>
                <a:stretch>
                  <a:fillRect l="-3505" t="-2469" b="-28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6958661-ED3E-4E22-AAD9-81748B77D91D}"/>
                  </a:ext>
                </a:extLst>
              </p:cNvPr>
              <p:cNvSpPr txBox="1"/>
              <p:nvPr/>
            </p:nvSpPr>
            <p:spPr>
              <a:xfrm>
                <a:off x="7351775" y="5591709"/>
                <a:ext cx="2456689" cy="9568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r-Cyrl-RS" sz="2400" dirty="0"/>
                  <a:t>Р = </a:t>
                </a:r>
                <a:r>
                  <a:rPr lang="sr-Latn-RS" sz="2400" dirty="0"/>
                  <a:t>3</a:t>
                </a:r>
                <a:r>
                  <a:rPr lang="sr-Cyrl-R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Cyrl-RS" sz="2400" b="0" i="1" smtClean="0">
                                <a:latin typeface="Cambria Math" panose="02040503050406030204" pitchFamily="18" charset="0"/>
                              </a:rPr>
                              <m:t>а</m:t>
                            </m:r>
                          </m:e>
                          <m:sup>
                            <m:r>
                              <a:rPr lang="en-GB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Cyrl-R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Cyrl-RS" sz="2400" dirty="0"/>
                  <a:t> + </a:t>
                </a:r>
                <a:r>
                  <a:rPr lang="sr-Latn-RS" sz="2400" dirty="0"/>
                  <a:t>3ah</a:t>
                </a:r>
                <a:endParaRPr lang="en-GB" sz="24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6958661-ED3E-4E22-AAD9-81748B77D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775" y="5591709"/>
                <a:ext cx="2456689" cy="956865"/>
              </a:xfrm>
              <a:prstGeom prst="rect">
                <a:avLst/>
              </a:prstGeom>
              <a:blipFill>
                <a:blip r:embed="rId17"/>
                <a:stretch>
                  <a:fillRect l="-3722" r="-9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0B9BFB9-9EFC-4874-B2FC-C62D7B832417}"/>
                  </a:ext>
                </a:extLst>
              </p:cNvPr>
              <p:cNvSpPr txBox="1"/>
              <p:nvPr/>
            </p:nvSpPr>
            <p:spPr>
              <a:xfrm>
                <a:off x="9493232" y="5600221"/>
                <a:ext cx="2456688" cy="6798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r-Cyrl-RS" sz="1800" dirty="0"/>
                  <a:t> </a:t>
                </a:r>
                <a:r>
                  <a:rPr lang="sr-Cyrl-RS" sz="2400" dirty="0"/>
                  <a:t>= </a:t>
                </a:r>
                <a:r>
                  <a:rPr lang="sr-Latn-RS" sz="2400" dirty="0"/>
                  <a:t>3</a:t>
                </a:r>
                <a:r>
                  <a:rPr lang="sr-Cyrl-R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GB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Cyrl-R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Cyrl-RS" sz="2400" dirty="0"/>
                  <a:t> + </a:t>
                </a:r>
                <a:r>
                  <a:rPr lang="sr-Latn-RS" sz="2400" dirty="0"/>
                  <a:t>3∙6∙9 </a:t>
                </a:r>
                <a:endParaRPr lang="en-GB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0B9BFB9-9EFC-4874-B2FC-C62D7B832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3232" y="5600221"/>
                <a:ext cx="2456688" cy="679866"/>
              </a:xfrm>
              <a:prstGeom prst="rect">
                <a:avLst/>
              </a:prstGeom>
              <a:blipFill>
                <a:blip r:embed="rId18"/>
                <a:stretch>
                  <a:fillRect l="-1241" r="-1737" b="-7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CBBF490-E275-4879-A0F6-DFCAC012D34C}"/>
                  </a:ext>
                </a:extLst>
              </p:cNvPr>
              <p:cNvSpPr txBox="1"/>
              <p:nvPr/>
            </p:nvSpPr>
            <p:spPr>
              <a:xfrm>
                <a:off x="7351775" y="6277798"/>
                <a:ext cx="3369801" cy="496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r-Latn-RS" sz="2400" dirty="0"/>
                  <a:t>P = </a:t>
                </a:r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</a:rPr>
                      <m:t>54</m:t>
                    </m:r>
                    <m:rad>
                      <m:radPr>
                        <m:degHide m:val="on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Cyrl-R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sr-Latn-RS" sz="2400" dirty="0"/>
                  <a:t> + 162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R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sr-Latn-R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CBBF490-E275-4879-A0F6-DFCAC012D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775" y="6277798"/>
                <a:ext cx="3369801" cy="496483"/>
              </a:xfrm>
              <a:prstGeom prst="rect">
                <a:avLst/>
              </a:prstGeom>
              <a:blipFill>
                <a:blip r:embed="rId19"/>
                <a:stretch>
                  <a:fillRect l="-2712" t="-2469" b="-28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1B66629-83C3-4E56-B56C-1DB780143E65}"/>
              </a:ext>
            </a:extLst>
          </p:cNvPr>
          <p:cNvCxnSpPr>
            <a:cxnSpLocks/>
          </p:cNvCxnSpPr>
          <p:nvPr/>
        </p:nvCxnSpPr>
        <p:spPr>
          <a:xfrm flipH="1">
            <a:off x="10222992" y="4972096"/>
            <a:ext cx="298704" cy="59740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8013EC-FB37-474B-96CB-C909E77F64A0}"/>
              </a:ext>
            </a:extLst>
          </p:cNvPr>
          <p:cNvCxnSpPr>
            <a:cxnSpLocks/>
          </p:cNvCxnSpPr>
          <p:nvPr/>
        </p:nvCxnSpPr>
        <p:spPr>
          <a:xfrm flipH="1">
            <a:off x="9393936" y="5559409"/>
            <a:ext cx="82905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8ED9D9-F2BC-426D-9094-B93E41167724}"/>
              </a:ext>
            </a:extLst>
          </p:cNvPr>
          <p:cNvCxnSpPr>
            <a:cxnSpLocks/>
          </p:cNvCxnSpPr>
          <p:nvPr/>
        </p:nvCxnSpPr>
        <p:spPr>
          <a:xfrm>
            <a:off x="9808464" y="4950334"/>
            <a:ext cx="71323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487947-3012-45E3-A434-C22E5D5F4765}"/>
              </a:ext>
            </a:extLst>
          </p:cNvPr>
          <p:cNvCxnSpPr>
            <a:cxnSpLocks/>
          </p:cNvCxnSpPr>
          <p:nvPr/>
        </p:nvCxnSpPr>
        <p:spPr>
          <a:xfrm flipH="1">
            <a:off x="9393936" y="4962001"/>
            <a:ext cx="414528" cy="59740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80F2288-9079-4BCE-91B6-5BFA0EF70B93}"/>
              </a:ext>
            </a:extLst>
          </p:cNvPr>
          <p:cNvCxnSpPr>
            <a:cxnSpLocks/>
          </p:cNvCxnSpPr>
          <p:nvPr/>
        </p:nvCxnSpPr>
        <p:spPr>
          <a:xfrm>
            <a:off x="9808464" y="4977274"/>
            <a:ext cx="414528" cy="58213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EC42292-C26B-4C01-A3D9-EC283C7DC64C}"/>
              </a:ext>
            </a:extLst>
          </p:cNvPr>
          <p:cNvSpPr txBox="1"/>
          <p:nvPr/>
        </p:nvSpPr>
        <p:spPr>
          <a:xfrm>
            <a:off x="5287937" y="2221274"/>
            <a:ext cx="11595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400" dirty="0"/>
              <a:t>= 2r</a:t>
            </a:r>
            <a:endParaRPr lang="en-GB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8991F75-DC6E-4EB3-9298-4B28C68CC01B}"/>
                  </a:ext>
                </a:extLst>
              </p:cNvPr>
              <p:cNvSpPr txBox="1"/>
              <p:nvPr/>
            </p:nvSpPr>
            <p:spPr>
              <a:xfrm>
                <a:off x="4163993" y="4292330"/>
                <a:ext cx="1184043" cy="698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r-Latn-RS" sz="2400" dirty="0"/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Cyrl-R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sr-Cyrl-R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8991F75-DC6E-4EB3-9298-4B28C68CC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993" y="4292330"/>
                <a:ext cx="1184043" cy="698396"/>
              </a:xfrm>
              <a:prstGeom prst="rect">
                <a:avLst/>
              </a:prstGeom>
              <a:blipFill>
                <a:blip r:embed="rId20"/>
                <a:stretch>
                  <a:fillRect l="-7732" b="-3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DB5FB72-6E80-46DF-B0E7-9442AB95D6D0}"/>
              </a:ext>
            </a:extLst>
          </p:cNvPr>
          <p:cNvSpPr/>
          <p:nvPr/>
        </p:nvSpPr>
        <p:spPr>
          <a:xfrm>
            <a:off x="7756329" y="2221274"/>
            <a:ext cx="741196" cy="1146708"/>
          </a:xfrm>
          <a:prstGeom prst="rt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6230EE-D7D9-4DC8-AD45-57191626DD8A}"/>
              </a:ext>
            </a:extLst>
          </p:cNvPr>
          <p:cNvSpPr txBox="1"/>
          <p:nvPr/>
        </p:nvSpPr>
        <p:spPr>
          <a:xfrm>
            <a:off x="8195127" y="2562186"/>
            <a:ext cx="4248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400" dirty="0"/>
              <a:t>a</a:t>
            </a:r>
            <a:endParaRPr lang="en-GB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D5E790F-28D5-482E-9F69-693B30CC07C2}"/>
                  </a:ext>
                </a:extLst>
              </p:cNvPr>
              <p:cNvSpPr txBox="1"/>
              <p:nvPr/>
            </p:nvSpPr>
            <p:spPr>
              <a:xfrm>
                <a:off x="7356398" y="2640739"/>
                <a:ext cx="42486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sr-Latn-R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D5E790F-28D5-482E-9F69-693B30CC0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398" y="2640739"/>
                <a:ext cx="424866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0C97BF5-4480-4CE5-AA4A-507A558541A5}"/>
                  </a:ext>
                </a:extLst>
              </p:cNvPr>
              <p:cNvSpPr txBox="1"/>
              <p:nvPr/>
            </p:nvSpPr>
            <p:spPr>
              <a:xfrm>
                <a:off x="7938343" y="3330816"/>
                <a:ext cx="424866" cy="459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sr-Latn-R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0C97BF5-4480-4CE5-AA4A-507A55854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343" y="3330816"/>
                <a:ext cx="424866" cy="459869"/>
              </a:xfrm>
              <a:prstGeom prst="rect">
                <a:avLst/>
              </a:prstGeom>
              <a:blipFill>
                <a:blip r:embed="rId2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6DE34FB-0C2D-45BF-A946-28F39B754B01}"/>
                  </a:ext>
                </a:extLst>
              </p:cNvPr>
              <p:cNvSpPr txBox="1"/>
              <p:nvPr/>
            </p:nvSpPr>
            <p:spPr>
              <a:xfrm>
                <a:off x="6447477" y="3776508"/>
                <a:ext cx="2826688" cy="4271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sr-Latn-R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sz="1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sr-Latn-RS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  <m:sup>
                        <m:r>
                          <a:rPr lang="sr-Latn-R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Latn-RS" sz="14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RS" sz="1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RS" sz="1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sr-Latn-RS" sz="1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Latn-RS" sz="1400" dirty="0"/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R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RS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sr-Latn-R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  <m:sup>
                        <m:r>
                          <a:rPr lang="sr-Latn-RS" sz="1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Latn-RS" sz="1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sr-Latn-R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sr-Latn-R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sr-Latn-RS" sz="14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sSup>
                          <m:sSupPr>
                            <m:ctrlPr>
                              <a:rPr lang="sr-Latn-RS" sz="1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 sz="14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sr-Latn-RS" sz="1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sr-Latn-R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r-Latn-RS" sz="1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sr-Latn-R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sr-Latn-R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sr-Latn-R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r-Latn-RS" sz="1400" dirty="0"/>
                  <a:t> </a:t>
                </a:r>
                <a:endParaRPr lang="en-GB" sz="1400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6DE34FB-0C2D-45BF-A946-28F39B754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477" y="3776508"/>
                <a:ext cx="2826688" cy="427168"/>
              </a:xfrm>
              <a:prstGeom prst="rect">
                <a:avLst/>
              </a:prstGeom>
              <a:blipFill>
                <a:blip r:embed="rId23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2E3AA9C-F528-48F2-86F4-1E08252B3A1A}"/>
                  </a:ext>
                </a:extLst>
              </p:cNvPr>
              <p:cNvSpPr txBox="1"/>
              <p:nvPr/>
            </p:nvSpPr>
            <p:spPr>
              <a:xfrm>
                <a:off x="11082871" y="3134898"/>
                <a:ext cx="5529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sr-Latn-R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sr-Latn-RS" dirty="0">
                    <a:solidFill>
                      <a:schemeClr val="bg1"/>
                    </a:solidFill>
                  </a:rPr>
                  <a:t> =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2E3AA9C-F528-48F2-86F4-1E08252B3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2871" y="3134898"/>
                <a:ext cx="552912" cy="369332"/>
              </a:xfrm>
              <a:prstGeom prst="rect">
                <a:avLst/>
              </a:prstGeom>
              <a:blipFill>
                <a:blip r:embed="rId2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65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  <p:bldP spid="10" grpId="0"/>
      <p:bldP spid="11" grpId="0"/>
      <p:bldP spid="12" grpId="0"/>
      <p:bldP spid="15" grpId="0" animBg="1"/>
      <p:bldP spid="30" grpId="0"/>
      <p:bldP spid="31" grpId="0"/>
      <p:bldP spid="33" grpId="0"/>
      <p:bldP spid="36" grpId="0"/>
      <p:bldP spid="39" grpId="0"/>
      <p:bldP spid="40" grpId="0"/>
      <p:bldP spid="41" grpId="0"/>
      <p:bldP spid="44" grpId="0"/>
      <p:bldP spid="45" grpId="0"/>
      <p:bldP spid="46" grpId="0"/>
      <p:bldP spid="47" grpId="0"/>
      <p:bldP spid="48" grpId="0"/>
      <p:bldP spid="51" grpId="0"/>
      <p:bldP spid="52" grpId="0"/>
      <p:bldP spid="42" grpId="0"/>
      <p:bldP spid="43" grpId="0"/>
      <p:bldP spid="26" grpId="0" animBg="1"/>
      <p:bldP spid="49" grpId="0"/>
      <p:bldP spid="50" grpId="0"/>
      <p:bldP spid="53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DBE0E-AA09-42A2-81D3-8C9C115F6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Домаћа задаћа: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9018F-A154-4AAE-97C5-7DEC8D99C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400" dirty="0"/>
              <a:t>Збирка задатака:</a:t>
            </a:r>
          </a:p>
          <a:p>
            <a:pPr marL="0" indent="0">
              <a:buNone/>
            </a:pPr>
            <a:r>
              <a:rPr lang="sr-Cyrl-RS" sz="2400" dirty="0"/>
              <a:t>Страница 66</a:t>
            </a:r>
          </a:p>
          <a:p>
            <a:pPr marL="0" indent="0">
              <a:buNone/>
            </a:pPr>
            <a:r>
              <a:rPr lang="sr-Cyrl-RS" sz="2400" dirty="0"/>
              <a:t>Задаци 386, 388, 389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28025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3B181-A186-4BB4-9BB6-14C6089C6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895" y="2525358"/>
            <a:ext cx="5218241" cy="1400530"/>
          </a:xfrm>
        </p:spPr>
        <p:txBody>
          <a:bodyPr/>
          <a:lstStyle/>
          <a:p>
            <a:r>
              <a:rPr lang="sr-Cyrl-RS" dirty="0"/>
              <a:t>Хвала на пажњи!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4146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236</TotalTime>
  <Words>332</Words>
  <Application>Microsoft Office PowerPoint</Application>
  <PresentationFormat>Widescreen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Cambria Math</vt:lpstr>
      <vt:lpstr>Century Gothic</vt:lpstr>
      <vt:lpstr>Times New Roman</vt:lpstr>
      <vt:lpstr>Wingdings 3</vt:lpstr>
      <vt:lpstr>Ion</vt:lpstr>
      <vt:lpstr>Површина шестостране пирамиде</vt:lpstr>
      <vt:lpstr>Површина пирамиде:</vt:lpstr>
      <vt:lpstr>Површина правилне шестостране пирамиде</vt:lpstr>
      <vt:lpstr>Примјер 1: Израчунати површину правилне шестостране пирамиде ако јој је апотема 12 cm, а бочна ивица 13 cm. </vt:lpstr>
      <vt:lpstr>Примјер 2: Израчунај површину правилне шестостране пирамиде којој је висина дужине 3√(6 ) cm, а мања дијагонала основе 6√(3 ) cm.</vt:lpstr>
      <vt:lpstr>Домаћа задаћа:</vt:lpstr>
      <vt:lpstr>Хвала на пажњи!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Површина шестостране пирамиде</dc:title>
  <dc:creator>WIN10</dc:creator>
  <cp:lastModifiedBy>WIN10</cp:lastModifiedBy>
  <cp:revision>21</cp:revision>
  <dcterms:created xsi:type="dcterms:W3CDTF">2020-11-29T08:43:43Z</dcterms:created>
  <dcterms:modified xsi:type="dcterms:W3CDTF">2020-12-01T19:16:13Z</dcterms:modified>
</cp:coreProperties>
</file>