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8" r:id="rId4"/>
    <p:sldId id="260" r:id="rId5"/>
    <p:sldId id="261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B13DDA-63D5-499A-930B-9CE9F34F3F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FE00F7C-59B0-47E8-964D-5178A3FA11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77BCB9-4260-4831-B458-23B81685F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3001-7889-4810-A94B-EF811F9EE606}" type="datetimeFigureOut">
              <a:rPr lang="en-GB" smtClean="0"/>
              <a:pPr/>
              <a:t>07/12/2020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1BA1BB7-5AB7-495A-9249-EF47195A3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E5C2724-A4A9-4833-AC92-EB5493FE0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85C-3B34-4018-AA63-A4D22E68B1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70382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EB0D3A-CBE8-4B79-A353-D2D4CC2D7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1F3AD52-49CC-4235-A2C7-9FB00A8CE3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21229A-0AA5-445D-9931-AFB68A78A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3001-7889-4810-A94B-EF811F9EE606}" type="datetimeFigureOut">
              <a:rPr lang="en-GB" smtClean="0"/>
              <a:pPr/>
              <a:t>07/12/2020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F8F62A-7148-420F-95AA-B935CBAB9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CA3424-0045-49EB-BBBA-2A6DDAD2D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85C-3B34-4018-AA63-A4D22E68B1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4604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567941A-6EC2-4779-B985-19E798A550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B642DF8-61BE-4952-B30E-1CE97C2BE2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1CBF7C-A957-4736-802B-15DBED6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3001-7889-4810-A94B-EF811F9EE606}" type="datetimeFigureOut">
              <a:rPr lang="en-GB" smtClean="0"/>
              <a:pPr/>
              <a:t>07/12/2020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D8D82D-46F9-4E3D-A66B-EEF4C010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AF5BF29-4C26-4847-BD00-68CA5A44E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85C-3B34-4018-AA63-A4D22E68B1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0218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F67632-6D61-41DB-9D80-8574B6C9C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2DDECE-86E1-4E96-9F25-94A9DB322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9F0E52-F888-453B-8F2C-C44748BC1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3001-7889-4810-A94B-EF811F9EE606}" type="datetimeFigureOut">
              <a:rPr lang="en-GB" smtClean="0"/>
              <a:pPr/>
              <a:t>07/12/2020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A46610-B008-4DD9-9CA7-723112F42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BC29CC-29B2-416F-86D7-D4B6825EE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85C-3B34-4018-AA63-A4D22E68B1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48586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66B7DB-0769-44B6-947B-E1D79A698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5F9F038-66BB-4F70-B9F2-300C9B722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DBF49C-DD5E-41DF-97E7-22FED202F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3001-7889-4810-A94B-EF811F9EE606}" type="datetimeFigureOut">
              <a:rPr lang="en-GB" smtClean="0"/>
              <a:pPr/>
              <a:t>07/12/2020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A41FAF-F35F-4E5D-9685-26A5D34CA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4478D2-1167-4CED-AD6D-560D35D6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85C-3B34-4018-AA63-A4D22E68B1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22331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C6C49A-4CB8-4F9F-9A16-1B383B92B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974D78-E153-492F-807D-347C69CEBD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500152E-FE6F-48B0-9391-49407BAAC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A1A7FD-0754-44D6-B809-394928B40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3001-7889-4810-A94B-EF811F9EE606}" type="datetimeFigureOut">
              <a:rPr lang="en-GB" smtClean="0"/>
              <a:pPr/>
              <a:t>07/12/2020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8198ADA-0871-4064-8811-C32F0BF72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19248CC-5C74-4505-A0C2-658E8B8B2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85C-3B34-4018-AA63-A4D22E68B1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7672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C0C2F4-6D4E-4B6D-B6E6-08FFF5E14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A52BF0E-D285-441A-BB5D-D4D47DD0F6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E167023-805C-4453-86F8-5B6D381C9A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1C3C8EE-BAC9-43CE-9023-E3DE74BBC5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77D3F73-B180-4509-800A-959684AD0A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96557B4-119C-4CDD-9C67-4F41A647F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3001-7889-4810-A94B-EF811F9EE606}" type="datetimeFigureOut">
              <a:rPr lang="en-GB" smtClean="0"/>
              <a:pPr/>
              <a:t>07/12/2020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206A27F-F070-4249-BEAF-CF0696D92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C197B96-5A19-475B-A72E-A72EE1AC3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85C-3B34-4018-AA63-A4D22E68B1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7969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C90446-6F51-4D0E-A382-57F2D333C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663AFB7-9317-45C6-979E-668CE21B1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3001-7889-4810-A94B-EF811F9EE606}" type="datetimeFigureOut">
              <a:rPr lang="en-GB" smtClean="0"/>
              <a:pPr/>
              <a:t>07/12/2020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745828C-DD25-47E1-BDBA-E8010306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A9FBEC9-9887-48D9-A4EE-A2505B805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85C-3B34-4018-AA63-A4D22E68B1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483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4CBF82B-DBFB-445F-8224-4B6C1699C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3001-7889-4810-A94B-EF811F9EE606}" type="datetimeFigureOut">
              <a:rPr lang="en-GB" smtClean="0"/>
              <a:pPr/>
              <a:t>07/12/2020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43093E9-163D-4F2D-8BBB-639AAC379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972F567-C948-4BF5-9C9A-8657A1DE3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85C-3B34-4018-AA63-A4D22E68B1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31486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FF76DA-9FDD-4985-8D52-E52D09393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D3B953-484A-4F0B-B026-98DD48752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92A27DB-93E2-42C6-99AE-AB1D11D20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FECFA9F-0ADD-4D6A-8AF5-7DBD2C5D5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3001-7889-4810-A94B-EF811F9EE606}" type="datetimeFigureOut">
              <a:rPr lang="en-GB" smtClean="0"/>
              <a:pPr/>
              <a:t>07/12/2020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3C9722D-F8B6-4F75-B395-A2CFFEC94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3E6309B-2CD9-4A41-9A32-30456AC14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85C-3B34-4018-AA63-A4D22E68B1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8987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DCB118-2169-40B6-8C4D-24EA62406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6610D4F-2F52-437A-BB83-940B36F57C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E989F26-1E8C-49BA-A3F4-5F0AD416BD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61A1BA9-C413-4193-8D53-5902E76E9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3001-7889-4810-A94B-EF811F9EE606}" type="datetimeFigureOut">
              <a:rPr lang="en-GB" smtClean="0"/>
              <a:pPr/>
              <a:t>07/12/2020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2E3C6A1-B95C-4AAD-8ADF-95FD1DC5B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93B87F5-6896-4D16-BA57-05C924965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85C-3B34-4018-AA63-A4D22E68B1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3823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8C4A769-E0DE-4CC1-8560-4766F61F1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48CE944-5CA3-4755-A46D-74C719B42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11E96C-868C-4AF1-A6CE-0B9E449358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C3001-7889-4810-A94B-EF811F9EE606}" type="datetimeFigureOut">
              <a:rPr lang="en-GB" smtClean="0"/>
              <a:pPr/>
              <a:t>07/12/2020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79D14B-0494-4505-9E50-63C274064D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3014A9-C275-40B4-A094-7E99BC098F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2285C-3B34-4018-AA63-A4D22E68B1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9698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200" dirty="0" smtClean="0"/>
              <a:t>Математика</a:t>
            </a:r>
            <a:br>
              <a:rPr lang="sr-Cyrl-BA" sz="3200" dirty="0" smtClean="0"/>
            </a:br>
            <a:r>
              <a:rPr lang="sr-Cyrl-BA" sz="3200" dirty="0" smtClean="0"/>
              <a:t>3.разред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   </a:t>
            </a:r>
          </a:p>
          <a:p>
            <a:pPr>
              <a:buNone/>
            </a:pPr>
            <a:endParaRPr lang="sr-Cyrl-RS" dirty="0" smtClean="0"/>
          </a:p>
          <a:p>
            <a:pPr algn="ctr">
              <a:buNone/>
            </a:pPr>
            <a:r>
              <a:rPr lang="sr-Cyrl-RS" dirty="0" smtClean="0"/>
              <a:t>  </a:t>
            </a:r>
          </a:p>
          <a:p>
            <a:pPr algn="ctr">
              <a:buNone/>
            </a:pPr>
            <a:r>
              <a:rPr lang="sr-Cyrl-RS" sz="4000" b="1" dirty="0" smtClean="0"/>
              <a:t>ДЈЕЉЕНИК, ДЈЕЛИЛАЦ И КОЛИЧНИК</a:t>
            </a:r>
            <a:endParaRPr lang="en-GB" sz="4000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154BFD1-6489-4AF9-A4F8-6AA99EB95F4B}"/>
              </a:ext>
            </a:extLst>
          </p:cNvPr>
          <p:cNvSpPr txBox="1"/>
          <p:nvPr/>
        </p:nvSpPr>
        <p:spPr>
          <a:xfrm>
            <a:off x="1008529" y="715109"/>
            <a:ext cx="10542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800" dirty="0"/>
              <a:t>ДЈЕЉЕНИК, ДЈЕЛИЛАЦ И КОЛИЧНИК</a:t>
            </a:r>
            <a:endParaRPr lang="en-GB" sz="4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B402994-9D49-49A5-9EB4-8968F2D6D6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8529" y="2708030"/>
            <a:ext cx="4864733" cy="282592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4C7C7E8-CD40-4A55-A93B-65F36059F9AF}"/>
              </a:ext>
            </a:extLst>
          </p:cNvPr>
          <p:cNvSpPr txBox="1"/>
          <p:nvPr/>
        </p:nvSpPr>
        <p:spPr>
          <a:xfrm>
            <a:off x="3124200" y="5905571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/>
              <a:t>20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D361E85-D437-4816-B6E2-DD48065B20A6}"/>
              </a:ext>
            </a:extLst>
          </p:cNvPr>
          <p:cNvSpPr txBox="1"/>
          <p:nvPr/>
        </p:nvSpPr>
        <p:spPr>
          <a:xfrm>
            <a:off x="1018054" y="2269832"/>
            <a:ext cx="7705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/>
              <a:t>Скуп воћа и поврћа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165331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154BFD1-6489-4AF9-A4F8-6AA99EB95F4B}"/>
              </a:ext>
            </a:extLst>
          </p:cNvPr>
          <p:cNvSpPr txBox="1"/>
          <p:nvPr/>
        </p:nvSpPr>
        <p:spPr>
          <a:xfrm>
            <a:off x="1008529" y="1438835"/>
            <a:ext cx="10542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800" dirty="0"/>
              <a:t>ДЈЕЉЕНИК, ДЈЕЛИЛАЦ И КОЛИЧНИК</a:t>
            </a:r>
            <a:endParaRPr lang="en-GB" sz="4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B402994-9D49-49A5-9EB4-8968F2D6D6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8528" y="2712304"/>
            <a:ext cx="4653718" cy="268518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4C7C7E8-CD40-4A55-A93B-65F36059F9AF}"/>
              </a:ext>
            </a:extLst>
          </p:cNvPr>
          <p:cNvSpPr txBox="1"/>
          <p:nvPr/>
        </p:nvSpPr>
        <p:spPr>
          <a:xfrm>
            <a:off x="3124200" y="5905571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/>
              <a:t>20</a:t>
            </a:r>
            <a:endParaRPr lang="en-GB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FE1F7FF-87FC-4C5D-913F-44BC206ECB5D}"/>
              </a:ext>
            </a:extLst>
          </p:cNvPr>
          <p:cNvSpPr txBox="1"/>
          <p:nvPr/>
        </p:nvSpPr>
        <p:spPr>
          <a:xfrm flipH="1">
            <a:off x="6437612" y="3464876"/>
            <a:ext cx="17785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9600" dirty="0"/>
              <a:t>: 4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xmlns="" val="3012178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6B6FCC9-814E-4F61-83BE-3D0318AAC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1684" y="2351234"/>
            <a:ext cx="5087471" cy="29354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C525A66-C66F-4F62-A9E1-F951F667799F}"/>
              </a:ext>
            </a:extLst>
          </p:cNvPr>
          <p:cNvSpPr txBox="1"/>
          <p:nvPr/>
        </p:nvSpPr>
        <p:spPr>
          <a:xfrm>
            <a:off x="1126192" y="1210235"/>
            <a:ext cx="97659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4000" dirty="0"/>
              <a:t>ДЈЕЉЕНИК, ДЈЕЛИЛАЦ И КОЛИЧНИК</a:t>
            </a:r>
            <a:endParaRPr lang="en-GB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C768973-CC7C-45AE-9575-03A0033B6623}"/>
              </a:ext>
            </a:extLst>
          </p:cNvPr>
          <p:cNvSpPr txBox="1"/>
          <p:nvPr/>
        </p:nvSpPr>
        <p:spPr>
          <a:xfrm flipH="1">
            <a:off x="6095998" y="3173506"/>
            <a:ext cx="152848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9600" dirty="0"/>
              <a:t>: 4</a:t>
            </a:r>
            <a:endParaRPr lang="en-GB" sz="9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F22D1A8-9A41-475B-9F70-2DE3DE8858C9}"/>
              </a:ext>
            </a:extLst>
          </p:cNvPr>
          <p:cNvSpPr txBox="1"/>
          <p:nvPr/>
        </p:nvSpPr>
        <p:spPr>
          <a:xfrm>
            <a:off x="7624481" y="3818965"/>
            <a:ext cx="10354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9600" dirty="0"/>
              <a:t>=</a:t>
            </a:r>
            <a:endParaRPr lang="en-GB" sz="96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525B89DB-92EE-487D-8250-4AA432A923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39952" y="2919431"/>
            <a:ext cx="3854824" cy="336872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5629222-6138-4DE3-8A1E-837C8B2A5AEF}"/>
              </a:ext>
            </a:extLst>
          </p:cNvPr>
          <p:cNvSpPr txBox="1"/>
          <p:nvPr/>
        </p:nvSpPr>
        <p:spPr>
          <a:xfrm>
            <a:off x="739588" y="6034084"/>
            <a:ext cx="10986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                                          </a:t>
            </a:r>
            <a:r>
              <a:rPr lang="sr-Cyrl-RS" sz="3600" dirty="0"/>
              <a:t>20                               : 4          </a:t>
            </a:r>
            <a:r>
              <a:rPr lang="sr-Latn-BA" sz="3600" dirty="0" smtClean="0"/>
              <a:t>=</a:t>
            </a:r>
            <a:r>
              <a:rPr lang="sr-Cyrl-RS" sz="3600" dirty="0" smtClean="0"/>
              <a:t>                </a:t>
            </a:r>
            <a:r>
              <a:rPr lang="sr-Cyrl-RS" sz="3600" dirty="0"/>
              <a:t>5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60698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0DC58BD-2D4B-455F-8536-6062BDD48BAA}"/>
              </a:ext>
            </a:extLst>
          </p:cNvPr>
          <p:cNvSpPr txBox="1"/>
          <p:nvPr/>
        </p:nvSpPr>
        <p:spPr>
          <a:xfrm>
            <a:off x="309282" y="416859"/>
            <a:ext cx="1132242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/>
              <a:t>	</a:t>
            </a:r>
            <a:r>
              <a:rPr lang="sr-Cyrl-RS" sz="3200" dirty="0" smtClean="0"/>
              <a:t>РАЗГОВАРАМО </a:t>
            </a:r>
            <a:r>
              <a:rPr lang="sr-Cyrl-RS" sz="3200" dirty="0"/>
              <a:t>О ПОСТАВЉЕНОМ ЗАДАТКУ:</a:t>
            </a:r>
          </a:p>
          <a:p>
            <a:r>
              <a:rPr lang="sr-Cyrl-RS" sz="2400" dirty="0"/>
              <a:t>Шта смо урадили са воћем и поврћем из </a:t>
            </a:r>
            <a:r>
              <a:rPr lang="sr-Cyrl-RS" sz="2400" dirty="0" smtClean="0"/>
              <a:t>скупа</a:t>
            </a:r>
            <a:r>
              <a:rPr lang="sr-Latn-BA" sz="2400" dirty="0" smtClean="0"/>
              <a:t>,</a:t>
            </a:r>
            <a:r>
              <a:rPr lang="sr-Cyrl-RS" sz="2400" dirty="0" smtClean="0"/>
              <a:t> </a:t>
            </a:r>
            <a:r>
              <a:rPr lang="sr-Cyrl-RS" sz="2400" dirty="0"/>
              <a:t>а да сви добију једнак дио?</a:t>
            </a:r>
          </a:p>
          <a:p>
            <a:r>
              <a:rPr lang="sr-Cyrl-RS" sz="2400" dirty="0"/>
              <a:t>Двадесет комада воћа и поврћа треба да </a:t>
            </a:r>
            <a:r>
              <a:rPr lang="sr-Cyrl-RS" sz="2400" dirty="0" err="1"/>
              <a:t>подијелимо</a:t>
            </a:r>
            <a:r>
              <a:rPr lang="sr-Cyrl-RS" sz="2400" dirty="0"/>
              <a:t> на 4 особе!</a:t>
            </a:r>
          </a:p>
          <a:p>
            <a:r>
              <a:rPr lang="sr-Cyrl-RS" sz="2400" dirty="0"/>
              <a:t>                    </a:t>
            </a:r>
            <a:r>
              <a:rPr lang="sr-Cyrl-RS" sz="3200" dirty="0"/>
              <a:t>20 : 4 = 5, јер је   5 × 4 = 20   </a:t>
            </a:r>
            <a:r>
              <a:rPr lang="sr-Cyrl-RS" sz="3200" dirty="0">
                <a:solidFill>
                  <a:srgbClr val="C00000"/>
                </a:solidFill>
              </a:rPr>
              <a:t>(урадили смо </a:t>
            </a:r>
            <a:r>
              <a:rPr lang="sr-Cyrl-RS" sz="3200" dirty="0" err="1">
                <a:solidFill>
                  <a:srgbClr val="C00000"/>
                </a:solidFill>
              </a:rPr>
              <a:t>провјеру</a:t>
            </a:r>
            <a:r>
              <a:rPr lang="sr-Cyrl-RS" sz="3200" dirty="0">
                <a:solidFill>
                  <a:srgbClr val="C00000"/>
                </a:solidFill>
              </a:rPr>
              <a:t>)</a:t>
            </a:r>
          </a:p>
          <a:p>
            <a:r>
              <a:rPr lang="sr-Cyrl-RS" sz="3200" dirty="0"/>
              <a:t>               </a:t>
            </a:r>
            <a:r>
              <a:rPr lang="sr-Cyrl-RS" sz="9600" dirty="0"/>
              <a:t>20  :  4  =  5</a:t>
            </a:r>
          </a:p>
          <a:p>
            <a:r>
              <a:rPr lang="sr-Cyrl-RS" sz="4400" dirty="0">
                <a:solidFill>
                  <a:schemeClr val="accent6">
                    <a:lumMod val="75000"/>
                  </a:schemeClr>
                </a:solidFill>
              </a:rPr>
              <a:t> ДЈЕЉЕНИК     </a:t>
            </a:r>
            <a:r>
              <a:rPr lang="sr-Cyrl-RS" sz="4400" dirty="0">
                <a:solidFill>
                  <a:schemeClr val="accent1">
                    <a:lumMod val="75000"/>
                  </a:schemeClr>
                </a:solidFill>
              </a:rPr>
              <a:t>ДЈЕЛИЛАЦ       </a:t>
            </a:r>
            <a:r>
              <a:rPr lang="sr-Cyrl-RS" sz="4400" dirty="0" smtClean="0">
                <a:solidFill>
                  <a:schemeClr val="accent4">
                    <a:lumMod val="75000"/>
                  </a:schemeClr>
                </a:solidFill>
              </a:rPr>
              <a:t>КОЛИЧНИК</a:t>
            </a:r>
            <a:endParaRPr lang="sr-Latn-BA" sz="4400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sr-Cyrl-RS" sz="3200" dirty="0"/>
          </a:p>
          <a:p>
            <a:r>
              <a:rPr lang="ru-RU" sz="3200" dirty="0" smtClean="0">
                <a:solidFill>
                  <a:srgbClr val="FF0000"/>
                </a:solidFill>
              </a:rPr>
              <a:t>РАЧУНСКУ РАДЊУ КОЈУ ОЗНАЧАВАМО ЗНАКОМ : (ДВИЈЕ ТАЧКЕ) </a:t>
            </a:r>
            <a:r>
              <a:rPr lang="ru-RU" sz="3200" dirty="0" smtClean="0">
                <a:solidFill>
                  <a:srgbClr val="FF0000"/>
                </a:solidFill>
              </a:rPr>
              <a:t>НАЗИВАМО</a:t>
            </a:r>
            <a:r>
              <a:rPr lang="sr-Latn-BA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ДИЈЕЉЕЊЕ</a:t>
            </a:r>
            <a:r>
              <a:rPr lang="ru-RU" sz="3200" dirty="0" smtClean="0">
                <a:solidFill>
                  <a:srgbClr val="FF0000"/>
                </a:solidFill>
              </a:rPr>
              <a:t>.</a:t>
            </a:r>
            <a:endParaRPr lang="en-GB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4632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9CD7D12-02F4-4B6B-9C60-E3E5E6CD36D6}"/>
              </a:ext>
            </a:extLst>
          </p:cNvPr>
          <p:cNvSpPr txBox="1"/>
          <p:nvPr/>
        </p:nvSpPr>
        <p:spPr>
          <a:xfrm>
            <a:off x="484094" y="578224"/>
            <a:ext cx="1145689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800" dirty="0" smtClean="0">
                <a:solidFill>
                  <a:srgbClr val="C00000"/>
                </a:solidFill>
              </a:rPr>
              <a:t>ДЈЕ</a:t>
            </a:r>
            <a:r>
              <a:rPr lang="sr-Cyrl-BA" sz="4800" dirty="0" smtClean="0">
                <a:solidFill>
                  <a:srgbClr val="C00000"/>
                </a:solidFill>
              </a:rPr>
              <a:t>Љ</a:t>
            </a:r>
            <a:r>
              <a:rPr lang="sr-Cyrl-RS" sz="4800" dirty="0" smtClean="0">
                <a:solidFill>
                  <a:srgbClr val="C00000"/>
                </a:solidFill>
              </a:rPr>
              <a:t>ЕНИК</a:t>
            </a:r>
            <a:r>
              <a:rPr lang="sr-Cyrl-RS" sz="4800" dirty="0" smtClean="0"/>
              <a:t> </a:t>
            </a:r>
            <a:r>
              <a:rPr lang="sr-Cyrl-RS" sz="4800" dirty="0"/>
              <a:t>је број који дијелимо.</a:t>
            </a:r>
          </a:p>
          <a:p>
            <a:r>
              <a:rPr lang="sr-Cyrl-RS" sz="4800" dirty="0">
                <a:solidFill>
                  <a:srgbClr val="C00000"/>
                </a:solidFill>
              </a:rPr>
              <a:t>ДЈЕЛИЛАЦ</a:t>
            </a:r>
            <a:r>
              <a:rPr lang="sr-Cyrl-RS" sz="4800" dirty="0"/>
              <a:t> је број са којим се </a:t>
            </a:r>
            <a:r>
              <a:rPr lang="sr-Cyrl-RS" sz="4800" dirty="0" err="1"/>
              <a:t>дијели</a:t>
            </a:r>
            <a:r>
              <a:rPr lang="sr-Cyrl-RS" sz="4800" dirty="0"/>
              <a:t>.</a:t>
            </a:r>
          </a:p>
          <a:p>
            <a:r>
              <a:rPr lang="sr-Cyrl-RS" sz="4800" dirty="0">
                <a:solidFill>
                  <a:srgbClr val="C00000"/>
                </a:solidFill>
              </a:rPr>
              <a:t>КОЛИЧНИК</a:t>
            </a:r>
            <a:r>
              <a:rPr lang="sr-Cyrl-RS" sz="4800" dirty="0"/>
              <a:t> је резултат дијељења</a:t>
            </a:r>
            <a:r>
              <a:rPr lang="sr-Cyrl-RS" sz="4800" dirty="0" smtClean="0"/>
              <a:t>.</a:t>
            </a:r>
          </a:p>
          <a:p>
            <a:endParaRPr lang="sr-Cyrl-RS" sz="4800" dirty="0"/>
          </a:p>
          <a:p>
            <a:r>
              <a:rPr lang="sr-Cyrl-RS" sz="4800" dirty="0"/>
              <a:t>        </a:t>
            </a:r>
            <a:r>
              <a:rPr lang="sr-Cyrl-BA" sz="2800" dirty="0" smtClean="0"/>
              <a:t>У </a:t>
            </a:r>
            <a:r>
              <a:rPr lang="sr-Cyrl-BA" sz="2800" dirty="0" smtClean="0"/>
              <a:t>рачунској радњи </a:t>
            </a:r>
            <a:r>
              <a:rPr lang="sr-Cyrl-BA" sz="2800" dirty="0" smtClean="0"/>
              <a:t>дијељења ДЈЕЉЕНИК </a:t>
            </a:r>
            <a:r>
              <a:rPr lang="sr-Cyrl-BA" sz="2800" dirty="0" smtClean="0"/>
              <a:t>је увијек највећи број</a:t>
            </a:r>
            <a:r>
              <a:rPr lang="sr-Cyrl-BA" sz="2800" dirty="0" smtClean="0"/>
              <a:t>!</a:t>
            </a:r>
          </a:p>
          <a:p>
            <a:endParaRPr lang="sr-Cyrl-RS" sz="2800" dirty="0"/>
          </a:p>
          <a:p>
            <a:r>
              <a:rPr lang="sr-Cyrl-RS" sz="4800" dirty="0"/>
              <a:t>ПОШТО ЈЕ:</a:t>
            </a:r>
          </a:p>
          <a:p>
            <a:r>
              <a:rPr lang="sr-Cyrl-RS" sz="3600" dirty="0"/>
              <a:t>4 × 3 = 12,  јер је  12 : 3= 4    и   12 : 4 = 3</a:t>
            </a:r>
          </a:p>
          <a:p>
            <a:r>
              <a:rPr lang="sr-Cyrl-RS" sz="3600" dirty="0"/>
              <a:t>3 × 8 = 24,  јер је  24 : 8 =3    и    24 : 3 = 8</a:t>
            </a:r>
          </a:p>
        </p:txBody>
      </p:sp>
    </p:spTree>
    <p:extLst>
      <p:ext uri="{BB962C8B-B14F-4D97-AF65-F5344CB8AC3E}">
        <p14:creationId xmlns:p14="http://schemas.microsoft.com/office/powerpoint/2010/main" xmlns="" val="2807480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2DE6DAD-401D-424C-803B-E2DE7EA030EE}"/>
              </a:ext>
            </a:extLst>
          </p:cNvPr>
          <p:cNvSpPr txBox="1"/>
          <p:nvPr/>
        </p:nvSpPr>
        <p:spPr>
          <a:xfrm>
            <a:off x="403412" y="833718"/>
            <a:ext cx="108652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/>
              <a:t>РЈЕШАВАМО ЗАДАТКЕ:</a:t>
            </a:r>
          </a:p>
          <a:p>
            <a:endParaRPr lang="sr-Cyrl-RS" sz="3200" dirty="0"/>
          </a:p>
          <a:p>
            <a:pPr marL="514350" indent="-514350">
              <a:buAutoNum type="arabicPeriod"/>
            </a:pPr>
            <a:r>
              <a:rPr lang="sr-Cyrl-RS" sz="3200" dirty="0"/>
              <a:t>Израчунај количник бројева 12 и 3.</a:t>
            </a:r>
          </a:p>
          <a:p>
            <a:pPr marL="514350" indent="-514350">
              <a:buAutoNum type="arabicPeriod"/>
            </a:pPr>
            <a:r>
              <a:rPr lang="sr-Cyrl-RS" sz="3200" dirty="0" err="1"/>
              <a:t>Подијели</a:t>
            </a:r>
            <a:r>
              <a:rPr lang="sr-Cyrl-RS" sz="3200" dirty="0"/>
              <a:t> 15 ружа у </a:t>
            </a:r>
            <a:r>
              <a:rPr lang="sr-Cyrl-RS" sz="3200"/>
              <a:t>5 </a:t>
            </a:r>
            <a:r>
              <a:rPr lang="sr-Cyrl-RS" sz="3200" smtClean="0"/>
              <a:t>вази, састави  израз и израчунај.</a:t>
            </a:r>
            <a:endParaRPr lang="sr-Cyrl-RS" sz="3200" dirty="0"/>
          </a:p>
          <a:p>
            <a:pPr marL="514350" indent="-514350">
              <a:buAutoNum type="arabicPeriod"/>
            </a:pPr>
            <a:r>
              <a:rPr lang="sr-Cyrl-RS" sz="3200" dirty="0"/>
              <a:t>Милана је имала 10 шналица и ставила их је у 2 кутије. Колико је шналица у свакој кутији?</a:t>
            </a:r>
          </a:p>
          <a:p>
            <a:pPr marL="514350" indent="-514350">
              <a:buAutoNum type="arabicPeriod"/>
            </a:pPr>
            <a:r>
              <a:rPr lang="sr-Cyrl-RS" sz="3200" dirty="0"/>
              <a:t>Мама је купила 6 сладоледа и </a:t>
            </a:r>
            <a:r>
              <a:rPr lang="sr-Cyrl-RS" sz="3200" dirty="0" err="1"/>
              <a:t>подијелила</a:t>
            </a:r>
            <a:r>
              <a:rPr lang="sr-Cyrl-RS" sz="3200" dirty="0"/>
              <a:t> их тројици </a:t>
            </a:r>
            <a:r>
              <a:rPr lang="sr-Cyrl-RS" sz="3200" dirty="0" err="1"/>
              <a:t>дјечака</a:t>
            </a:r>
            <a:r>
              <a:rPr lang="sr-Cyrl-RS" sz="3200" dirty="0"/>
              <a:t> тако да је сваки добио исто. Колико је сваки </a:t>
            </a:r>
            <a:r>
              <a:rPr lang="sr-Cyrl-RS" sz="3200" dirty="0" err="1"/>
              <a:t>дјечак</a:t>
            </a:r>
            <a:r>
              <a:rPr lang="sr-Cyrl-RS" sz="3200" dirty="0"/>
              <a:t> добио?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xmlns="" val="126048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178</Words>
  <Application>Microsoft Office PowerPoint</Application>
  <PresentationFormat>Custom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Математика 3.разред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goran sarajlic</dc:creator>
  <cp:lastModifiedBy>Trulex</cp:lastModifiedBy>
  <cp:revision>15</cp:revision>
  <dcterms:created xsi:type="dcterms:W3CDTF">2020-12-06T11:16:13Z</dcterms:created>
  <dcterms:modified xsi:type="dcterms:W3CDTF">2020-12-07T20:21:45Z</dcterms:modified>
</cp:coreProperties>
</file>