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72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E6A28A-988F-4AD4-A1DD-3041BFF85C1F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595CED8-71A3-48F0-9AD4-EC0E7122C86C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165647"/>
            <a:ext cx="6779110" cy="923330"/>
            <a:chOff x="1172584" y="1381459"/>
            <a:chExt cx="6779110" cy="1231104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12311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040804"/>
            <a:ext cx="6777318" cy="1298987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25897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A28A-988F-4AD4-A1DD-3041BFF85C1F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CED8-71A3-48F0-9AD4-EC0E7122C86C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044163"/>
            <a:ext cx="6779110" cy="923330"/>
            <a:chOff x="1172584" y="1381459"/>
            <a:chExt cx="6779110" cy="1231104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12311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1" y="419550"/>
            <a:ext cx="1678193" cy="417507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91" y="637392"/>
            <a:ext cx="5507917" cy="37678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A28A-988F-4AD4-A1DD-3041BFF85C1F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CED8-71A3-48F0-9AD4-EC0E7122C86C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4594070" y="2045201"/>
            <a:ext cx="4110116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000881" y="1381459"/>
              <a:ext cx="1169551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A28A-988F-4AD4-A1DD-3041BFF85C1F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CED8-71A3-48F0-9AD4-EC0E7122C86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044163"/>
            <a:ext cx="6779110" cy="923330"/>
            <a:chOff x="1172584" y="1381459"/>
            <a:chExt cx="6779110" cy="1231104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12311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165684"/>
            <a:ext cx="6779110" cy="923330"/>
            <a:chOff x="1172584" y="1381459"/>
            <a:chExt cx="6779110" cy="1231104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12311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3" y="903644"/>
            <a:ext cx="7754713" cy="1433037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51" y="2825488"/>
            <a:ext cx="7734747" cy="1125140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A28A-988F-4AD4-A1DD-3041BFF85C1F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CED8-71A3-48F0-9AD4-EC0E7122C86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A28A-988F-4AD4-A1DD-3041BFF85C1F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CED8-71A3-48F0-9AD4-EC0E7122C86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044163"/>
            <a:ext cx="6779110" cy="923330"/>
            <a:chOff x="1172584" y="1381459"/>
            <a:chExt cx="6779110" cy="1231104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12311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1680210"/>
            <a:ext cx="3803904" cy="29077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1680210"/>
            <a:ext cx="3803904" cy="29077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1680210"/>
            <a:ext cx="3442446" cy="493776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210696"/>
            <a:ext cx="3803904" cy="23797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1680210"/>
            <a:ext cx="3447288" cy="493776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208276"/>
            <a:ext cx="3799728" cy="23797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A28A-988F-4AD4-A1DD-3041BFF85C1F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CED8-71A3-48F0-9AD4-EC0E7122C86C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044163"/>
            <a:ext cx="6779110" cy="923330"/>
            <a:chOff x="1172584" y="1381459"/>
            <a:chExt cx="6779110" cy="1231104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12311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A28A-988F-4AD4-A1DD-3041BFF85C1F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CED8-71A3-48F0-9AD4-EC0E7122C86C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044163"/>
            <a:ext cx="6779110" cy="923330"/>
            <a:chOff x="1172584" y="1381459"/>
            <a:chExt cx="6779110" cy="1231104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12311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A28A-988F-4AD4-A1DD-3041BFF85C1F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CED8-71A3-48F0-9AD4-EC0E7122C8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82" y="1258648"/>
            <a:ext cx="3422483" cy="141519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4" y="419550"/>
            <a:ext cx="4116667" cy="4175074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82" y="2702860"/>
            <a:ext cx="3411725" cy="1887967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A28A-988F-4AD4-A1DD-3041BFF85C1F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CED8-71A3-48F0-9AD4-EC0E7122C8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4" y="3501615"/>
            <a:ext cx="7767021" cy="483547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500224"/>
            <a:ext cx="4772156" cy="2698512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3993230"/>
            <a:ext cx="7756264" cy="603647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A28A-988F-4AD4-A1DD-3041BFF85C1F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CED8-71A3-48F0-9AD4-EC0E7122C8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3" y="427618"/>
            <a:ext cx="7756263" cy="7906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50" y="1686262"/>
            <a:ext cx="7745505" cy="29083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462108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9E6A28A-988F-4AD4-A1DD-3041BFF85C1F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62108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462108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595CED8-71A3-48F0-9AD4-EC0E7122C86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781482"/>
            <a:ext cx="6777318" cy="682441"/>
          </a:xfrm>
        </p:spPr>
        <p:txBody>
          <a:bodyPr/>
          <a:lstStyle/>
          <a:p>
            <a:r>
              <a:rPr lang="bs-Cyrl-BA" sz="3600" dirty="0"/>
              <a:t>ПРАВОСЛАВНА ВЈЕРОНАУКА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23511" y="3008889"/>
            <a:ext cx="2971800" cy="965053"/>
          </a:xfrm>
        </p:spPr>
        <p:txBody>
          <a:bodyPr/>
          <a:lstStyle/>
          <a:p>
            <a:pPr lvl="0">
              <a:buClr>
                <a:srgbClr val="873624"/>
              </a:buClr>
            </a:pPr>
            <a:r>
              <a:rPr lang="bs-Cyrl-BA" dirty="0">
                <a:solidFill>
                  <a:prstClr val="white"/>
                </a:solidFill>
              </a:rPr>
              <a:t>ЗА </a:t>
            </a:r>
            <a:r>
              <a:rPr lang="bs-Cyrl-BA" dirty="0" smtClean="0">
                <a:solidFill>
                  <a:prstClr val="white"/>
                </a:solidFill>
              </a:rPr>
              <a:t>7. </a:t>
            </a:r>
            <a:r>
              <a:rPr lang="bs-Cyrl-BA" dirty="0">
                <a:solidFill>
                  <a:prstClr val="white"/>
                </a:solidFill>
              </a:rPr>
              <a:t>РАЗРЕД </a:t>
            </a:r>
          </a:p>
          <a:p>
            <a:pPr lvl="0">
              <a:buClr>
                <a:srgbClr val="873624"/>
              </a:buClr>
            </a:pPr>
            <a:r>
              <a:rPr lang="bs-Cyrl-BA" dirty="0">
                <a:solidFill>
                  <a:prstClr val="white"/>
                </a:solidFill>
              </a:rPr>
              <a:t>ОСНОВНЕ  ШКОЛЕ</a:t>
            </a:r>
            <a:endParaRPr lang="en-US" dirty="0">
              <a:solidFill>
                <a:prstClr val="white"/>
              </a:solidFill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3" y="271463"/>
            <a:ext cx="2360817" cy="15100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975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" y="1428750"/>
            <a:ext cx="8595360" cy="3248406"/>
          </a:xfrm>
        </p:spPr>
        <p:txBody>
          <a:bodyPr>
            <a:normAutofit lnSpcReduction="10000"/>
          </a:bodyPr>
          <a:lstStyle/>
          <a:p>
            <a:endParaRPr lang="bs-Cyrl-BA" sz="2400" b="1" dirty="0" smtClean="0">
              <a:latin typeface="Calibri"/>
              <a:ea typeface="Calibri"/>
              <a:cs typeface="Times New Roman"/>
            </a:endParaRPr>
          </a:p>
          <a:p>
            <a:r>
              <a:rPr lang="bs-Cyrl-BA" sz="2400" b="1" dirty="0" smtClean="0">
                <a:latin typeface="Calibri"/>
                <a:ea typeface="Calibri"/>
                <a:cs typeface="Times New Roman"/>
              </a:rPr>
              <a:t>Наставна јединица:</a:t>
            </a:r>
          </a:p>
          <a:p>
            <a:endParaRPr lang="bs-Cyrl-BA" sz="2400" b="1" dirty="0" smtClean="0">
              <a:latin typeface="Calibri"/>
              <a:ea typeface="Calibri"/>
              <a:cs typeface="Times New Roman"/>
            </a:endParaRPr>
          </a:p>
          <a:p>
            <a:pPr marL="0" indent="0" algn="ctr">
              <a:buNone/>
            </a:pPr>
            <a:r>
              <a:rPr lang="bs-Cyrl-BA" b="1" dirty="0" smtClean="0"/>
              <a:t>ОСЛОБОЂЕЊЕ ЈЕВРЕЈСКОГ НАРОДА ИЗ </a:t>
            </a:r>
          </a:p>
          <a:p>
            <a:pPr marL="0" indent="0" algn="ctr">
              <a:buNone/>
            </a:pPr>
            <a:r>
              <a:rPr lang="bs-Cyrl-BA" b="1" dirty="0" smtClean="0"/>
              <a:t>ЕГИПАТСКОГ РОПСТВА</a:t>
            </a:r>
            <a:endParaRPr lang="bs-Cyrl-BA" sz="2400" b="1" dirty="0" smtClean="0"/>
          </a:p>
          <a:p>
            <a:pPr marL="0" indent="0" algn="ctr">
              <a:buNone/>
            </a:pPr>
            <a:r>
              <a:rPr lang="bs-Cyrl-BA" b="1" dirty="0" smtClean="0"/>
              <a:t>(други дио)</a:t>
            </a:r>
          </a:p>
          <a:p>
            <a:pPr marL="0" indent="0">
              <a:buNone/>
            </a:pPr>
            <a:endParaRPr lang="bs-Cyrl-BA" sz="2400" b="1" dirty="0" smtClean="0"/>
          </a:p>
          <a:p>
            <a:pPr marL="0" indent="0" algn="r">
              <a:buNone/>
            </a:pPr>
            <a:r>
              <a:rPr lang="bs-Cyrl-BA" sz="1600" b="1" dirty="0" smtClean="0">
                <a:solidFill>
                  <a:schemeClr val="tx2"/>
                </a:solidFill>
              </a:rPr>
              <a:t>Наставна јединица се налази у уџбенику на страни 37.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285750"/>
            <a:ext cx="4413571" cy="971550"/>
          </a:xfrm>
        </p:spPr>
        <p:txBody>
          <a:bodyPr>
            <a:normAutofit fontScale="900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bs-Cyrl-BA" sz="2700" b="1" dirty="0" smtClean="0">
                <a:latin typeface="Calibri"/>
                <a:ea typeface="Calibri"/>
                <a:cs typeface="Times New Roman"/>
              </a:rPr>
              <a:t>Наставна тема:</a:t>
            </a:r>
            <a:br>
              <a:rPr lang="bs-Cyrl-BA" sz="2700" b="1" dirty="0" smtClean="0">
                <a:latin typeface="Calibri"/>
                <a:ea typeface="Calibri"/>
                <a:cs typeface="Times New Roman"/>
              </a:rPr>
            </a:br>
            <a:r>
              <a:rPr lang="bs-Cyrl-BA" sz="2700" b="1" i="1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sr-Cyrl-CS" sz="2700" b="1" dirty="0"/>
              <a:t>Излазак из Египта (Мисира)</a:t>
            </a:r>
            <a:endParaRPr lang="en-US" sz="2800" b="1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7867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50" y="1657350"/>
            <a:ext cx="7745505" cy="3200400"/>
          </a:xfrm>
        </p:spPr>
        <p:txBody>
          <a:bodyPr>
            <a:normAutofit fontScale="92500" lnSpcReduction="10000"/>
          </a:bodyPr>
          <a:lstStyle/>
          <a:p>
            <a:r>
              <a:rPr lang="bs-Cyrl-BA" sz="2200" b="1" dirty="0" smtClean="0"/>
              <a:t>У оквиру наставне теме коју сада обрађујемо смо научили:</a:t>
            </a:r>
          </a:p>
          <a:p>
            <a:pPr algn="just">
              <a:buFont typeface="Wingdings" pitchFamily="2" charset="2"/>
              <a:buChar char="Ø"/>
            </a:pPr>
            <a:r>
              <a:rPr lang="bs-Cyrl-BA" sz="2200" dirty="0" smtClean="0"/>
              <a:t>У земљи мисирској, Израиљци су се умножили и оснажили.</a:t>
            </a:r>
          </a:p>
          <a:p>
            <a:pPr algn="just">
              <a:buFont typeface="Wingdings" pitchFamily="2" charset="2"/>
              <a:buChar char="Ø"/>
            </a:pPr>
            <a:r>
              <a:rPr lang="bs-Cyrl-BA" sz="2200" dirty="0" smtClean="0"/>
              <a:t>Нови владари нису знали за Јосифове заслуге, чак су у Израиљцима видјели пријетњу.</a:t>
            </a:r>
          </a:p>
          <a:p>
            <a:pPr algn="just">
              <a:buFont typeface="Wingdings" pitchFamily="2" charset="2"/>
              <a:buChar char="Ø"/>
            </a:pPr>
            <a:r>
              <a:rPr lang="bs-Cyrl-BA" sz="2200" dirty="0" smtClean="0"/>
              <a:t>Израиљци постепено заборављају на своју вјеру и почињу прихватати обичаје Мисираца.</a:t>
            </a:r>
          </a:p>
          <a:p>
            <a:pPr algn="just">
              <a:buFont typeface="Wingdings" pitchFamily="2" charset="2"/>
              <a:buChar char="Ø"/>
            </a:pPr>
            <a:r>
              <a:rPr lang="bs-Cyrl-BA" sz="2200" dirty="0" smtClean="0"/>
              <a:t>Мисирци муче Израиљце тешким </a:t>
            </a:r>
            <a:r>
              <a:rPr lang="bs-Cyrl-BA" sz="2200" dirty="0" smtClean="0"/>
              <a:t>радом. </a:t>
            </a:r>
            <a:r>
              <a:rPr lang="bs-Cyrl-BA" sz="2200" dirty="0"/>
              <a:t>Н</a:t>
            </a:r>
            <a:r>
              <a:rPr lang="bs-Cyrl-BA" sz="2200" dirty="0" smtClean="0"/>
              <a:t>а </a:t>
            </a:r>
            <a:r>
              <a:rPr lang="bs-Cyrl-BA" sz="2200" dirty="0" smtClean="0"/>
              <a:t>разне начине желе да смање њихову </a:t>
            </a:r>
            <a:r>
              <a:rPr lang="bs-Cyrl-BA" sz="2200" dirty="0" smtClean="0"/>
              <a:t>бројност</a:t>
            </a:r>
            <a:r>
              <a:rPr lang="sr-Latn-RS" sz="2200" dirty="0" smtClean="0"/>
              <a:t>, </a:t>
            </a:r>
            <a:r>
              <a:rPr lang="sr-Cyrl-RS" sz="2200" dirty="0" smtClean="0"/>
              <a:t>па</a:t>
            </a:r>
            <a:r>
              <a:rPr lang="bs-Cyrl-BA" sz="2200" dirty="0" smtClean="0"/>
              <a:t> Израиљци </a:t>
            </a:r>
            <a:r>
              <a:rPr lang="bs-Cyrl-BA" sz="2200" dirty="0" smtClean="0"/>
              <a:t>губе слободу.</a:t>
            </a:r>
          </a:p>
          <a:p>
            <a:pPr algn="just">
              <a:buFont typeface="Wingdings" pitchFamily="2" charset="2"/>
              <a:buChar char="Ø"/>
            </a:pPr>
            <a:r>
              <a:rPr lang="bs-Cyrl-BA" sz="2200" dirty="0" smtClean="0"/>
              <a:t>Господ не напушта изабрани народ. Бог се јавља Мојсију и даје му задатак да избави јеврејски народ из мисирског ропства.  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/>
              <a:t>ОСЛОБОЂЕЊЕ ЈЕВРЕЈСКОГ НАРОДА ИЗ </a:t>
            </a:r>
            <a:br>
              <a:rPr lang="ru-RU" sz="1800" dirty="0"/>
            </a:br>
            <a:r>
              <a:rPr lang="ru-RU" sz="1800" dirty="0"/>
              <a:t>ЕГИПАТСКОГ РОПСТВА</a:t>
            </a:r>
            <a:br>
              <a:rPr lang="ru-RU" sz="1800" dirty="0"/>
            </a:br>
            <a:r>
              <a:rPr lang="ru-RU" sz="1800" dirty="0"/>
              <a:t>(други дио)</a:t>
            </a:r>
            <a:r>
              <a:rPr lang="ru-RU" sz="1200" dirty="0"/>
              <a:t/>
            </a:r>
            <a:br>
              <a:rPr lang="ru-RU" sz="1200" dirty="0"/>
            </a:b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29184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>
                <a:solidFill>
                  <a:srgbClr val="895D1D"/>
                </a:solidFill>
              </a:rPr>
              <a:t>ОСЛОБОЂЕЊЕ ЈЕВРЕЈСКОГ НАРОДА ИЗ </a:t>
            </a:r>
            <a:br>
              <a:rPr lang="ru-RU" sz="1800" dirty="0">
                <a:solidFill>
                  <a:srgbClr val="895D1D"/>
                </a:solidFill>
              </a:rPr>
            </a:br>
            <a:r>
              <a:rPr lang="ru-RU" sz="1800" dirty="0">
                <a:solidFill>
                  <a:srgbClr val="895D1D"/>
                </a:solidFill>
              </a:rPr>
              <a:t>ЕГИПАТСКОГ РОПСТВА</a:t>
            </a:r>
            <a:br>
              <a:rPr lang="ru-RU" sz="1800" dirty="0">
                <a:solidFill>
                  <a:srgbClr val="895D1D"/>
                </a:solidFill>
              </a:rPr>
            </a:br>
            <a:r>
              <a:rPr lang="ru-RU" sz="1800" dirty="0">
                <a:solidFill>
                  <a:srgbClr val="895D1D"/>
                </a:solidFill>
              </a:rPr>
              <a:t>(други дио)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809750"/>
            <a:ext cx="4032504" cy="2971800"/>
          </a:xfrm>
        </p:spPr>
        <p:txBody>
          <a:bodyPr>
            <a:normAutofit lnSpcReduction="10000"/>
          </a:bodyPr>
          <a:lstStyle/>
          <a:p>
            <a:r>
              <a:rPr lang="bs-Cyrl-BA" sz="1800" dirty="0" smtClean="0"/>
              <a:t>Послије разговора са Богом, Мојсије се враћа у Мисир.</a:t>
            </a:r>
          </a:p>
          <a:p>
            <a:pPr>
              <a:buFont typeface="Wingdings" pitchFamily="2" charset="2"/>
              <a:buChar char="Ø"/>
            </a:pPr>
            <a:r>
              <a:rPr lang="bs-Cyrl-BA" sz="1800" dirty="0" smtClean="0"/>
              <a:t>Заједно са братом Ароном тражи од фараона да дозволи Израиљцима да прославе свој празник у пустињи.</a:t>
            </a:r>
          </a:p>
          <a:p>
            <a:pPr>
              <a:buFont typeface="Wingdings" pitchFamily="2" charset="2"/>
              <a:buChar char="Ø"/>
            </a:pPr>
            <a:r>
              <a:rPr lang="bs-Cyrl-BA" sz="1800" dirty="0"/>
              <a:t>Т</a:t>
            </a:r>
            <a:r>
              <a:rPr lang="bs-Cyrl-BA" sz="1800" dirty="0" smtClean="0"/>
              <a:t>ада Мојсије, као доказ да је Бог са њим, чини прва чуда.</a:t>
            </a:r>
          </a:p>
          <a:p>
            <a:pPr>
              <a:buFont typeface="Wingdings" pitchFamily="2" charset="2"/>
              <a:buChar char="Ø"/>
            </a:pPr>
            <a:r>
              <a:rPr lang="bs-Cyrl-BA" sz="1800" dirty="0" smtClean="0"/>
              <a:t>Фараон није послушао Мојсија и почиње још више да угњетава Израиљце.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2038350"/>
            <a:ext cx="4228992" cy="2362200"/>
          </a:xfrm>
          <a:prstGeom prst="rect">
            <a:avLst/>
          </a:prstGeom>
          <a:ln w="127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7895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>
                <a:solidFill>
                  <a:srgbClr val="895D1D"/>
                </a:solidFill>
              </a:rPr>
              <a:t>ОСЛОБОЂЕЊЕ ЈЕВРЕЈСКОГ НАРОДА ИЗ </a:t>
            </a:r>
            <a:br>
              <a:rPr lang="ru-RU" sz="1800" dirty="0">
                <a:solidFill>
                  <a:srgbClr val="895D1D"/>
                </a:solidFill>
              </a:rPr>
            </a:br>
            <a:r>
              <a:rPr lang="ru-RU" sz="1800" dirty="0">
                <a:solidFill>
                  <a:srgbClr val="895D1D"/>
                </a:solidFill>
              </a:rPr>
              <a:t>ЕГИПАТСКОГ РОПСТВА</a:t>
            </a:r>
            <a:br>
              <a:rPr lang="ru-RU" sz="1800" dirty="0">
                <a:solidFill>
                  <a:srgbClr val="895D1D"/>
                </a:solidFill>
              </a:rPr>
            </a:br>
            <a:r>
              <a:rPr lang="ru-RU" sz="1800" dirty="0">
                <a:solidFill>
                  <a:srgbClr val="895D1D"/>
                </a:solidFill>
              </a:rPr>
              <a:t>(други дио)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8600" y="1428750"/>
            <a:ext cx="4261104" cy="3581400"/>
          </a:xfrm>
        </p:spPr>
        <p:txBody>
          <a:bodyPr>
            <a:normAutofit fontScale="55000" lnSpcReduction="20000"/>
          </a:bodyPr>
          <a:lstStyle/>
          <a:p>
            <a:r>
              <a:rPr lang="ru-RU" sz="3600" b="1" dirty="0"/>
              <a:t>Десет </a:t>
            </a:r>
            <a:r>
              <a:rPr lang="ru-RU" sz="3600" b="1" dirty="0" smtClean="0"/>
              <a:t>чуда:</a:t>
            </a:r>
            <a:endParaRPr lang="ru-RU" sz="3600" b="1" dirty="0"/>
          </a:p>
          <a:p>
            <a:pPr algn="just">
              <a:buFont typeface="Wingdings" pitchFamily="2" charset="2"/>
              <a:buChar char="Ø"/>
            </a:pPr>
            <a:r>
              <a:rPr lang="ru-RU" sz="3400" dirty="0"/>
              <a:t>Мојсије је био </a:t>
            </a:r>
            <a:r>
              <a:rPr lang="ru-RU" sz="3400" dirty="0" smtClean="0"/>
              <a:t>упоран, па је </a:t>
            </a:r>
            <a:r>
              <a:rPr lang="ru-RU" sz="3400" dirty="0"/>
              <a:t>уз </a:t>
            </a:r>
            <a:r>
              <a:rPr lang="ru-RU" sz="3400" dirty="0" smtClean="0"/>
              <a:t>Божју </a:t>
            </a:r>
            <a:r>
              <a:rPr lang="ru-RU" sz="3400" dirty="0"/>
              <a:t>помоћ, учинио </a:t>
            </a:r>
            <a:r>
              <a:rPr lang="ru-RU" sz="3400" dirty="0" smtClean="0"/>
              <a:t>десет </a:t>
            </a:r>
            <a:r>
              <a:rPr lang="ru-RU" sz="3400" dirty="0"/>
              <a:t>чуда у </a:t>
            </a:r>
            <a:r>
              <a:rPr lang="ru-RU" sz="3400" dirty="0" smtClean="0"/>
              <a:t>Мисиру, </a:t>
            </a:r>
            <a:r>
              <a:rPr lang="ru-RU" sz="3400" dirty="0"/>
              <a:t>која су била </a:t>
            </a:r>
            <a:r>
              <a:rPr lang="ru-RU" sz="3400" dirty="0" smtClean="0"/>
              <a:t>Божја </a:t>
            </a:r>
            <a:r>
              <a:rPr lang="ru-RU" sz="3400" dirty="0"/>
              <a:t>казна Мисирцима. </a:t>
            </a:r>
            <a:endParaRPr lang="ru-RU" sz="3400" dirty="0" smtClean="0"/>
          </a:p>
          <a:p>
            <a:pPr algn="just">
              <a:buFont typeface="Wingdings" pitchFamily="2" charset="2"/>
              <a:buChar char="Ø"/>
            </a:pPr>
            <a:r>
              <a:rPr lang="ru-RU" sz="3400" dirty="0" smtClean="0"/>
              <a:t>Мисирски </a:t>
            </a:r>
            <a:r>
              <a:rPr lang="ru-RU" sz="3400" dirty="0"/>
              <a:t>мудраци и врачари покушавали су да учине исто, али </a:t>
            </a:r>
            <a:r>
              <a:rPr lang="ru-RU" sz="3400" dirty="0" smtClean="0"/>
              <a:t>су код </a:t>
            </a:r>
            <a:r>
              <a:rPr lang="ru-RU" sz="3400" dirty="0"/>
              <a:t>трећег </a:t>
            </a:r>
            <a:r>
              <a:rPr lang="ru-RU" sz="3400" dirty="0" smtClean="0"/>
              <a:t>чуда признали </a:t>
            </a:r>
            <a:r>
              <a:rPr lang="ru-RU" sz="3400" dirty="0"/>
              <a:t>да се у Мојсијевим дјелима види „прст </a:t>
            </a:r>
            <a:r>
              <a:rPr lang="ru-RU" sz="3400" dirty="0" smtClean="0"/>
              <a:t>Божји</a:t>
            </a:r>
            <a:r>
              <a:rPr lang="ru-RU" sz="3400" dirty="0"/>
              <a:t>“ и да људи то не могу да учине. </a:t>
            </a:r>
            <a:endParaRPr lang="ru-RU" sz="3400" dirty="0" smtClean="0"/>
          </a:p>
          <a:p>
            <a:pPr algn="just">
              <a:buFont typeface="Wingdings" pitchFamily="2" charset="2"/>
              <a:buChar char="Ø"/>
            </a:pPr>
            <a:r>
              <a:rPr lang="ru-RU" sz="3400" dirty="0" smtClean="0"/>
              <a:t>Фараон </a:t>
            </a:r>
            <a:r>
              <a:rPr lang="ru-RU" sz="3400" dirty="0"/>
              <a:t>је био „тврдог срца</a:t>
            </a:r>
            <a:r>
              <a:rPr lang="ru-RU" sz="3400" dirty="0" smtClean="0"/>
              <a:t>“ и </a:t>
            </a:r>
            <a:r>
              <a:rPr lang="ru-RU" sz="3400" dirty="0"/>
              <a:t>није хтио да попусти, иако је увиђао какву штету трпи његов народ. </a:t>
            </a:r>
            <a:endParaRPr lang="ru-RU" sz="3400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5029200" y="1885950"/>
            <a:ext cx="3803904" cy="2907792"/>
          </a:xfrm>
        </p:spPr>
        <p:txBody>
          <a:bodyPr>
            <a:normAutofit fontScale="775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/>
              <a:t>Тек послије десетог чуда, када су помрли сви прворођени синови у Мисиру, а међу њима и фараонов син, фараон је дозволио Израиљцима да напусте Мисир. 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/>
              <a:t>За спомен спасења из Мисира, установљен је </a:t>
            </a:r>
            <a:r>
              <a:rPr lang="ru-RU" b="1" dirty="0"/>
              <a:t>празних Пасха</a:t>
            </a:r>
            <a:r>
              <a:rPr lang="ru-RU" dirty="0"/>
              <a:t>, што у преводу значи „пролажење мимо“ или „прелазак“.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55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51" y="1686262"/>
            <a:ext cx="7606550" cy="3171488"/>
          </a:xfrm>
        </p:spPr>
        <p:txBody>
          <a:bodyPr>
            <a:normAutofit fontScale="77500" lnSpcReduction="20000"/>
          </a:bodyPr>
          <a:lstStyle/>
          <a:p>
            <a:pPr lvl="0">
              <a:buClr>
                <a:srgbClr val="873624"/>
              </a:buClr>
            </a:pPr>
            <a:r>
              <a:rPr lang="bs-Cyrl-BA" sz="2300" dirty="0">
                <a:solidFill>
                  <a:prstClr val="black">
                    <a:lumMod val="85000"/>
                    <a:lumOff val="15000"/>
                  </a:prstClr>
                </a:solidFill>
              </a:rPr>
              <a:t>Десет чуда </a:t>
            </a:r>
            <a:r>
              <a:rPr lang="bs-Cyrl-BA" sz="23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Мојсијевих </a:t>
            </a:r>
            <a:r>
              <a:rPr lang="bs-Cyrl-BA" sz="2300" dirty="0">
                <a:solidFill>
                  <a:prstClr val="black">
                    <a:lumMod val="85000"/>
                    <a:lumOff val="15000"/>
                  </a:prstClr>
                </a:solidFill>
              </a:rPr>
              <a:t>у </a:t>
            </a:r>
            <a:r>
              <a:rPr lang="bs-Cyrl-BA" sz="23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Мисиру:</a:t>
            </a:r>
            <a:endParaRPr lang="bs-Cyrl-BA" sz="2300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lvl="0" algn="just">
              <a:buClr>
                <a:srgbClr val="873624"/>
              </a:buClr>
              <a:buFont typeface="Wingdings" pitchFamily="2" charset="2"/>
              <a:buChar char="Ø"/>
            </a:pPr>
            <a:r>
              <a:rPr lang="bs-Cyrl-BA" sz="21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претварање </a:t>
            </a:r>
            <a:r>
              <a:rPr lang="bs-Cyrl-BA" sz="2100" dirty="0">
                <a:solidFill>
                  <a:prstClr val="black">
                    <a:lumMod val="85000"/>
                    <a:lumOff val="15000"/>
                  </a:prstClr>
                </a:solidFill>
              </a:rPr>
              <a:t>р</a:t>
            </a:r>
            <a:r>
              <a:rPr lang="bs-Cyrl-BA" sz="21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ијеке </a:t>
            </a:r>
            <a:r>
              <a:rPr lang="bs-Cyrl-BA" sz="2100" dirty="0">
                <a:solidFill>
                  <a:prstClr val="black">
                    <a:lumMod val="85000"/>
                    <a:lumOff val="15000"/>
                  </a:prstClr>
                </a:solidFill>
              </a:rPr>
              <a:t>Нил у крв, </a:t>
            </a:r>
            <a:endParaRPr lang="bs-Cyrl-BA" sz="2100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lvl="0" algn="just">
              <a:buClr>
                <a:srgbClr val="873624"/>
              </a:buClr>
              <a:buFont typeface="Wingdings" pitchFamily="2" charset="2"/>
              <a:buChar char="Ø"/>
            </a:pPr>
            <a:r>
              <a:rPr lang="bs-Cyrl-BA" sz="21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најезда </a:t>
            </a:r>
            <a:r>
              <a:rPr lang="bs-Cyrl-BA" sz="2100" dirty="0">
                <a:solidFill>
                  <a:prstClr val="black">
                    <a:lumMod val="85000"/>
                    <a:lumOff val="15000"/>
                  </a:prstClr>
                </a:solidFill>
              </a:rPr>
              <a:t>жаба, </a:t>
            </a:r>
            <a:endParaRPr lang="bs-Cyrl-BA" sz="2100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lvl="0" algn="just">
              <a:buClr>
                <a:srgbClr val="873624"/>
              </a:buClr>
              <a:buFont typeface="Wingdings" pitchFamily="2" charset="2"/>
              <a:buChar char="Ø"/>
            </a:pPr>
            <a:r>
              <a:rPr lang="bs-Cyrl-BA" sz="21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вашки</a:t>
            </a:r>
            <a:r>
              <a:rPr lang="bs-Cyrl-BA" sz="2100" dirty="0">
                <a:solidFill>
                  <a:prstClr val="black">
                    <a:lumMod val="85000"/>
                    <a:lumOff val="15000"/>
                  </a:prstClr>
                </a:solidFill>
              </a:rPr>
              <a:t>, </a:t>
            </a:r>
            <a:endParaRPr lang="bs-Cyrl-BA" sz="2100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lvl="0" algn="just">
              <a:buClr>
                <a:srgbClr val="873624"/>
              </a:buClr>
              <a:buFont typeface="Wingdings" pitchFamily="2" charset="2"/>
              <a:buChar char="Ø"/>
            </a:pPr>
            <a:r>
              <a:rPr lang="bs-Cyrl-BA" sz="21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буба </a:t>
            </a:r>
            <a:r>
              <a:rPr lang="bs-Cyrl-BA" sz="2100" dirty="0">
                <a:solidFill>
                  <a:prstClr val="black">
                    <a:lumMod val="85000"/>
                    <a:lumOff val="15000"/>
                  </a:prstClr>
                </a:solidFill>
              </a:rPr>
              <a:t>по цијелом Мисиру, </a:t>
            </a:r>
            <a:endParaRPr lang="bs-Cyrl-BA" sz="2100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lvl="0" algn="just">
              <a:buClr>
                <a:srgbClr val="873624"/>
              </a:buClr>
              <a:buFont typeface="Wingdings" pitchFamily="2" charset="2"/>
              <a:buChar char="Ø"/>
            </a:pPr>
            <a:r>
              <a:rPr lang="bs-Cyrl-BA" sz="21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помор </a:t>
            </a:r>
            <a:r>
              <a:rPr lang="bs-Cyrl-BA" sz="2100" dirty="0">
                <a:solidFill>
                  <a:prstClr val="black">
                    <a:lumMod val="85000"/>
                    <a:lumOff val="15000"/>
                  </a:prstClr>
                </a:solidFill>
              </a:rPr>
              <a:t>стоке, </a:t>
            </a:r>
            <a:endParaRPr lang="bs-Cyrl-BA" sz="2100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lvl="0" algn="just">
              <a:buClr>
                <a:srgbClr val="873624"/>
              </a:buClr>
              <a:buFont typeface="Wingdings" pitchFamily="2" charset="2"/>
              <a:buChar char="Ø"/>
            </a:pPr>
            <a:r>
              <a:rPr lang="bs-Cyrl-BA" sz="21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гнојне </a:t>
            </a:r>
            <a:r>
              <a:rPr lang="bs-Cyrl-BA" sz="2100" dirty="0">
                <a:solidFill>
                  <a:prstClr val="black">
                    <a:lumMod val="85000"/>
                    <a:lumOff val="15000"/>
                  </a:prstClr>
                </a:solidFill>
              </a:rPr>
              <a:t>красте на људима и стоци, </a:t>
            </a:r>
            <a:endParaRPr lang="bs-Cyrl-BA" sz="2100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lvl="0" algn="just">
              <a:buClr>
                <a:srgbClr val="873624"/>
              </a:buClr>
              <a:buFont typeface="Wingdings" pitchFamily="2" charset="2"/>
              <a:buChar char="Ø"/>
            </a:pPr>
            <a:r>
              <a:rPr lang="bs-Cyrl-BA" sz="21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град </a:t>
            </a:r>
            <a:r>
              <a:rPr lang="bs-Cyrl-BA" sz="2100" dirty="0">
                <a:solidFill>
                  <a:prstClr val="black">
                    <a:lumMod val="85000"/>
                    <a:lumOff val="15000"/>
                  </a:prstClr>
                </a:solidFill>
              </a:rPr>
              <a:t>и огањ, </a:t>
            </a:r>
            <a:endParaRPr lang="bs-Cyrl-BA" sz="2100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lvl="0" algn="just">
              <a:buClr>
                <a:srgbClr val="873624"/>
              </a:buClr>
              <a:buFont typeface="Wingdings" pitchFamily="2" charset="2"/>
              <a:buChar char="Ø"/>
            </a:pPr>
            <a:r>
              <a:rPr lang="bs-Cyrl-BA" sz="21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најезда </a:t>
            </a:r>
            <a:r>
              <a:rPr lang="bs-Cyrl-BA" sz="2100" dirty="0">
                <a:solidFill>
                  <a:prstClr val="black">
                    <a:lumMod val="85000"/>
                    <a:lumOff val="15000"/>
                  </a:prstClr>
                </a:solidFill>
              </a:rPr>
              <a:t>скакаваца, </a:t>
            </a:r>
            <a:endParaRPr lang="bs-Cyrl-BA" sz="2100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lvl="0" algn="just">
              <a:buClr>
                <a:srgbClr val="873624"/>
              </a:buClr>
              <a:buFont typeface="Wingdings" pitchFamily="2" charset="2"/>
              <a:buChar char="Ø"/>
            </a:pPr>
            <a:r>
              <a:rPr lang="bs-Cyrl-BA" sz="21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потпуна </a:t>
            </a:r>
            <a:r>
              <a:rPr lang="bs-Cyrl-BA" sz="2100" dirty="0">
                <a:solidFill>
                  <a:prstClr val="black">
                    <a:lumMod val="85000"/>
                    <a:lumOff val="15000"/>
                  </a:prstClr>
                </a:solidFill>
              </a:rPr>
              <a:t>тама током три дана и</a:t>
            </a:r>
            <a:endParaRPr lang="bs-Cyrl-BA" sz="2100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lvl="0" algn="just">
              <a:buClr>
                <a:srgbClr val="873624"/>
              </a:buClr>
              <a:buFont typeface="Wingdings" pitchFamily="2" charset="2"/>
              <a:buChar char="Ø"/>
            </a:pPr>
            <a:r>
              <a:rPr lang="bs-Cyrl-BA" sz="21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помор </a:t>
            </a:r>
            <a:r>
              <a:rPr lang="bs-Cyrl-BA" sz="2100" dirty="0">
                <a:solidFill>
                  <a:prstClr val="black">
                    <a:lumMod val="85000"/>
                    <a:lumOff val="15000"/>
                  </a:prstClr>
                </a:solidFill>
              </a:rPr>
              <a:t>прворођене мушке дјеце. </a:t>
            </a:r>
            <a:endParaRPr lang="bs-Cyrl-BA" sz="2100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marL="0" lvl="0" indent="0" algn="r">
              <a:buClr>
                <a:srgbClr val="873624"/>
              </a:buClr>
              <a:buNone/>
            </a:pPr>
            <a:r>
              <a:rPr lang="bs-Cyrl-BA" sz="17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                                                                                                   Ниједна</a:t>
            </a:r>
            <a:r>
              <a:rPr lang="bs-Cyrl-BA" sz="1700" dirty="0">
                <a:solidFill>
                  <a:prstClr val="black">
                    <a:lumMod val="85000"/>
                    <a:lumOff val="15000"/>
                  </a:prstClr>
                </a:solidFill>
              </a:rPr>
              <a:t>, од ових казни, није </a:t>
            </a:r>
            <a:r>
              <a:rPr lang="bs-Cyrl-BA" sz="17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нашкодила                                                                                                     Израиљцима </a:t>
            </a:r>
            <a:r>
              <a:rPr lang="bs-Cyrl-BA" sz="1700" dirty="0">
                <a:solidFill>
                  <a:prstClr val="black">
                    <a:lumMod val="85000"/>
                    <a:lumOff val="15000"/>
                  </a:prstClr>
                </a:solidFill>
              </a:rPr>
              <a:t>већ само </a:t>
            </a:r>
            <a:r>
              <a:rPr lang="bs-Cyrl-BA" sz="17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Мисирцима.                                                                          </a:t>
            </a:r>
            <a:endParaRPr lang="bs-Cyrl-BA" sz="1700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>
                <a:solidFill>
                  <a:srgbClr val="895D1D"/>
                </a:solidFill>
              </a:rPr>
              <a:t>ОСЛОБОЂЕЊЕ ЈЕВРЕЈСКОГ НАРОДА ИЗ </a:t>
            </a:r>
            <a:br>
              <a:rPr lang="ru-RU" sz="1800" dirty="0">
                <a:solidFill>
                  <a:srgbClr val="895D1D"/>
                </a:solidFill>
              </a:rPr>
            </a:br>
            <a:r>
              <a:rPr lang="ru-RU" sz="1800" dirty="0">
                <a:solidFill>
                  <a:srgbClr val="895D1D"/>
                </a:solidFill>
              </a:rPr>
              <a:t>ЕГИПАТСКОГ РОПСТВА</a:t>
            </a:r>
            <a:br>
              <a:rPr lang="ru-RU" sz="1800" dirty="0">
                <a:solidFill>
                  <a:srgbClr val="895D1D"/>
                </a:solidFill>
              </a:rPr>
            </a:br>
            <a:r>
              <a:rPr lang="ru-RU" sz="1800" dirty="0">
                <a:solidFill>
                  <a:srgbClr val="895D1D"/>
                </a:solidFill>
              </a:rPr>
              <a:t>(други дио)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1733550"/>
            <a:ext cx="3276600" cy="24574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5690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733550"/>
            <a:ext cx="3655381" cy="3276600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bs-Cyrl-BA" sz="1600" dirty="0"/>
              <a:t>Израиљци су кренули на путовање из </a:t>
            </a:r>
            <a:r>
              <a:rPr lang="bs-Cyrl-BA" sz="1600" dirty="0" smtClean="0"/>
              <a:t>мисирског </a:t>
            </a:r>
            <a:r>
              <a:rPr lang="bs-Cyrl-BA" sz="1600" dirty="0"/>
              <a:t>града Рамзеса. </a:t>
            </a:r>
            <a:endParaRPr lang="bs-Cyrl-BA" sz="1600" dirty="0" smtClean="0"/>
          </a:p>
          <a:p>
            <a:pPr algn="just">
              <a:buFont typeface="Wingdings" pitchFamily="2" charset="2"/>
              <a:buChar char="Ø"/>
            </a:pPr>
            <a:r>
              <a:rPr lang="bs-Cyrl-BA" sz="1600" dirty="0" smtClean="0"/>
              <a:t>По Божјој </a:t>
            </a:r>
            <a:r>
              <a:rPr lang="bs-Cyrl-BA" sz="1600" dirty="0"/>
              <a:t>заповијести, појавио се у ваздуху стуб од облака. Дању је, тај стуб, био као облак и показивао им је пут, а ноћу је свијетлио </a:t>
            </a:r>
            <a:r>
              <a:rPr lang="bs-Cyrl-BA" sz="1600" dirty="0" smtClean="0"/>
              <a:t>да </a:t>
            </a:r>
            <a:r>
              <a:rPr lang="bs-Cyrl-BA" sz="1600" dirty="0"/>
              <a:t>би могли и тада да путују. </a:t>
            </a:r>
            <a:endParaRPr lang="bs-Cyrl-BA" sz="1600" dirty="0" smtClean="0"/>
          </a:p>
          <a:p>
            <a:pPr algn="just">
              <a:buFont typeface="Wingdings" pitchFamily="2" charset="2"/>
              <a:buChar char="Ø"/>
            </a:pPr>
            <a:r>
              <a:rPr lang="bs-Cyrl-BA" sz="1600" dirty="0" smtClean="0"/>
              <a:t>Пратећи </a:t>
            </a:r>
            <a:r>
              <a:rPr lang="bs-Cyrl-BA" sz="1600" dirty="0"/>
              <a:t>стуб од облака, Израиљци су </a:t>
            </a:r>
          </a:p>
          <a:p>
            <a:pPr marL="0" indent="0" algn="just">
              <a:buNone/>
            </a:pPr>
            <a:r>
              <a:rPr lang="bs-Cyrl-BA" sz="1600" dirty="0" smtClean="0"/>
              <a:t>        дошли </a:t>
            </a:r>
            <a:r>
              <a:rPr lang="bs-Cyrl-BA" sz="1600" dirty="0"/>
              <a:t>до обале </a:t>
            </a:r>
            <a:r>
              <a:rPr lang="bs-Cyrl-BA" sz="1600" dirty="0" smtClean="0"/>
              <a:t>Црвеног </a:t>
            </a:r>
            <a:r>
              <a:rPr lang="bs-Cyrl-BA" sz="1600" dirty="0"/>
              <a:t>мора, </a:t>
            </a:r>
            <a:r>
              <a:rPr lang="bs-Cyrl-BA" sz="1600" dirty="0" smtClean="0"/>
              <a:t>које </a:t>
            </a:r>
            <a:r>
              <a:rPr lang="bs-Cyrl-BA" sz="1600" dirty="0"/>
              <a:t>је </a:t>
            </a:r>
            <a:endParaRPr lang="bs-Cyrl-BA" sz="1600" dirty="0" smtClean="0"/>
          </a:p>
          <a:p>
            <a:pPr marL="0" indent="0" algn="just">
              <a:buNone/>
            </a:pPr>
            <a:r>
              <a:rPr lang="bs-Cyrl-BA" sz="1600" dirty="0"/>
              <a:t> </a:t>
            </a:r>
            <a:r>
              <a:rPr lang="bs-Cyrl-BA" sz="1600" dirty="0" smtClean="0"/>
              <a:t>       одвајало Мисир </a:t>
            </a:r>
            <a:r>
              <a:rPr lang="bs-Cyrl-BA" sz="1600" dirty="0"/>
              <a:t>од </a:t>
            </a:r>
            <a:r>
              <a:rPr lang="bs-Cyrl-BA" sz="1600" dirty="0" smtClean="0"/>
              <a:t>Арабије. </a:t>
            </a:r>
            <a:endParaRPr lang="bs-Cyrl-BA" sz="1500" dirty="0" smtClean="0"/>
          </a:p>
          <a:p>
            <a:pPr algn="just">
              <a:buFont typeface="Wingdings" pitchFamily="2" charset="2"/>
              <a:buChar char="Ø"/>
            </a:pPr>
            <a:r>
              <a:rPr lang="ru-RU" sz="1600" dirty="0" smtClean="0"/>
              <a:t>У </a:t>
            </a:r>
            <a:r>
              <a:rPr lang="ru-RU" sz="1600" dirty="0"/>
              <a:t>међувремену, фараон се </a:t>
            </a:r>
            <a:r>
              <a:rPr lang="ru-RU" sz="1600" dirty="0" smtClean="0"/>
              <a:t>предомислио </a:t>
            </a:r>
            <a:r>
              <a:rPr lang="ru-RU" sz="1600" dirty="0"/>
              <a:t>и почео је да </a:t>
            </a:r>
            <a:r>
              <a:rPr lang="ru-RU" sz="1600" dirty="0" smtClean="0"/>
              <a:t>жали што </a:t>
            </a:r>
            <a:r>
              <a:rPr lang="ru-RU" sz="1600" dirty="0"/>
              <a:t>је </a:t>
            </a:r>
            <a:r>
              <a:rPr lang="ru-RU" sz="1600" dirty="0" smtClean="0"/>
              <a:t>пустио Израиљце </a:t>
            </a:r>
            <a:r>
              <a:rPr lang="ru-RU" sz="1600" dirty="0"/>
              <a:t>да </a:t>
            </a:r>
            <a:r>
              <a:rPr lang="ru-RU" sz="1600" dirty="0" smtClean="0"/>
              <a:t>оду, па је послао војску </a:t>
            </a:r>
            <a:r>
              <a:rPr lang="ru-RU" sz="1600" dirty="0"/>
              <a:t>за </a:t>
            </a:r>
            <a:r>
              <a:rPr lang="ru-RU" sz="1600" dirty="0" smtClean="0"/>
              <a:t>њима.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0" y="514350"/>
            <a:ext cx="4403463" cy="457200"/>
          </a:xfrm>
        </p:spPr>
        <p:txBody>
          <a:bodyPr/>
          <a:lstStyle/>
          <a:p>
            <a:r>
              <a:rPr lang="bs-Cyrl-BA" sz="3600" dirty="0"/>
              <a:t>Излазак из </a:t>
            </a:r>
            <a:r>
              <a:rPr lang="bs-Cyrl-BA" sz="3600" dirty="0" smtClean="0"/>
              <a:t>мисира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1945104"/>
            <a:ext cx="3329008" cy="25486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377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88895" y="1809750"/>
            <a:ext cx="7745505" cy="2866688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bs-Cyrl-BA" sz="1700" dirty="0"/>
              <a:t>Када су видјели фараонову војску за собом, Израиљци су почели да кукају на Мојсија што их је довео у овакву ситуацију. </a:t>
            </a:r>
            <a:endParaRPr lang="bs-Cyrl-BA" sz="1700" dirty="0" smtClean="0"/>
          </a:p>
          <a:p>
            <a:pPr algn="just">
              <a:buFont typeface="Wingdings" pitchFamily="2" charset="2"/>
              <a:buChar char="Ø"/>
            </a:pPr>
            <a:r>
              <a:rPr lang="bs-Cyrl-BA" sz="1700" dirty="0" smtClean="0"/>
              <a:t>Мојсије </a:t>
            </a:r>
            <a:r>
              <a:rPr lang="bs-Cyrl-BA" sz="1700" dirty="0"/>
              <a:t>их је </a:t>
            </a:r>
            <a:r>
              <a:rPr lang="bs-Cyrl-BA" sz="1700" dirty="0" smtClean="0"/>
              <a:t>умиривао</a:t>
            </a:r>
            <a:r>
              <a:rPr lang="bs-Cyrl-BA" sz="1700" dirty="0"/>
              <a:t>, </a:t>
            </a:r>
            <a:r>
              <a:rPr lang="bs-Cyrl-BA" sz="1700" dirty="0" smtClean="0"/>
              <a:t>молећи </a:t>
            </a:r>
            <a:r>
              <a:rPr lang="bs-Cyrl-BA" sz="1700" dirty="0"/>
              <a:t>их да имају вјеру у Бога. </a:t>
            </a:r>
            <a:endParaRPr lang="bs-Cyrl-BA" sz="1700" dirty="0" smtClean="0"/>
          </a:p>
          <a:p>
            <a:pPr algn="just">
              <a:buFont typeface="Wingdings" pitchFamily="2" charset="2"/>
              <a:buChar char="Ø"/>
            </a:pPr>
            <a:r>
              <a:rPr lang="bs-Cyrl-BA" sz="1700" dirty="0" smtClean="0"/>
              <a:t>Бог </a:t>
            </a:r>
            <a:r>
              <a:rPr lang="bs-Cyrl-BA" sz="1700" dirty="0"/>
              <a:t>је рекао Мојсију да подигне свој штап и пружи своју руку ка мору. </a:t>
            </a:r>
            <a:endParaRPr lang="bs-Cyrl-BA" sz="1700" dirty="0" smtClean="0"/>
          </a:p>
          <a:p>
            <a:pPr algn="just">
              <a:buFont typeface="Wingdings" pitchFamily="2" charset="2"/>
              <a:buChar char="Ø"/>
            </a:pPr>
            <a:r>
              <a:rPr lang="bs-Cyrl-BA" sz="1700" dirty="0" smtClean="0"/>
              <a:t>Када </a:t>
            </a:r>
            <a:r>
              <a:rPr lang="bs-Cyrl-BA" sz="1700" dirty="0"/>
              <a:t>је Мојсије то урадио, Господ је </a:t>
            </a:r>
            <a:r>
              <a:rPr lang="bs-Cyrl-BA" sz="1700" dirty="0" smtClean="0"/>
              <a:t>раздвојио </a:t>
            </a:r>
            <a:r>
              <a:rPr lang="bs-Cyrl-BA" sz="1700" dirty="0"/>
              <a:t>воду. </a:t>
            </a:r>
            <a:endParaRPr lang="bs-Cyrl-BA" sz="1700" dirty="0" smtClean="0"/>
          </a:p>
          <a:p>
            <a:pPr algn="just">
              <a:buFont typeface="Wingdings" pitchFamily="2" charset="2"/>
              <a:buChar char="Ø"/>
            </a:pPr>
            <a:r>
              <a:rPr lang="bs-Cyrl-BA" sz="1700" dirty="0" smtClean="0"/>
              <a:t>Израиљци </a:t>
            </a:r>
            <a:r>
              <a:rPr lang="bs-Cyrl-BA" sz="1700" dirty="0"/>
              <a:t>су прошли по сувом дну, док је вода стајала као зид са обје стране</a:t>
            </a:r>
            <a:r>
              <a:rPr lang="bs-Cyrl-BA" sz="1700" dirty="0" smtClean="0"/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bs-Cyrl-BA" sz="1700" dirty="0" smtClean="0"/>
              <a:t>Кад </a:t>
            </a:r>
            <a:r>
              <a:rPr lang="bs-Cyrl-BA" sz="1700" dirty="0"/>
              <a:t>су прешли, </a:t>
            </a:r>
            <a:r>
              <a:rPr lang="bs-Cyrl-BA" sz="1700" dirty="0" smtClean="0"/>
              <a:t>за </a:t>
            </a:r>
            <a:r>
              <a:rPr lang="bs-Cyrl-BA" sz="1700" dirty="0"/>
              <a:t>њима је кренула мисирска војска. Мојсије је поново пружио своју руку, море се саставило и прогутало мисирску војску</a:t>
            </a:r>
            <a:r>
              <a:rPr lang="bs-Cyrl-BA" sz="1700" dirty="0" smtClean="0"/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bs-Cyrl-BA" sz="1700" dirty="0" smtClean="0"/>
              <a:t>Израиљци </a:t>
            </a:r>
            <a:r>
              <a:rPr lang="bs-Cyrl-BA" sz="1700" dirty="0"/>
              <a:t>су, уз </a:t>
            </a:r>
            <a:r>
              <a:rPr lang="bs-Cyrl-BA" sz="1700" dirty="0" smtClean="0"/>
              <a:t>Божју </a:t>
            </a:r>
            <a:r>
              <a:rPr lang="bs-Cyrl-BA" sz="1700" dirty="0"/>
              <a:t>помоћ, коначно били на </a:t>
            </a:r>
            <a:r>
              <a:rPr lang="bs-Cyrl-BA" sz="1700" dirty="0" smtClean="0"/>
              <a:t>слободи.</a:t>
            </a:r>
            <a:endParaRPr lang="en-US" sz="17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285750"/>
            <a:ext cx="5091956" cy="790688"/>
          </a:xfrm>
        </p:spPr>
        <p:txBody>
          <a:bodyPr/>
          <a:lstStyle/>
          <a:p>
            <a:r>
              <a:rPr lang="bs-Cyrl-BA" sz="2800" dirty="0"/>
              <a:t>Прелазак преко Црвеног мора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4330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>
                <a:solidFill>
                  <a:srgbClr val="895D1D"/>
                </a:solidFill>
              </a:rPr>
              <a:t>ОСЛОБОЂЕЊЕ ЈЕВРЕЈСКОГ НАРОДА ИЗ </a:t>
            </a:r>
            <a:br>
              <a:rPr lang="ru-RU" sz="1800" dirty="0">
                <a:solidFill>
                  <a:srgbClr val="895D1D"/>
                </a:solidFill>
              </a:rPr>
            </a:br>
            <a:r>
              <a:rPr lang="ru-RU" sz="1800" dirty="0">
                <a:solidFill>
                  <a:srgbClr val="895D1D"/>
                </a:solidFill>
              </a:rPr>
              <a:t>ЕГИПАТСКОГ РОПСТВА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2114550"/>
            <a:ext cx="3810000" cy="1729740"/>
          </a:xfrm>
        </p:spPr>
        <p:txBody>
          <a:bodyPr>
            <a:normAutofit/>
          </a:bodyPr>
          <a:lstStyle/>
          <a:p>
            <a:r>
              <a:rPr lang="ru-RU" dirty="0" smtClean="0"/>
              <a:t>Запамти: </a:t>
            </a:r>
            <a:endParaRPr lang="ru-RU" dirty="0"/>
          </a:p>
          <a:p>
            <a:pPr algn="just">
              <a:buFont typeface="Wingdings" pitchFamily="2" charset="2"/>
              <a:buChar char="Ø"/>
            </a:pPr>
            <a:r>
              <a:rPr lang="ru-RU" sz="1600" dirty="0"/>
              <a:t>Пролазак </a:t>
            </a:r>
            <a:r>
              <a:rPr lang="ru-RU" sz="1600" dirty="0" smtClean="0"/>
              <a:t>Израиљаца </a:t>
            </a:r>
            <a:r>
              <a:rPr lang="ru-RU" sz="1600" dirty="0"/>
              <a:t>кроз Црвено море, чије воде су се раздвојиле и избавиле их од мисирског ропства, </a:t>
            </a:r>
            <a:r>
              <a:rPr lang="ru-RU" sz="1600" b="1" dirty="0"/>
              <a:t>праобраз је </a:t>
            </a:r>
            <a:r>
              <a:rPr lang="ru-RU" sz="1600" b="1" dirty="0" smtClean="0"/>
              <a:t>крштења</a:t>
            </a:r>
            <a:r>
              <a:rPr lang="ru-RU" sz="1600" dirty="0"/>
              <a:t>, којим се ослобађамо од гријеха.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4533333" y="1809750"/>
            <a:ext cx="4029455" cy="2796540"/>
          </a:xfrm>
        </p:spPr>
        <p:txBody>
          <a:bodyPr>
            <a:normAutofit fontScale="85000" lnSpcReduction="20000"/>
          </a:bodyPr>
          <a:lstStyle/>
          <a:p>
            <a:r>
              <a:rPr lang="ru-RU" sz="2800" dirty="0"/>
              <a:t>Задатак за самостални рад:</a:t>
            </a:r>
          </a:p>
          <a:p>
            <a:pPr marL="0" indent="0">
              <a:buNone/>
            </a:pPr>
            <a:endParaRPr lang="ru-RU" dirty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Одговори </a:t>
            </a:r>
            <a:r>
              <a:rPr lang="ru-RU" dirty="0"/>
              <a:t>на </a:t>
            </a:r>
            <a:r>
              <a:rPr lang="ru-RU" dirty="0" smtClean="0"/>
              <a:t>питања у уџбенику на страни 39!</a:t>
            </a:r>
            <a:endParaRPr lang="ru-RU" dirty="0"/>
          </a:p>
          <a:p>
            <a:pPr>
              <a:buFont typeface="Wingdings" pitchFamily="2" charset="2"/>
              <a:buChar char="Ø"/>
            </a:pPr>
            <a:endParaRPr lang="ru-RU" dirty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Фотографиши радове и прослиједи вјероучитељу на </a:t>
            </a:r>
            <a:r>
              <a:rPr lang="ru-RU" dirty="0"/>
              <a:t>преглед!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25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449</TotalTime>
  <Words>671</Words>
  <Application>Microsoft Office PowerPoint</Application>
  <PresentationFormat>On-screen Show (16:9)</PresentationFormat>
  <Paragraphs>67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Book Antiqua</vt:lpstr>
      <vt:lpstr>Calibri</vt:lpstr>
      <vt:lpstr>Times New Roman</vt:lpstr>
      <vt:lpstr>Wingdings</vt:lpstr>
      <vt:lpstr>Hardcover</vt:lpstr>
      <vt:lpstr>ПРАВОСЛАВНА ВЈЕРОНАУКА</vt:lpstr>
      <vt:lpstr>Наставна тема:  Излазак из Египта (Мисира)</vt:lpstr>
      <vt:lpstr>ОСЛОБОЂЕЊЕ ЈЕВРЕЈСКОГ НАРОДА ИЗ  ЕГИПАТСКОГ РОПСТВА (други дио) </vt:lpstr>
      <vt:lpstr>ОСЛОБОЂЕЊЕ ЈЕВРЕЈСКОГ НАРОДА ИЗ  ЕГИПАТСКОГ РОПСТВА (други дио)</vt:lpstr>
      <vt:lpstr>ОСЛОБОЂЕЊЕ ЈЕВРЕЈСКОГ НАРОДА ИЗ  ЕГИПАТСКОГ РОПСТВА (други дио)</vt:lpstr>
      <vt:lpstr>ОСЛОБОЂЕЊЕ ЈЕВРЕЈСКОГ НАРОДА ИЗ  ЕГИПАТСКОГ РОПСТВА (други дио)</vt:lpstr>
      <vt:lpstr>Излазак из мисира</vt:lpstr>
      <vt:lpstr>Прелазак преко Црвеног мора</vt:lpstr>
      <vt:lpstr>ОСЛОБОЂЕЊЕ ЈЕВРЕЈСКОГ НАРОДА ИЗ  ЕГИПАТСКОГ РОПСТВА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ПРАВОСЛАВНА ВЈЕРОНАУКА</dc:title>
  <dc:creator>hp</dc:creator>
  <cp:lastModifiedBy>39. Slavoljub Lukic</cp:lastModifiedBy>
  <cp:revision>24</cp:revision>
  <dcterms:created xsi:type="dcterms:W3CDTF">2020-12-06T19:15:05Z</dcterms:created>
  <dcterms:modified xsi:type="dcterms:W3CDTF">2020-12-18T08:09:51Z</dcterms:modified>
</cp:coreProperties>
</file>