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5" r:id="rId5"/>
    <p:sldId id="264" r:id="rId6"/>
    <p:sldId id="266" r:id="rId7"/>
    <p:sldId id="267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065F-4347-4393-BF3D-884CFBFE11B0}" type="datetimeFigureOut">
              <a:rPr lang="en-US" smtClean="0"/>
              <a:pPr/>
              <a:t>15-Dec-20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9D3A-6884-4E9B-86A4-30C7992F8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065F-4347-4393-BF3D-884CFBFE11B0}" type="datetimeFigureOut">
              <a:rPr lang="en-US" smtClean="0"/>
              <a:pPr/>
              <a:t>15-Dec-20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9D3A-6884-4E9B-86A4-30C7992F8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065F-4347-4393-BF3D-884CFBFE11B0}" type="datetimeFigureOut">
              <a:rPr lang="en-US" smtClean="0"/>
              <a:pPr/>
              <a:t>15-Dec-20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9D3A-6884-4E9B-86A4-30C7992F8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065F-4347-4393-BF3D-884CFBFE11B0}" type="datetimeFigureOut">
              <a:rPr lang="en-US" smtClean="0"/>
              <a:pPr/>
              <a:t>15-Dec-20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9D3A-6884-4E9B-86A4-30C7992F8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065F-4347-4393-BF3D-884CFBFE11B0}" type="datetimeFigureOut">
              <a:rPr lang="en-US" smtClean="0"/>
              <a:pPr/>
              <a:t>15-Dec-20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9D3A-6884-4E9B-86A4-30C7992F8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065F-4347-4393-BF3D-884CFBFE11B0}" type="datetimeFigureOut">
              <a:rPr lang="en-US" smtClean="0"/>
              <a:pPr/>
              <a:t>15-Dec-20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9D3A-6884-4E9B-86A4-30C7992F8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065F-4347-4393-BF3D-884CFBFE11B0}" type="datetimeFigureOut">
              <a:rPr lang="en-US" smtClean="0"/>
              <a:pPr/>
              <a:t>15-Dec-20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9D3A-6884-4E9B-86A4-30C7992F8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065F-4347-4393-BF3D-884CFBFE11B0}" type="datetimeFigureOut">
              <a:rPr lang="en-US" smtClean="0"/>
              <a:pPr/>
              <a:t>15-Dec-20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9D3A-6884-4E9B-86A4-30C7992F8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065F-4347-4393-BF3D-884CFBFE11B0}" type="datetimeFigureOut">
              <a:rPr lang="en-US" smtClean="0"/>
              <a:pPr/>
              <a:t>15-Dec-20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9D3A-6884-4E9B-86A4-30C7992F8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065F-4347-4393-BF3D-884CFBFE11B0}" type="datetimeFigureOut">
              <a:rPr lang="en-US" smtClean="0"/>
              <a:pPr/>
              <a:t>15-Dec-20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9D3A-6884-4E9B-86A4-30C7992F8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D065F-4347-4393-BF3D-884CFBFE11B0}" type="datetimeFigureOut">
              <a:rPr lang="en-US" smtClean="0"/>
              <a:pPr/>
              <a:t>15-Dec-20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C9D3A-6884-4E9B-86A4-30C7992F8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D065F-4347-4393-BF3D-884CFBFE11B0}" type="datetimeFigureOut">
              <a:rPr lang="en-US" smtClean="0"/>
              <a:pPr/>
              <a:t>15-Dec-20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C9D3A-6884-4E9B-86A4-30C7992F8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ijana\Pictures\matematika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9144000" cy="5562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bs-Cyrl-BA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ножење и дијељење </a:t>
            </a:r>
            <a:r>
              <a:rPr lang="en-US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bs-Cyrl-BA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(рјешавање задатака)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199"/>
            <a:ext cx="7772400" cy="1066801"/>
          </a:xfrm>
        </p:spPr>
        <p:txBody>
          <a:bodyPr>
            <a:normAutofit/>
          </a:bodyPr>
          <a:lstStyle/>
          <a:p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Поновимо!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5257800"/>
          </a:xfrm>
        </p:spPr>
        <p:txBody>
          <a:bodyPr>
            <a:normAutofit/>
          </a:bodyPr>
          <a:lstStyle/>
          <a:p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Операција множења :</a:t>
            </a:r>
          </a:p>
          <a:p>
            <a:r>
              <a:rPr lang="bs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bs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º</a:t>
            </a:r>
            <a:r>
              <a:rPr lang="bs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6</a:t>
            </a:r>
            <a:r>
              <a:rPr lang="bs-Cyrl-BA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bs-Cyrl-BA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30</a:t>
            </a:r>
          </a:p>
          <a:p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Знакови  су :</a:t>
            </a:r>
          </a:p>
          <a:p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пута и </a:t>
            </a:r>
            <a:r>
              <a:rPr lang="bs-Cyrl-BA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једнако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bs-Cyrl-BA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bs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5 - први чинилац,</a:t>
            </a:r>
          </a:p>
          <a:p>
            <a:r>
              <a:rPr lang="bs-Cyrl-B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6 - други чинилац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  <a:p>
            <a:r>
              <a:rPr lang="bs-Cyrl-BA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30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производ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bs-Cyrl-BA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bs-Cyrl-BA" dirty="0" smtClean="0">
              <a:solidFill>
                <a:srgbClr val="00B0F0"/>
              </a:solidFill>
              <a:sym typeface="Symbol"/>
            </a:endParaRPr>
          </a:p>
          <a:p>
            <a:endParaRPr lang="bs-Cyrl-BA" dirty="0">
              <a:sym typeface="Symbo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>
            <a:normAutofit/>
          </a:bodyPr>
          <a:lstStyle/>
          <a:p>
            <a:r>
              <a:rPr lang="bs-Cyrl-BA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Операција дијељења :</a:t>
            </a:r>
            <a:br>
              <a:rPr lang="bs-Cyrl-BA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s-Cyrl-BA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Знакови су :</a:t>
            </a:r>
            <a:br>
              <a:rPr lang="bs-Cyrl-BA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bs-Cyrl-BA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подијељено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 једнако.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  <a:sym typeface="Symbol"/>
              </a:rPr>
              <a:t/>
            </a:r>
            <a:br>
              <a:rPr lang="bs-Cyrl-BA" sz="4000" dirty="0" smtClean="0"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s-Cyrl-BA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s-Cyrl-BA" sz="4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bs-Cyrl-BA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bs-Cyrl-BA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bs-Cyrl-BA" sz="4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s-Cyrl-BA" sz="4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s-Cyrl-BA" sz="4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30 - дјељеник,</a:t>
            </a:r>
            <a:br>
              <a:rPr lang="bs-Cyrl-BA" sz="4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s-Cyrl-BA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5 - дјелилац </a:t>
            </a:r>
            <a:r>
              <a:rPr lang="bs-Cyrl-BA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s-Cyrl-BA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s-Cyrl-BA" sz="4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6 - количник</a:t>
            </a:r>
            <a:r>
              <a:rPr lang="bs-Cyrl-BA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br>
              <a:rPr lang="bs-Cyrl-BA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bs-Cyrl-BA" dirty="0" smtClean="0">
                <a:solidFill>
                  <a:srgbClr val="00B0F0"/>
                </a:solidFill>
                <a:sym typeface="Symbol"/>
              </a:rPr>
              <a:t/>
            </a:r>
            <a:br>
              <a:rPr lang="bs-Cyrl-BA" dirty="0" smtClean="0">
                <a:solidFill>
                  <a:srgbClr val="00B0F0"/>
                </a:solidFill>
                <a:sym typeface="Symbol"/>
              </a:rPr>
            </a:b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4800600"/>
          </a:xfrm>
        </p:spPr>
        <p:txBody>
          <a:bodyPr>
            <a:normAutofit/>
          </a:bodyPr>
          <a:lstStyle/>
          <a:p>
            <a:pPr marL="514350" indent="-514350"/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80 = 5</a:t>
            </a:r>
            <a:r>
              <a:rPr lang="en-US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(8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10) = 5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º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80 = 400 или</a:t>
            </a:r>
            <a:b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(5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º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8)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10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40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10 = 400</a:t>
            </a:r>
            <a:b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/>
            </a:r>
            <a:b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90 = 6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(9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10) = 6</a:t>
            </a:r>
            <a:r>
              <a:rPr lang="en-US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90 = 540 или </a:t>
            </a:r>
            <a:b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(6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bs-Cyrl-BA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9)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10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54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10 = 540</a:t>
            </a:r>
            <a:b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/>
            </a:r>
            <a:b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8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60 = 8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(6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10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 = 8</a:t>
            </a:r>
            <a:r>
              <a:rPr lang="en-US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bs-Cyrl-BA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60 =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480 или</a:t>
            </a:r>
            <a:r>
              <a:rPr lang="en-US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/>
            </a:r>
            <a:b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(8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6)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10 = 48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nap ITC"/>
                <a:cs typeface="Times New Roman" pitchFamily="18" charset="0"/>
                <a:sym typeface="Symbol"/>
              </a:rPr>
              <a:t>º</a:t>
            </a:r>
            <a:r>
              <a:rPr lang="en-US" dirty="0" smtClean="0">
                <a:solidFill>
                  <a:srgbClr val="FF0000"/>
                </a:solidFill>
                <a:latin typeface="Snap ITC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10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480 </a:t>
            </a:r>
            <a:br>
              <a:rPr lang="bs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60019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bs-Cyrl-BA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Израчунај на лакши начин!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pPr algn="l"/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550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 = (500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50) : 5= </a:t>
            </a:r>
            <a:b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  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500 : 5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50 : 5 = 100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110</a:t>
            </a:r>
            <a:b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/>
            </a:r>
            <a:b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/>
            </a:r>
            <a:b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320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80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320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(8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º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10) = </a:t>
            </a:r>
            <a:b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   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(320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8)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40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3" name="Picture 1" descr="C:\Users\Dijana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1" y="4648200"/>
            <a:ext cx="35814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514599"/>
          </a:xfrm>
        </p:spPr>
        <p:txBody>
          <a:bodyPr>
            <a:normAutofit/>
          </a:bodyPr>
          <a:lstStyle/>
          <a:p>
            <a:pPr marL="742950" indent="-742950"/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Бицикл кошта 250 КМ. Колико коштају три бицикла? Израчунај на лакши начин.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9144000" cy="1905000"/>
          </a:xfrm>
        </p:spPr>
        <p:txBody>
          <a:bodyPr>
            <a:normAutofit/>
          </a:bodyPr>
          <a:lstStyle/>
          <a:p>
            <a:pPr algn="l"/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250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º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3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(200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50)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º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  <a:p>
            <a:pPr algn="l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    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200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º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50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º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600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150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750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Priča za laku noć: Kako je sunce naučilo voziti bicikl — Coolinari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C:\Users\Dijana\Desktop\Djecji-bicikl-Minnie-14-1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53000"/>
            <a:ext cx="33528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828800"/>
          </a:xfrm>
        </p:spPr>
        <p:txBody>
          <a:bodyPr>
            <a:normAutofit/>
          </a:bodyPr>
          <a:lstStyle/>
          <a:p>
            <a:pPr marL="742950" indent="-742950"/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Израчунај количнике бројева на лакши начин.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algn="l"/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350 : 5 = (300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50) :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/>
            </a:r>
            <a:b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    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300 : 5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: 5 = 60 + 10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70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/>
            </a:r>
            <a:b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endParaRPr lang="bs-Cyrl-BA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l"/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4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20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: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70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420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(7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º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10) = </a:t>
            </a:r>
            <a:b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     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(420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7) :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60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10 = 6</a:t>
            </a:r>
          </a:p>
          <a:p>
            <a:pPr algn="l"/>
            <a:endParaRPr lang="bs-Cyrl-BA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l"/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360 : 60 = (300 + 60) : 60 =</a:t>
            </a:r>
          </a:p>
          <a:p>
            <a:pPr algn="l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           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300 : 60 + 60 : 60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= </a:t>
            </a:r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4133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Cyrl-BA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Задаци за самостални рад:</a:t>
            </a:r>
            <a:endParaRPr lang="en-US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Cyrl-BA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Уџбеник станице 63. и 64. задаци други (доврши), трећи, четврти, пети, и седми (доврши).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170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Поновимо!</vt:lpstr>
      <vt:lpstr>Операција дијељења : Знакови су : подијељено и једнако.  30 : 5 = 6 30 - дјељеник, 5 - дјелилац и 6 - количник.  </vt:lpstr>
      <vt:lpstr>Израчунај на лакши начин!</vt:lpstr>
      <vt:lpstr>550 : 5 = (500 + 50) : 5=               500 : 5 + 50 : 5 = 100 + 10 = 110   320 : 80 = 320 : (8 º 10) =                (320 : 8) : 10 = 40 : 10 = 4 </vt:lpstr>
      <vt:lpstr>1. Бицикл кошта 250 КМ. Колико коштају три бицикла? Израчунај на лакши начин.</vt:lpstr>
      <vt:lpstr>2. Израчунај количнике бројева на лакши начин.</vt:lpstr>
      <vt:lpstr>Задаци за самостални рад: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Dijana</dc:creator>
  <cp:lastModifiedBy>Dijana</cp:lastModifiedBy>
  <cp:revision>33</cp:revision>
  <dcterms:created xsi:type="dcterms:W3CDTF">2020-12-09T10:40:24Z</dcterms:created>
  <dcterms:modified xsi:type="dcterms:W3CDTF">2020-12-15T16:46:11Z</dcterms:modified>
</cp:coreProperties>
</file>