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70" r:id="rId8"/>
    <p:sldId id="269" r:id="rId9"/>
    <p:sldId id="268" r:id="rId10"/>
    <p:sldId id="264" r:id="rId11"/>
    <p:sldId id="266" r:id="rId12"/>
    <p:sldId id="27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678" y="-9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5737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слов и нат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8491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358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748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ца са понуђеним име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70103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ачно или нетач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6421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2345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81815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8765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5018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41143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34129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12189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1739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65539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3621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B28F-A31B-49C6-8A2D-97171C00F3D2}" type="datetimeFigureOut">
              <a:rPr lang="sr-Latn-BA" smtClean="0"/>
              <a:pPr/>
              <a:t>23.12.2020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59B63A-1D88-427F-94A9-EBD809D38377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5894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2112695" y="3944155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Основни појмови и принципи рада машина и механизама</a:t>
            </a:r>
            <a:endParaRPr lang="sr-Latn-BA" dirty="0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4173314" y="1725086"/>
            <a:ext cx="8915399" cy="1126283"/>
          </a:xfrm>
        </p:spPr>
        <p:txBody>
          <a:bodyPr>
            <a:normAutofit/>
          </a:bodyPr>
          <a:lstStyle/>
          <a:p>
            <a:r>
              <a:rPr lang="sr-Cyrl-BA" sz="2000" dirty="0" smtClean="0"/>
              <a:t>Техничко образовање 8.разред 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xmlns="" val="14471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80453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Ваљак и кугла </a:t>
            </a:r>
            <a:r>
              <a:rPr lang="ru-RU" sz="2400" dirty="0"/>
              <a:t>су </a:t>
            </a:r>
            <a:r>
              <a:rPr lang="ru-RU" sz="2400" dirty="0" smtClean="0"/>
              <a:t>прости елементи </a:t>
            </a:r>
            <a:r>
              <a:rPr lang="ru-RU" sz="2400" dirty="0"/>
              <a:t>који због мале додирне површине са подлогом (тачка или линија) омогућавају кретање са малим коефицијентом трења (</a:t>
            </a:r>
            <a:r>
              <a:rPr lang="ru-RU" sz="2400" dirty="0" smtClean="0"/>
              <a:t>куглични лежај и лежај са ваљчићима).</a:t>
            </a:r>
            <a:r>
              <a:rPr lang="ru-RU" sz="2400" dirty="0"/>
              <a:t/>
            </a:r>
            <a:br>
              <a:rPr lang="ru-RU" sz="2400" dirty="0"/>
            </a:br>
            <a:endParaRPr lang="sr-Latn-BA" sz="2400" dirty="0"/>
          </a:p>
        </p:txBody>
      </p:sp>
      <p:pic>
        <p:nvPicPr>
          <p:cNvPr id="4" name="Чувар места за садржај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34318" y="3618360"/>
            <a:ext cx="2350596" cy="2350596"/>
          </a:xfrm>
          <a:prstGeom prst="rect">
            <a:avLst/>
          </a:prstGeom>
        </p:spPr>
      </p:pic>
      <p:pic>
        <p:nvPicPr>
          <p:cNvPr id="6" name="Слика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6817" y="3728233"/>
            <a:ext cx="3528634" cy="22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9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558977" y="624109"/>
            <a:ext cx="9945635" cy="2583785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sr-Cyrl-BA" sz="2400" dirty="0" smtClean="0"/>
              <a:t>Котурови се веома често користе за подизање терета на већу висину</a:t>
            </a:r>
            <a:r>
              <a:rPr lang="sr-Cyrl-BA" sz="2400" dirty="0" smtClean="0"/>
              <a:t>.</a:t>
            </a:r>
            <a:br>
              <a:rPr lang="sr-Cyrl-BA" sz="2400" dirty="0" smtClean="0"/>
            </a:br>
            <a:r>
              <a:rPr lang="sr-Cyrl-BA" sz="1200" dirty="0"/>
              <a:t/>
            </a:r>
            <a:br>
              <a:rPr lang="sr-Cyrl-BA" sz="1200" dirty="0"/>
            </a:br>
            <a:r>
              <a:rPr lang="ru-RU" sz="2400" dirty="0" smtClean="0"/>
              <a:t>Котурача </a:t>
            </a:r>
            <a:r>
              <a:rPr lang="ru-RU" sz="2400" dirty="0"/>
              <a:t>се формира комбинацијом непомичних и помичних </a:t>
            </a:r>
            <a:r>
              <a:rPr lang="ru-RU" sz="2400" dirty="0" smtClean="0"/>
              <a:t>котурова. Усљед </a:t>
            </a:r>
            <a:r>
              <a:rPr lang="ru-RU" sz="2400" dirty="0"/>
              <a:t>разлагања тежине терета на </a:t>
            </a:r>
            <a:r>
              <a:rPr lang="ru-RU" sz="2400" dirty="0" smtClean="0"/>
              <a:t>двије </a:t>
            </a:r>
            <a:r>
              <a:rPr lang="ru-RU" sz="2400" dirty="0"/>
              <a:t>паралелне силе у ужадима помичних котурова (n), вучна сила F умањује се за 2n </a:t>
            </a:r>
            <a:r>
              <a:rPr lang="ru-RU" sz="2400" dirty="0" smtClean="0"/>
              <a:t>пута:    F </a:t>
            </a:r>
            <a:r>
              <a:rPr lang="ru-RU" sz="2400" dirty="0"/>
              <a:t>= G/(2n)</a:t>
            </a:r>
            <a:endParaRPr lang="sr-Latn-BA" sz="2400" dirty="0"/>
          </a:p>
        </p:txBody>
      </p:sp>
      <p:pic>
        <p:nvPicPr>
          <p:cNvPr id="4" name="Чувар места за садржај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09500" y="3943082"/>
            <a:ext cx="3882500" cy="2914918"/>
          </a:xfrm>
          <a:prstGeom prst="rect">
            <a:avLst/>
          </a:prstGeom>
        </p:spPr>
      </p:pic>
      <p:pic>
        <p:nvPicPr>
          <p:cNvPr id="3" name="Слика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758" y="3163910"/>
            <a:ext cx="2182742" cy="34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3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280313" y="803992"/>
            <a:ext cx="8911687" cy="1280890"/>
          </a:xfrm>
        </p:spPr>
        <p:txBody>
          <a:bodyPr/>
          <a:lstStyle/>
          <a:p>
            <a:r>
              <a:rPr lang="sr-Cyrl-BA" b="1" dirty="0" smtClean="0"/>
              <a:t>Хвала на пажњи</a:t>
            </a:r>
            <a:endParaRPr lang="sr-Latn-BA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424320" y="3329158"/>
            <a:ext cx="8915400" cy="2704383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Уџбеник  од стране 59 до 62</a:t>
            </a:r>
          </a:p>
          <a:p>
            <a:pPr marL="0" indent="0">
              <a:buNone/>
            </a:pPr>
            <a:endParaRPr lang="sr-Cyrl-BA" sz="2400" dirty="0" smtClean="0"/>
          </a:p>
          <a:p>
            <a:r>
              <a:rPr lang="sr-Cyrl-BA" sz="2400" dirty="0" smtClean="0"/>
              <a:t>Радна свеска страна 40 и 41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xmlns="" val="40777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49206" y="0"/>
            <a:ext cx="9830358" cy="674557"/>
          </a:xfrm>
        </p:spPr>
        <p:txBody>
          <a:bodyPr/>
          <a:lstStyle/>
          <a:p>
            <a:r>
              <a:rPr lang="sr-Cyrl-BA" dirty="0" smtClean="0"/>
              <a:t>Појам машине и механизма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867555" y="814536"/>
            <a:ext cx="8546206" cy="6043463"/>
          </a:xfrm>
        </p:spPr>
        <p:txBody>
          <a:bodyPr>
            <a:noAutofit/>
          </a:bodyPr>
          <a:lstStyle/>
          <a:p>
            <a:r>
              <a:rPr lang="sr-Cyrl-BA" sz="2400" dirty="0" smtClean="0"/>
              <a:t>Механизам представља механички систем помоћу којег се врши преношење и трансформација кретања.</a:t>
            </a:r>
            <a:endParaRPr lang="sr-Latn-BA" sz="2400" dirty="0" smtClean="0"/>
          </a:p>
          <a:p>
            <a:r>
              <a:rPr lang="sr-Cyrl-BA" sz="2400" dirty="0" smtClean="0"/>
              <a:t>Машина је практичан механизам који остварује механичко кретање, трансформише енергију, материју и информацију.</a:t>
            </a:r>
          </a:p>
          <a:p>
            <a:pPr>
              <a:spcAft>
                <a:spcPts val="500"/>
              </a:spcAft>
            </a:pPr>
            <a:r>
              <a:rPr lang="sr-Cyrl-BA" sz="2400" dirty="0" smtClean="0"/>
              <a:t>Основни принципи рада свих машина и механизама су:</a:t>
            </a:r>
            <a:endParaRPr lang="sr-Cyrl-BA" sz="2400" dirty="0"/>
          </a:p>
          <a:p>
            <a:pPr lvl="1">
              <a:spcBef>
                <a:spcPts val="300"/>
              </a:spcBef>
            </a:pPr>
            <a:r>
              <a:rPr lang="sr-Cyrl-BA" sz="2400" dirty="0" smtClean="0"/>
              <a:t>Полуга</a:t>
            </a:r>
            <a:endParaRPr lang="sr-Cyrl-BA" sz="2400" dirty="0" smtClean="0"/>
          </a:p>
          <a:p>
            <a:pPr lvl="1">
              <a:spcBef>
                <a:spcPts val="300"/>
              </a:spcBef>
            </a:pPr>
            <a:r>
              <a:rPr lang="sr-Cyrl-BA" sz="2400" dirty="0" smtClean="0"/>
              <a:t>Коса раван</a:t>
            </a:r>
          </a:p>
          <a:p>
            <a:pPr lvl="1">
              <a:spcBef>
                <a:spcPts val="300"/>
              </a:spcBef>
            </a:pPr>
            <a:r>
              <a:rPr lang="sr-Cyrl-BA" sz="2400" dirty="0" smtClean="0"/>
              <a:t>Клин</a:t>
            </a:r>
          </a:p>
          <a:p>
            <a:pPr lvl="1">
              <a:spcBef>
                <a:spcPts val="300"/>
              </a:spcBef>
            </a:pPr>
            <a:r>
              <a:rPr lang="sr-Cyrl-BA" sz="2400" dirty="0" smtClean="0"/>
              <a:t>Точак</a:t>
            </a:r>
          </a:p>
          <a:p>
            <a:pPr lvl="1">
              <a:spcBef>
                <a:spcPts val="300"/>
              </a:spcBef>
            </a:pPr>
            <a:r>
              <a:rPr lang="sr-Cyrl-BA" sz="2400" dirty="0" smtClean="0"/>
              <a:t>Ваљак</a:t>
            </a:r>
          </a:p>
          <a:p>
            <a:pPr lvl="1">
              <a:spcBef>
                <a:spcPts val="300"/>
              </a:spcBef>
            </a:pPr>
            <a:r>
              <a:rPr lang="sr-Cyrl-BA" sz="2400" dirty="0" smtClean="0"/>
              <a:t>Кугла</a:t>
            </a:r>
          </a:p>
          <a:p>
            <a:pPr marL="0" indent="0">
              <a:buNone/>
            </a:pPr>
            <a:endParaRPr lang="sr-Cyrl-BA" sz="2400" dirty="0" smtClean="0"/>
          </a:p>
          <a:p>
            <a:endParaRPr lang="sr-Cyrl-BA" sz="2400" dirty="0" smtClean="0"/>
          </a:p>
          <a:p>
            <a:pPr marL="0" indent="0">
              <a:buNone/>
            </a:pPr>
            <a:endParaRPr lang="sr-Latn-BA" sz="2400" dirty="0"/>
          </a:p>
        </p:txBody>
      </p:sp>
      <p:sp>
        <p:nvSpPr>
          <p:cNvPr id="4" name="Десна велика заграда 3"/>
          <p:cNvSpPr/>
          <p:nvPr/>
        </p:nvSpPr>
        <p:spPr>
          <a:xfrm>
            <a:off x="5370490" y="4152275"/>
            <a:ext cx="875764" cy="24670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" name="Оквир за текст 4"/>
          <p:cNvSpPr txBox="1"/>
          <p:nvPr/>
        </p:nvSpPr>
        <p:spPr>
          <a:xfrm>
            <a:off x="6366176" y="5068224"/>
            <a:ext cx="321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Прости алати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xmlns="" val="29054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2009105" y="624110"/>
            <a:ext cx="9495508" cy="1280890"/>
          </a:xfrm>
        </p:spPr>
        <p:txBody>
          <a:bodyPr/>
          <a:lstStyle/>
          <a:p>
            <a:r>
              <a:rPr lang="sr-Cyrl-BA" dirty="0" smtClean="0"/>
              <a:t>Принцип полуге 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629587" y="2133600"/>
            <a:ext cx="10875025" cy="377762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Полуга је проста машина која може да мијења </a:t>
            </a:r>
            <a:r>
              <a:rPr lang="sr-Cyrl-BA" sz="2400" dirty="0" err="1" smtClean="0"/>
              <a:t>интезитет</a:t>
            </a:r>
            <a:r>
              <a:rPr lang="sr-Cyrl-BA" sz="2400" dirty="0" smtClean="0"/>
              <a:t> силе.</a:t>
            </a:r>
          </a:p>
          <a:p>
            <a:r>
              <a:rPr lang="sr-Cyrl-BA" sz="2400" dirty="0" smtClean="0"/>
              <a:t>Полугу чине три основна елемента:</a:t>
            </a:r>
          </a:p>
          <a:p>
            <a:pPr lvl="1"/>
            <a:r>
              <a:rPr lang="sr-Cyrl-BA" sz="2400" dirty="0" smtClean="0"/>
              <a:t>Активна сила-тачка у којој дјелује спољашња сила</a:t>
            </a:r>
          </a:p>
          <a:p>
            <a:pPr lvl="1"/>
            <a:r>
              <a:rPr lang="sr-Cyrl-BA" sz="2400" dirty="0" smtClean="0"/>
              <a:t>Тачка ослонца-центар обртања</a:t>
            </a:r>
          </a:p>
          <a:p>
            <a:pPr lvl="1"/>
            <a:r>
              <a:rPr lang="sr-Cyrl-BA" sz="2400" dirty="0" smtClean="0"/>
              <a:t>Отпор-сила коју треба савладати</a:t>
            </a:r>
          </a:p>
          <a:p>
            <a:pPr lvl="1"/>
            <a:endParaRPr lang="sr-Latn-BA" sz="2400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3960" y="4182256"/>
            <a:ext cx="4908040" cy="26757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04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Прва врста- тачка ослонца се налази између активне силе и отпора</a:t>
            </a:r>
            <a:endParaRPr lang="sr-Latn-BA" dirty="0"/>
          </a:p>
        </p:txBody>
      </p:sp>
      <p:pic>
        <p:nvPicPr>
          <p:cNvPr id="4" name="Чувар места за садржај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7972" y="2188425"/>
            <a:ext cx="3349605" cy="199720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Слика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287" y="3943176"/>
            <a:ext cx="2560481" cy="22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0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Друга врста – отпор се налази између активне силе и ослонца</a:t>
            </a:r>
            <a:endParaRPr lang="sr-Latn-BA" dirty="0"/>
          </a:p>
        </p:txBody>
      </p:sp>
      <p:pic>
        <p:nvPicPr>
          <p:cNvPr id="3" name="Слика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9212" y="3153217"/>
            <a:ext cx="3463858" cy="3440766"/>
          </a:xfrm>
          <a:prstGeom prst="rect">
            <a:avLst/>
          </a:prstGeom>
        </p:spPr>
      </p:pic>
      <p:pic>
        <p:nvPicPr>
          <p:cNvPr id="7" name="Чувар места за садржај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60627" y="3175893"/>
            <a:ext cx="3928838" cy="341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1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Трећа врста- активна сила се налази између отпора и тачке ослонца</a:t>
            </a:r>
            <a:endParaRPr lang="sr-Latn-BA" dirty="0"/>
          </a:p>
        </p:txBody>
      </p:sp>
      <p:pic>
        <p:nvPicPr>
          <p:cNvPr id="4" name="Чувар места за садржај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5628" y="2727143"/>
            <a:ext cx="6431052" cy="3063479"/>
          </a:xfrm>
        </p:spPr>
      </p:pic>
    </p:spTree>
    <p:extLst>
      <p:ext uri="{BB962C8B-B14F-4D97-AF65-F5344CB8AC3E}">
        <p14:creationId xmlns:p14="http://schemas.microsoft.com/office/powerpoint/2010/main" xmlns="" val="36312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Коса (стрма) раван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Принцип стрме равни користи се за подизање великих терета на одређену висину.</a:t>
            </a:r>
          </a:p>
          <a:p>
            <a:r>
              <a:rPr lang="sr-Cyrl-BA" sz="2400" dirty="0" smtClean="0"/>
              <a:t>Дуж стрме равни терет вучемо мањом силом од оне која би нам требала за подизање истог терета.</a:t>
            </a:r>
            <a:endParaRPr lang="sr-Latn-BA" sz="2400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8062" y="3908111"/>
            <a:ext cx="3926164" cy="2347163"/>
          </a:xfrm>
          <a:prstGeom prst="rect">
            <a:avLst/>
          </a:prstGeom>
        </p:spPr>
      </p:pic>
      <p:pic>
        <p:nvPicPr>
          <p:cNvPr id="5" name="Слика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8468" y="3908111"/>
            <a:ext cx="2804403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95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2112135" y="624110"/>
            <a:ext cx="9392477" cy="1280890"/>
          </a:xfrm>
        </p:spPr>
        <p:txBody>
          <a:bodyPr/>
          <a:lstStyle/>
          <a:p>
            <a:r>
              <a:rPr lang="sr-Cyrl-BA" dirty="0" smtClean="0"/>
              <a:t>Клин 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614410" y="1825625"/>
            <a:ext cx="8739389" cy="1123637"/>
          </a:xfrm>
        </p:spPr>
        <p:txBody>
          <a:bodyPr>
            <a:noAutofit/>
          </a:bodyPr>
          <a:lstStyle/>
          <a:p>
            <a:r>
              <a:rPr lang="sr-Cyrl-BA" sz="2400" dirty="0" smtClean="0"/>
              <a:t>Принцип клина примијењен је на свим </a:t>
            </a:r>
            <a:r>
              <a:rPr lang="sr-Cyrl-BA" sz="2400" dirty="0" err="1" smtClean="0"/>
              <a:t>резним</a:t>
            </a:r>
            <a:r>
              <a:rPr lang="sr-Cyrl-BA" sz="2400" dirty="0" smtClean="0"/>
              <a:t> алатима и алатима који имају оштрицу (нож, сјекира, тестера)</a:t>
            </a:r>
            <a:endParaRPr lang="sr-Latn-BA" sz="2400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0633" y="3421148"/>
            <a:ext cx="5060119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2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Точак </a:t>
            </a:r>
            <a:endParaRPr lang="sr-Latn-BA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2589212" y="1584101"/>
            <a:ext cx="8915400" cy="4327121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Точак је проста машина у облику диска која се може котрљати по подлози, при чему долази до знатног смањења отпора </a:t>
            </a:r>
            <a:r>
              <a:rPr lang="sr-Cyrl-BA" sz="2400" dirty="0" err="1" smtClean="0"/>
              <a:t>трења</a:t>
            </a:r>
            <a:r>
              <a:rPr lang="sr-Cyrl-BA" sz="2400" dirty="0" smtClean="0"/>
              <a:t> због мале додирне површине са подлогом .</a:t>
            </a:r>
            <a:endParaRPr lang="sr-Latn-BA" sz="2400" dirty="0"/>
          </a:p>
        </p:txBody>
      </p:sp>
      <p:pic>
        <p:nvPicPr>
          <p:cNvPr id="4" name="Слика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309" y="3800504"/>
            <a:ext cx="385300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6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чак">
  <a:themeElements>
    <a:clrScheme name="Трачак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Трачак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ачак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384</TotalTime>
  <Words>274</Words>
  <Application>Microsoft Office PowerPoint</Application>
  <PresentationFormat>Custom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Трачак</vt:lpstr>
      <vt:lpstr>Основни појмови и принципи рада машина и механизама</vt:lpstr>
      <vt:lpstr>Појам машине и механизма</vt:lpstr>
      <vt:lpstr>Принцип полуге </vt:lpstr>
      <vt:lpstr>Прва врста- тачка ослонца се налази између активне силе и отпора</vt:lpstr>
      <vt:lpstr>Друга врста – отпор се налази између активне силе и ослонца</vt:lpstr>
      <vt:lpstr>Трећа врста- активна сила се налази између отпора и тачке ослонца</vt:lpstr>
      <vt:lpstr>Коса (стрма) раван</vt:lpstr>
      <vt:lpstr>Клин </vt:lpstr>
      <vt:lpstr>Точак </vt:lpstr>
      <vt:lpstr>Ваљак и кугла су прости елементи који због мале додирне површине са подлогом (тачка или линија) омогућавају кретање са малим коефицијентом трења (куглични лежај и лежај са ваљчићима). </vt:lpstr>
      <vt:lpstr>Котурови се веома често користе за подизање терета на већу висину.  Котурача се формира комбинацијом непомичних и помичних котурова. Усљед разлагања тежине терета на двије паралелне силе у ужадима помичних котурова (n), вучна сила F умањује се за 2n пута:    F = G/(2n)</vt:lpstr>
      <vt:lpstr>Хвала на пажњи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појмови и принципи рада машина и механизама</dc:title>
  <dc:creator>Slobodanka</dc:creator>
  <cp:lastModifiedBy>Aleksandra Stankovic</cp:lastModifiedBy>
  <cp:revision>22</cp:revision>
  <dcterms:created xsi:type="dcterms:W3CDTF">2020-12-21T14:45:41Z</dcterms:created>
  <dcterms:modified xsi:type="dcterms:W3CDTF">2020-12-23T07:31:55Z</dcterms:modified>
</cp:coreProperties>
</file>