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57" r:id="rId3"/>
    <p:sldId id="258" r:id="rId4"/>
    <p:sldId id="259" r:id="rId5"/>
    <p:sldId id="260" r:id="rId6"/>
    <p:sldId id="261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BD383-5394-4750-BC64-41B5CD947863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524B1-EF35-4A56-B585-221E01334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37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524B1-EF35-4A56-B585-221E013344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3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D6DD-CCCA-454C-AC9B-43E0BCFE49DD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ACA1-E0D0-4D7C-8E37-727942D83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3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D6DD-CCCA-454C-AC9B-43E0BCFE49DD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ACA1-E0D0-4D7C-8E37-727942D83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60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D6DD-CCCA-454C-AC9B-43E0BCFE49DD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ACA1-E0D0-4D7C-8E37-727942D83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69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D6DD-CCCA-454C-AC9B-43E0BCFE49DD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ACA1-E0D0-4D7C-8E37-727942D83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D6DD-CCCA-454C-AC9B-43E0BCFE49DD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ACA1-E0D0-4D7C-8E37-727942D83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63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D6DD-CCCA-454C-AC9B-43E0BCFE49DD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ACA1-E0D0-4D7C-8E37-727942D83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18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D6DD-CCCA-454C-AC9B-43E0BCFE49DD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ACA1-E0D0-4D7C-8E37-727942D83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64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D6DD-CCCA-454C-AC9B-43E0BCFE49DD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ACA1-E0D0-4D7C-8E37-727942D83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0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D6DD-CCCA-454C-AC9B-43E0BCFE49DD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ACA1-E0D0-4D7C-8E37-727942D83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67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D6DD-CCCA-454C-AC9B-43E0BCFE49DD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ACA1-E0D0-4D7C-8E37-727942D83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9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D6DD-CCCA-454C-AC9B-43E0BCFE49DD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ACA1-E0D0-4D7C-8E37-727942D83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8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7D6DD-CCCA-454C-AC9B-43E0BCFE49DD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3ACA1-E0D0-4D7C-8E37-727942D83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9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339752" y="4005064"/>
            <a:ext cx="5004556" cy="156932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7"/>
            <a:ext cx="8640959" cy="62646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059832" y="4204953"/>
            <a:ext cx="32403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ПРАВОПИС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7664" y="0"/>
            <a:ext cx="62729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5. РАЗРЕД</a:t>
            </a:r>
            <a:endParaRPr lang="sr-Latn-C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03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179512" y="11456"/>
            <a:ext cx="4104456" cy="1800200"/>
          </a:xfrm>
          <a:prstGeom prst="cloudCallout">
            <a:avLst>
              <a:gd name="adj1" fmla="val -12195"/>
              <a:gd name="adj2" fmla="val 865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Cyrl-BA" sz="2500" dirty="0" smtClean="0">
                <a:latin typeface="Times New Roman" pitchFamily="18" charset="0"/>
                <a:cs typeface="Times New Roman" pitchFamily="18" charset="0"/>
              </a:rPr>
              <a:t>Ацо, знаш ли ти шта је правопис?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 rot="21246231" flipH="1">
            <a:off x="4445459" y="46919"/>
            <a:ext cx="4454549" cy="1540013"/>
          </a:xfrm>
          <a:prstGeom prst="cloudCallout">
            <a:avLst>
              <a:gd name="adj1" fmla="val -26076"/>
              <a:gd name="adj2" fmla="val 12593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Cyrl-BA" sz="2500" dirty="0" smtClean="0">
                <a:latin typeface="Times New Roman" pitchFamily="18" charset="0"/>
                <a:cs typeface="Times New Roman" pitchFamily="18" charset="0"/>
              </a:rPr>
              <a:t>Правопис је...</a:t>
            </a:r>
          </a:p>
          <a:p>
            <a:r>
              <a:rPr lang="sr-Cyrl-BA" sz="2500" dirty="0" smtClean="0">
                <a:latin typeface="Times New Roman" pitchFamily="18" charset="0"/>
                <a:cs typeface="Times New Roman" pitchFamily="18" charset="0"/>
              </a:rPr>
              <a:t>Па</a:t>
            </a:r>
            <a:r>
              <a:rPr lang="sr-Latn-RS" sz="2500" dirty="0" smtClean="0"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sr-Cyrl-RS" sz="25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Cyrl-BA" sz="2500" dirty="0" smtClean="0">
                <a:latin typeface="Times New Roman" pitchFamily="18" charset="0"/>
                <a:cs typeface="Times New Roman" pitchFamily="18" charset="0"/>
              </a:rPr>
              <a:t> то је када пишемо правилно.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 flipH="1">
            <a:off x="3183248" y="1774576"/>
            <a:ext cx="3952675" cy="1298952"/>
          </a:xfrm>
          <a:prstGeom prst="cloudCallout">
            <a:avLst>
              <a:gd name="adj1" fmla="val -69537"/>
              <a:gd name="adj2" fmla="val 46339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500" dirty="0" smtClean="0">
                <a:latin typeface="Times New Roman" pitchFamily="18" charset="0"/>
                <a:cs typeface="Times New Roman" pitchFamily="18" charset="0"/>
              </a:rPr>
              <a:t>Имена улица, тргова, установа и празника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3791002" y="3429000"/>
            <a:ext cx="2773765" cy="360040"/>
          </a:xfrm>
          <a:prstGeom prst="cloudCallout">
            <a:avLst>
              <a:gd name="adj1" fmla="val 95321"/>
              <a:gd name="adj2" fmla="val -83250"/>
            </a:avLst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Cyrl-BA" sz="2500" dirty="0" smtClean="0">
                <a:latin typeface="Times New Roman" pitchFamily="18" charset="0"/>
                <a:cs typeface="Times New Roman" pitchFamily="18" charset="0"/>
              </a:rPr>
              <a:t>Скраћенице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3739363" y="4769594"/>
            <a:ext cx="4124154" cy="1329296"/>
          </a:xfrm>
          <a:prstGeom prst="cloudCallout">
            <a:avLst>
              <a:gd name="adj1" fmla="val 51448"/>
              <a:gd name="adj2" fmla="val -129419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500" dirty="0" smtClean="0">
                <a:latin typeface="Times New Roman" pitchFamily="18" charset="0"/>
                <a:cs typeface="Times New Roman" pitchFamily="18" charset="0"/>
              </a:rPr>
              <a:t>Ријечцу НЕ уз именице, придјеве и глаголе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4572000" y="4025349"/>
            <a:ext cx="1984358" cy="612648"/>
          </a:xfrm>
          <a:prstGeom prst="cloudCallout">
            <a:avLst>
              <a:gd name="adj1" fmla="val 111877"/>
              <a:gd name="adj2" fmla="val -131529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500" dirty="0" smtClean="0">
                <a:latin typeface="Times New Roman" pitchFamily="18" charset="0"/>
                <a:cs typeface="Times New Roman" pitchFamily="18" charset="0"/>
              </a:rPr>
              <a:t>Глас Ј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r="5375"/>
          <a:stretch/>
        </p:blipFill>
        <p:spPr>
          <a:xfrm flipH="1">
            <a:off x="179512" y="2276872"/>
            <a:ext cx="1363576" cy="4282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3490" y="1916832"/>
            <a:ext cx="1110509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0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840"/>
            <a:ext cx="9144000" cy="68580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583007" y="116632"/>
            <a:ext cx="4536504" cy="1728192"/>
          </a:xfrm>
          <a:prstGeom prst="cloudCallout">
            <a:avLst>
              <a:gd name="adj1" fmla="val -12935"/>
              <a:gd name="adj2" fmla="val 1047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500" dirty="0" smtClean="0">
                <a:latin typeface="Times New Roman" pitchFamily="18" charset="0"/>
                <a:cs typeface="Times New Roman" pitchFamily="18" charset="0"/>
              </a:rPr>
              <a:t>Хоћеш ли да се играмо и провјеримо своје знање?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5389173" y="240104"/>
            <a:ext cx="3721635" cy="1440160"/>
          </a:xfrm>
          <a:prstGeom prst="cloudCallout">
            <a:avLst>
              <a:gd name="adj1" fmla="val -13987"/>
              <a:gd name="adj2" fmla="val 10964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500" dirty="0" smtClean="0">
                <a:latin typeface="Times New Roman" pitchFamily="18" charset="0"/>
                <a:cs typeface="Times New Roman" pitchFamily="18" charset="0"/>
              </a:rPr>
              <a:t>Па наравно,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ja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500" dirty="0" smtClean="0">
                <a:latin typeface="Times New Roman" pitchFamily="18" charset="0"/>
                <a:cs typeface="Times New Roman" pitchFamily="18" charset="0"/>
              </a:rPr>
              <a:t>сам увијек за игру.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2191128"/>
            <a:ext cx="1800200" cy="4392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  <a14:imgEffect>
                      <a14:saturation sat="94000"/>
                    </a14:imgEffect>
                    <a14:imgEffect>
                      <a14:brightnessContrast bright="9000"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545" t="1480" r="4545" b="-1490"/>
          <a:stretch/>
        </p:blipFill>
        <p:spPr>
          <a:xfrm>
            <a:off x="5510464" y="2580936"/>
            <a:ext cx="158400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3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"/>
            <a:ext cx="9144000" cy="6858747"/>
          </a:xfrm>
          <a:prstGeom prst="rect">
            <a:avLst/>
          </a:prstGeom>
        </p:spPr>
      </p:pic>
      <p:sp>
        <p:nvSpPr>
          <p:cNvPr id="16" name="Oval Callout 15"/>
          <p:cNvSpPr/>
          <p:nvPr/>
        </p:nvSpPr>
        <p:spPr>
          <a:xfrm>
            <a:off x="2836692" y="3212229"/>
            <a:ext cx="4298776" cy="1296144"/>
          </a:xfrm>
          <a:prstGeom prst="wedgeEllipseCallout">
            <a:avLst>
              <a:gd name="adj1" fmla="val 66364"/>
              <a:gd name="adj2" fmla="val -8062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Пронашао сам их! То су ријечи...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Oval Callout 3072"/>
          <p:cNvSpPr/>
          <p:nvPr/>
        </p:nvSpPr>
        <p:spPr>
          <a:xfrm>
            <a:off x="971600" y="-747"/>
            <a:ext cx="6679426" cy="2456892"/>
          </a:xfrm>
          <a:prstGeom prst="wedgeEllipseCallout">
            <a:avLst>
              <a:gd name="adj1" fmla="val -34726"/>
              <a:gd name="adj2" fmla="val 5748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Пронађи погрешно написане ријечи у овој реченици!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Ишао сам улицом светог саве, прошао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поред народне библиотеке и стигао до ош «доситеј обрадовић»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809958" y="1152262"/>
            <a:ext cx="1482122" cy="213272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778990" y="1124744"/>
            <a:ext cx="513090" cy="21602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302932" y="1152262"/>
            <a:ext cx="360040" cy="19442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4500901" y="1556792"/>
            <a:ext cx="791179" cy="17281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3737312" y="1887447"/>
            <a:ext cx="1470128" cy="142505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4588228" y="1916083"/>
            <a:ext cx="835601" cy="162211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530" y="1868252"/>
            <a:ext cx="1854140" cy="48011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11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2320" y="1227699"/>
            <a:ext cx="1478280" cy="4248472"/>
          </a:xfrm>
          <a:prstGeom prst="rect">
            <a:avLst/>
          </a:prstGeom>
          <a:ln>
            <a:noFill/>
          </a:ln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3353088" y="2324576"/>
            <a:ext cx="1632992" cy="107615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04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0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409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4283968" y="234307"/>
            <a:ext cx="4752528" cy="1610517"/>
          </a:xfrm>
          <a:prstGeom prst="wedgeEllipseCallout">
            <a:avLst>
              <a:gd name="adj1" fmla="val 21724"/>
              <a:gd name="adj2" fmla="val 781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Мајо,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како правилно пишемо скраћенице ових ријечи: госпођа, број и професор?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606288" y="2551217"/>
            <a:ext cx="1605002" cy="108012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/>
              <a:t>г</a:t>
            </a:r>
            <a:r>
              <a:rPr lang="sr-Cyrl-BA" dirty="0" smtClean="0"/>
              <a:t>ђа.</a:t>
            </a:r>
          </a:p>
          <a:p>
            <a:pPr algn="ctr"/>
            <a:r>
              <a:rPr lang="sr-Cyrl-BA" dirty="0"/>
              <a:t>б</a:t>
            </a:r>
            <a:r>
              <a:rPr lang="sr-Cyrl-BA" dirty="0" smtClean="0"/>
              <a:t>р</a:t>
            </a:r>
          </a:p>
          <a:p>
            <a:pPr algn="ctr"/>
            <a:r>
              <a:rPr lang="sr-Cyrl-BA" dirty="0" smtClean="0"/>
              <a:t>проф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306334" y="2381913"/>
            <a:ext cx="1490464" cy="127685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гђа</a:t>
            </a:r>
          </a:p>
          <a:p>
            <a:pPr algn="ctr"/>
            <a:r>
              <a:rPr lang="sr-Cyrl-BA" dirty="0"/>
              <a:t>б</a:t>
            </a:r>
            <a:r>
              <a:rPr lang="sr-Cyrl-BA" dirty="0" smtClean="0"/>
              <a:t>р.</a:t>
            </a:r>
          </a:p>
          <a:p>
            <a:pPr algn="ctr"/>
            <a:r>
              <a:rPr lang="sr-Cyrl-BA" dirty="0"/>
              <a:t>п</a:t>
            </a:r>
            <a:r>
              <a:rPr lang="sr-Cyrl-BA" dirty="0" smtClean="0"/>
              <a:t>роф.</a:t>
            </a:r>
          </a:p>
          <a:p>
            <a:pPr algn="ctr"/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724066" y="1844824"/>
            <a:ext cx="714926" cy="70639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438992" y="1844824"/>
            <a:ext cx="391761" cy="62626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Oval Callout 17"/>
          <p:cNvSpPr/>
          <p:nvPr/>
        </p:nvSpPr>
        <p:spPr>
          <a:xfrm>
            <a:off x="539552" y="908839"/>
            <a:ext cx="4301084" cy="2241862"/>
          </a:xfrm>
          <a:prstGeom prst="wedgeEllipseCallout">
            <a:avLst>
              <a:gd name="adj1" fmla="val -19571"/>
              <a:gd name="adj2" fmla="val 670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То је лако. </a:t>
            </a:r>
          </a:p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Другари, знате ли ви?</a:t>
            </a:r>
          </a:p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Правилно написане скраћенице су...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6632786" y="2427633"/>
            <a:ext cx="905256" cy="960120"/>
          </a:xfrm>
          <a:custGeom>
            <a:avLst/>
            <a:gdLst>
              <a:gd name="connsiteX0" fmla="*/ 530352 w 905256"/>
              <a:gd name="connsiteY0" fmla="*/ 73152 h 960120"/>
              <a:gd name="connsiteX1" fmla="*/ 512064 w 905256"/>
              <a:gd name="connsiteY1" fmla="*/ 27432 h 960120"/>
              <a:gd name="connsiteX2" fmla="*/ 457200 w 905256"/>
              <a:gd name="connsiteY2" fmla="*/ 0 h 960120"/>
              <a:gd name="connsiteX3" fmla="*/ 265176 w 905256"/>
              <a:gd name="connsiteY3" fmla="*/ 9144 h 960120"/>
              <a:gd name="connsiteX4" fmla="*/ 182880 w 905256"/>
              <a:gd name="connsiteY4" fmla="*/ 45720 h 960120"/>
              <a:gd name="connsiteX5" fmla="*/ 128016 w 905256"/>
              <a:gd name="connsiteY5" fmla="*/ 64008 h 960120"/>
              <a:gd name="connsiteX6" fmla="*/ 100584 w 905256"/>
              <a:gd name="connsiteY6" fmla="*/ 73152 h 960120"/>
              <a:gd name="connsiteX7" fmla="*/ 73152 w 905256"/>
              <a:gd name="connsiteY7" fmla="*/ 82296 h 960120"/>
              <a:gd name="connsiteX8" fmla="*/ 45720 w 905256"/>
              <a:gd name="connsiteY8" fmla="*/ 100584 h 960120"/>
              <a:gd name="connsiteX9" fmla="*/ 18288 w 905256"/>
              <a:gd name="connsiteY9" fmla="*/ 192024 h 960120"/>
              <a:gd name="connsiteX10" fmla="*/ 9144 w 905256"/>
              <a:gd name="connsiteY10" fmla="*/ 356616 h 960120"/>
              <a:gd name="connsiteX11" fmla="*/ 0 w 905256"/>
              <a:gd name="connsiteY11" fmla="*/ 393192 h 960120"/>
              <a:gd name="connsiteX12" fmla="*/ 9144 w 905256"/>
              <a:gd name="connsiteY12" fmla="*/ 740664 h 960120"/>
              <a:gd name="connsiteX13" fmla="*/ 18288 w 905256"/>
              <a:gd name="connsiteY13" fmla="*/ 768096 h 960120"/>
              <a:gd name="connsiteX14" fmla="*/ 45720 w 905256"/>
              <a:gd name="connsiteY14" fmla="*/ 859536 h 960120"/>
              <a:gd name="connsiteX15" fmla="*/ 64008 w 905256"/>
              <a:gd name="connsiteY15" fmla="*/ 886968 h 960120"/>
              <a:gd name="connsiteX16" fmla="*/ 91440 w 905256"/>
              <a:gd name="connsiteY16" fmla="*/ 914400 h 960120"/>
              <a:gd name="connsiteX17" fmla="*/ 137160 w 905256"/>
              <a:gd name="connsiteY17" fmla="*/ 923544 h 960120"/>
              <a:gd name="connsiteX18" fmla="*/ 192024 w 905256"/>
              <a:gd name="connsiteY18" fmla="*/ 941832 h 960120"/>
              <a:gd name="connsiteX19" fmla="*/ 265176 w 905256"/>
              <a:gd name="connsiteY19" fmla="*/ 960120 h 960120"/>
              <a:gd name="connsiteX20" fmla="*/ 402336 w 905256"/>
              <a:gd name="connsiteY20" fmla="*/ 941832 h 960120"/>
              <a:gd name="connsiteX21" fmla="*/ 429768 w 905256"/>
              <a:gd name="connsiteY21" fmla="*/ 923544 h 960120"/>
              <a:gd name="connsiteX22" fmla="*/ 557784 w 905256"/>
              <a:gd name="connsiteY22" fmla="*/ 905256 h 960120"/>
              <a:gd name="connsiteX23" fmla="*/ 603504 w 905256"/>
              <a:gd name="connsiteY23" fmla="*/ 896112 h 960120"/>
              <a:gd name="connsiteX24" fmla="*/ 713232 w 905256"/>
              <a:gd name="connsiteY24" fmla="*/ 877824 h 960120"/>
              <a:gd name="connsiteX25" fmla="*/ 740664 w 905256"/>
              <a:gd name="connsiteY25" fmla="*/ 859536 h 960120"/>
              <a:gd name="connsiteX26" fmla="*/ 777240 w 905256"/>
              <a:gd name="connsiteY26" fmla="*/ 850392 h 960120"/>
              <a:gd name="connsiteX27" fmla="*/ 832104 w 905256"/>
              <a:gd name="connsiteY27" fmla="*/ 832104 h 960120"/>
              <a:gd name="connsiteX28" fmla="*/ 859536 w 905256"/>
              <a:gd name="connsiteY28" fmla="*/ 822960 h 960120"/>
              <a:gd name="connsiteX29" fmla="*/ 905256 w 905256"/>
              <a:gd name="connsiteY29" fmla="*/ 740664 h 960120"/>
              <a:gd name="connsiteX30" fmla="*/ 896112 w 905256"/>
              <a:gd name="connsiteY30" fmla="*/ 484632 h 960120"/>
              <a:gd name="connsiteX31" fmla="*/ 886968 w 905256"/>
              <a:gd name="connsiteY31" fmla="*/ 457200 h 960120"/>
              <a:gd name="connsiteX32" fmla="*/ 868680 w 905256"/>
              <a:gd name="connsiteY32" fmla="*/ 384048 h 960120"/>
              <a:gd name="connsiteX33" fmla="*/ 832104 w 905256"/>
              <a:gd name="connsiteY33" fmla="*/ 301752 h 960120"/>
              <a:gd name="connsiteX34" fmla="*/ 822960 w 905256"/>
              <a:gd name="connsiteY34" fmla="*/ 265176 h 960120"/>
              <a:gd name="connsiteX35" fmla="*/ 777240 w 905256"/>
              <a:gd name="connsiteY35" fmla="*/ 210312 h 960120"/>
              <a:gd name="connsiteX36" fmla="*/ 740664 w 905256"/>
              <a:gd name="connsiteY36" fmla="*/ 155448 h 960120"/>
              <a:gd name="connsiteX37" fmla="*/ 685800 w 905256"/>
              <a:gd name="connsiteY37" fmla="*/ 118872 h 960120"/>
              <a:gd name="connsiteX38" fmla="*/ 658368 w 905256"/>
              <a:gd name="connsiteY38" fmla="*/ 100584 h 960120"/>
              <a:gd name="connsiteX39" fmla="*/ 630936 w 905256"/>
              <a:gd name="connsiteY39" fmla="*/ 73152 h 960120"/>
              <a:gd name="connsiteX40" fmla="*/ 594360 w 905256"/>
              <a:gd name="connsiteY40" fmla="*/ 64008 h 960120"/>
              <a:gd name="connsiteX41" fmla="*/ 566928 w 905256"/>
              <a:gd name="connsiteY41" fmla="*/ 45720 h 960120"/>
              <a:gd name="connsiteX42" fmla="*/ 512064 w 905256"/>
              <a:gd name="connsiteY42" fmla="*/ 36576 h 960120"/>
              <a:gd name="connsiteX43" fmla="*/ 466344 w 905256"/>
              <a:gd name="connsiteY43" fmla="*/ 18288 h 9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05256" h="960120">
                <a:moveTo>
                  <a:pt x="530352" y="73152"/>
                </a:moveTo>
                <a:cubicBezTo>
                  <a:pt x="524256" y="57912"/>
                  <a:pt x="521604" y="40789"/>
                  <a:pt x="512064" y="27432"/>
                </a:cubicBezTo>
                <a:cubicBezTo>
                  <a:pt x="500985" y="11922"/>
                  <a:pt x="473681" y="5494"/>
                  <a:pt x="457200" y="0"/>
                </a:cubicBezTo>
                <a:cubicBezTo>
                  <a:pt x="393192" y="3048"/>
                  <a:pt x="328865" y="2067"/>
                  <a:pt x="265176" y="9144"/>
                </a:cubicBezTo>
                <a:cubicBezTo>
                  <a:pt x="192577" y="17211"/>
                  <a:pt x="230519" y="24547"/>
                  <a:pt x="182880" y="45720"/>
                </a:cubicBezTo>
                <a:cubicBezTo>
                  <a:pt x="165264" y="53549"/>
                  <a:pt x="146304" y="57912"/>
                  <a:pt x="128016" y="64008"/>
                </a:cubicBezTo>
                <a:lnTo>
                  <a:pt x="100584" y="73152"/>
                </a:lnTo>
                <a:cubicBezTo>
                  <a:pt x="91440" y="76200"/>
                  <a:pt x="81172" y="76949"/>
                  <a:pt x="73152" y="82296"/>
                </a:cubicBezTo>
                <a:lnTo>
                  <a:pt x="45720" y="100584"/>
                </a:lnTo>
                <a:cubicBezTo>
                  <a:pt x="23458" y="167370"/>
                  <a:pt x="32107" y="136746"/>
                  <a:pt x="18288" y="192024"/>
                </a:cubicBezTo>
                <a:cubicBezTo>
                  <a:pt x="15240" y="246888"/>
                  <a:pt x="14119" y="301893"/>
                  <a:pt x="9144" y="356616"/>
                </a:cubicBezTo>
                <a:cubicBezTo>
                  <a:pt x="8006" y="369132"/>
                  <a:pt x="0" y="380625"/>
                  <a:pt x="0" y="393192"/>
                </a:cubicBezTo>
                <a:cubicBezTo>
                  <a:pt x="0" y="509056"/>
                  <a:pt x="3499" y="624938"/>
                  <a:pt x="9144" y="740664"/>
                </a:cubicBezTo>
                <a:cubicBezTo>
                  <a:pt x="9614" y="750291"/>
                  <a:pt x="15640" y="758828"/>
                  <a:pt x="18288" y="768096"/>
                </a:cubicBezTo>
                <a:cubicBezTo>
                  <a:pt x="24677" y="790459"/>
                  <a:pt x="34855" y="843238"/>
                  <a:pt x="45720" y="859536"/>
                </a:cubicBezTo>
                <a:cubicBezTo>
                  <a:pt x="51816" y="868680"/>
                  <a:pt x="56973" y="878525"/>
                  <a:pt x="64008" y="886968"/>
                </a:cubicBezTo>
                <a:cubicBezTo>
                  <a:pt x="72287" y="896902"/>
                  <a:pt x="79874" y="908617"/>
                  <a:pt x="91440" y="914400"/>
                </a:cubicBezTo>
                <a:cubicBezTo>
                  <a:pt x="105341" y="921351"/>
                  <a:pt x="122166" y="919455"/>
                  <a:pt x="137160" y="923544"/>
                </a:cubicBezTo>
                <a:cubicBezTo>
                  <a:pt x="155758" y="928616"/>
                  <a:pt x="173121" y="938051"/>
                  <a:pt x="192024" y="941832"/>
                </a:cubicBezTo>
                <a:cubicBezTo>
                  <a:pt x="247195" y="952866"/>
                  <a:pt x="223000" y="946061"/>
                  <a:pt x="265176" y="960120"/>
                </a:cubicBezTo>
                <a:cubicBezTo>
                  <a:pt x="289691" y="958077"/>
                  <a:pt x="364985" y="960507"/>
                  <a:pt x="402336" y="941832"/>
                </a:cubicBezTo>
                <a:cubicBezTo>
                  <a:pt x="412166" y="936917"/>
                  <a:pt x="419342" y="927019"/>
                  <a:pt x="429768" y="923544"/>
                </a:cubicBezTo>
                <a:cubicBezTo>
                  <a:pt x="446519" y="917960"/>
                  <a:pt x="548878" y="906626"/>
                  <a:pt x="557784" y="905256"/>
                </a:cubicBezTo>
                <a:cubicBezTo>
                  <a:pt x="573145" y="902893"/>
                  <a:pt x="588143" y="898475"/>
                  <a:pt x="603504" y="896112"/>
                </a:cubicBezTo>
                <a:cubicBezTo>
                  <a:pt x="714813" y="878988"/>
                  <a:pt x="639680" y="896212"/>
                  <a:pt x="713232" y="877824"/>
                </a:cubicBezTo>
                <a:cubicBezTo>
                  <a:pt x="722376" y="871728"/>
                  <a:pt x="730563" y="863865"/>
                  <a:pt x="740664" y="859536"/>
                </a:cubicBezTo>
                <a:cubicBezTo>
                  <a:pt x="752215" y="854586"/>
                  <a:pt x="765203" y="854003"/>
                  <a:pt x="777240" y="850392"/>
                </a:cubicBezTo>
                <a:cubicBezTo>
                  <a:pt x="795704" y="844853"/>
                  <a:pt x="813816" y="838200"/>
                  <a:pt x="832104" y="832104"/>
                </a:cubicBezTo>
                <a:lnTo>
                  <a:pt x="859536" y="822960"/>
                </a:lnTo>
                <a:cubicBezTo>
                  <a:pt x="901459" y="760076"/>
                  <a:pt x="889161" y="788948"/>
                  <a:pt x="905256" y="740664"/>
                </a:cubicBezTo>
                <a:cubicBezTo>
                  <a:pt x="902208" y="655320"/>
                  <a:pt x="901610" y="569853"/>
                  <a:pt x="896112" y="484632"/>
                </a:cubicBezTo>
                <a:cubicBezTo>
                  <a:pt x="895491" y="475013"/>
                  <a:pt x="889504" y="466499"/>
                  <a:pt x="886968" y="457200"/>
                </a:cubicBezTo>
                <a:cubicBezTo>
                  <a:pt x="880355" y="432951"/>
                  <a:pt x="876628" y="407893"/>
                  <a:pt x="868680" y="384048"/>
                </a:cubicBezTo>
                <a:cubicBezTo>
                  <a:pt x="846917" y="318758"/>
                  <a:pt x="861085" y="345224"/>
                  <a:pt x="832104" y="301752"/>
                </a:cubicBezTo>
                <a:cubicBezTo>
                  <a:pt x="829056" y="289560"/>
                  <a:pt x="827910" y="276727"/>
                  <a:pt x="822960" y="265176"/>
                </a:cubicBezTo>
                <a:cubicBezTo>
                  <a:pt x="809593" y="233986"/>
                  <a:pt x="798212" y="237276"/>
                  <a:pt x="777240" y="210312"/>
                </a:cubicBezTo>
                <a:cubicBezTo>
                  <a:pt x="763746" y="192962"/>
                  <a:pt x="758952" y="167640"/>
                  <a:pt x="740664" y="155448"/>
                </a:cubicBezTo>
                <a:lnTo>
                  <a:pt x="685800" y="118872"/>
                </a:lnTo>
                <a:cubicBezTo>
                  <a:pt x="676656" y="112776"/>
                  <a:pt x="666139" y="108355"/>
                  <a:pt x="658368" y="100584"/>
                </a:cubicBezTo>
                <a:cubicBezTo>
                  <a:pt x="649224" y="91440"/>
                  <a:pt x="642164" y="79568"/>
                  <a:pt x="630936" y="73152"/>
                </a:cubicBezTo>
                <a:cubicBezTo>
                  <a:pt x="620025" y="66917"/>
                  <a:pt x="606552" y="67056"/>
                  <a:pt x="594360" y="64008"/>
                </a:cubicBezTo>
                <a:cubicBezTo>
                  <a:pt x="585216" y="57912"/>
                  <a:pt x="577354" y="49195"/>
                  <a:pt x="566928" y="45720"/>
                </a:cubicBezTo>
                <a:cubicBezTo>
                  <a:pt x="549339" y="39857"/>
                  <a:pt x="530163" y="40598"/>
                  <a:pt x="512064" y="36576"/>
                </a:cubicBezTo>
                <a:cubicBezTo>
                  <a:pt x="491725" y="32056"/>
                  <a:pt x="483665" y="26949"/>
                  <a:pt x="466344" y="1828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40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0352" y="2077213"/>
            <a:ext cx="905258" cy="3423652"/>
          </a:xfrm>
          <a:prstGeom prst="rect">
            <a:avLst/>
          </a:prstGeom>
        </p:spPr>
      </p:pic>
      <p:pic>
        <p:nvPicPr>
          <p:cNvPr id="4100" name="Picture 409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427633"/>
            <a:ext cx="180020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8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8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629308" y="2131704"/>
            <a:ext cx="4752528" cy="2448272"/>
          </a:xfrm>
          <a:prstGeom prst="wedgeEllipseCallout">
            <a:avLst>
              <a:gd name="adj1" fmla="val -35545"/>
              <a:gd name="adj2" fmla="val 5133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Маја и Ацо знају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како се употребљава сугласник Ј у ријечима.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О – био;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И – боји;</a:t>
            </a:r>
          </a:p>
          <a:p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опиј, откриј, залиј...</a:t>
            </a:r>
          </a:p>
          <a:p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501008"/>
            <a:ext cx="1619672" cy="32118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8" b="7734"/>
          <a:stretch/>
        </p:blipFill>
        <p:spPr>
          <a:xfrm>
            <a:off x="7092280" y="1547628"/>
            <a:ext cx="1774460" cy="3762744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2339752" y="44624"/>
            <a:ext cx="6624736" cy="2304256"/>
          </a:xfrm>
          <a:prstGeom prst="wedgeEllipseCallout">
            <a:avLst>
              <a:gd name="adj1" fmla="val 27017"/>
              <a:gd name="adj2" fmla="val 7430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Такође знају да се ријечца НЕ пише спојено уз именице и придјеве, а одвојено од глагола. </a:t>
            </a:r>
            <a:r>
              <a:rPr lang="sr-Cyrl-BA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пр. нерадник, неукусно, не знам...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76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467544" y="464128"/>
            <a:ext cx="8280920" cy="9144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500" dirty="0" smtClean="0">
                <a:latin typeface="Times New Roman" pitchFamily="18" charset="0"/>
                <a:cs typeface="Times New Roman" pitchFamily="18" charset="0"/>
              </a:rPr>
              <a:t>ЗАДАТА</a:t>
            </a:r>
            <a:r>
              <a:rPr lang="sr-Cyrl-RS" sz="2500" dirty="0" smtClean="0">
                <a:latin typeface="Times New Roman" pitchFamily="18" charset="0"/>
                <a:cs typeface="Times New Roman" pitchFamily="18" charset="0"/>
              </a:rPr>
              <a:t>ЦИ</a:t>
            </a:r>
            <a:r>
              <a:rPr lang="sr-Cyrl-BA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500" dirty="0" smtClean="0">
                <a:latin typeface="Times New Roman" pitchFamily="18" charset="0"/>
                <a:cs typeface="Times New Roman" pitchFamily="18" charset="0"/>
              </a:rPr>
              <a:t>ЗА САМОСТАЛАН РАД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9512" y="1522288"/>
            <a:ext cx="8568952" cy="36898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R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sr-Cyrl-B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Подвуци </a:t>
            </a:r>
            <a:r>
              <a:rPr lang="sr-Cyrl-B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тачно написане </a:t>
            </a:r>
            <a:r>
              <a:rPr lang="sr-Cyrl-B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реченице!</a:t>
            </a:r>
            <a:endParaRPr lang="sr-Cyrl-BA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Марко је бијо љут јер је аутобус каснио.</a:t>
            </a:r>
          </a:p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То јело је неукусно.</a:t>
            </a:r>
          </a:p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Маријана не воли кишу.</a:t>
            </a:r>
          </a:p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Бранка не ће доћи на вријеме.</a:t>
            </a:r>
          </a:p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Незнам када ћу ти вратити књигу.</a:t>
            </a:r>
          </a:p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Узрок те незгоде била је непажња.</a:t>
            </a:r>
          </a:p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Радијо је цијелу ноћ.</a:t>
            </a: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Мој тата је др. </a:t>
            </a:r>
            <a:r>
              <a:rPr lang="sr-Cyrl-RS" sz="2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лијечи дјецу.</a:t>
            </a: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Ови уч. су добри ђаци.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5251202"/>
            <a:ext cx="7920880" cy="15205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Осмисли 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и правилно напиши једну реченицу у којој ће бити наведно по једно име улице, установе </a:t>
            </a:r>
            <a:r>
              <a:rPr lang="sr-Cyrl-BA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празника.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88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1208</TotalTime>
  <Words>288</Words>
  <Application>Microsoft Office PowerPoint</Application>
  <PresentationFormat>On-screen Show (4:3)</PresentationFormat>
  <Paragraphs>41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Nada</cp:lastModifiedBy>
  <cp:revision>67</cp:revision>
  <dcterms:created xsi:type="dcterms:W3CDTF">2021-01-15T17:59:01Z</dcterms:created>
  <dcterms:modified xsi:type="dcterms:W3CDTF">2021-01-22T05:41:13Z</dcterms:modified>
</cp:coreProperties>
</file>