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EoqIvIWL1l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523" y="1447800"/>
            <a:ext cx="8825658" cy="2436223"/>
          </a:xfrm>
        </p:spPr>
        <p:txBody>
          <a:bodyPr/>
          <a:lstStyle/>
          <a:p>
            <a:pPr algn="ctr"/>
            <a:r>
              <a:rPr lang="sr-Cyrl-BA" sz="6600" dirty="0" smtClean="0">
                <a:latin typeface="Algerian" panose="04020705040A02060702" pitchFamily="82" charset="0"/>
              </a:rPr>
              <a:t>ОРГАНИЗАЦИЈА УСТАНИЧКЕ ВЛАСТИ</a:t>
            </a:r>
            <a:endParaRPr lang="en-US" sz="6600" dirty="0">
              <a:latin typeface="Algerian" panose="04020705040A02060702" pitchFamily="82" charset="0"/>
            </a:endParaRPr>
          </a:p>
        </p:txBody>
      </p:sp>
      <p:sp>
        <p:nvSpPr>
          <p:cNvPr id="3" name="Subtitle 2"/>
          <p:cNvSpPr>
            <a:spLocks noGrp="1"/>
          </p:cNvSpPr>
          <p:nvPr>
            <p:ph type="subTitle" idx="1"/>
          </p:nvPr>
        </p:nvSpPr>
        <p:spPr>
          <a:xfrm>
            <a:off x="1356123" y="4695084"/>
            <a:ext cx="8825658" cy="861420"/>
          </a:xfrm>
        </p:spPr>
        <p:txBody>
          <a:bodyPr>
            <a:normAutofit fontScale="85000" lnSpcReduction="10000"/>
          </a:bodyPr>
          <a:lstStyle/>
          <a:p>
            <a:pPr algn="ctr"/>
            <a:r>
              <a:rPr lang="sr-Cyrl-BA" dirty="0">
                <a:latin typeface="Algerian" panose="04020705040A02060702" pitchFamily="82" charset="0"/>
              </a:rPr>
              <a:t>УЏБЕНИК ЗА ИСТОРИЈУ </a:t>
            </a:r>
            <a:r>
              <a:rPr lang="sr-Cyrl-BA" dirty="0" smtClean="0">
                <a:latin typeface="Algerian" panose="04020705040A02060702" pitchFamily="82" charset="0"/>
              </a:rPr>
              <a:t>8 </a:t>
            </a:r>
            <a:r>
              <a:rPr lang="sr-Cyrl-BA" dirty="0" smtClean="0">
                <a:latin typeface="Algerian" panose="04020705040A02060702" pitchFamily="82" charset="0"/>
              </a:rPr>
              <a:t>РАЗРЕД           </a:t>
            </a:r>
            <a:r>
              <a:rPr lang="sr-Cyrl-BA" dirty="0">
                <a:latin typeface="Algerian" panose="04020705040A02060702" pitchFamily="82" charset="0"/>
              </a:rPr>
              <a:t>НАСТАВНИК ИСТОРИЈЕ КАТАНИЋ БОЈАН</a:t>
            </a:r>
            <a:endParaRPr lang="en-US" dirty="0">
              <a:latin typeface="Algerian" panose="04020705040A02060702" pitchFamily="82" charset="0"/>
            </a:endParaRPr>
          </a:p>
          <a:p>
            <a:pPr algn="ctr"/>
            <a:r>
              <a:rPr lang="sr-Cyrl-BA" dirty="0">
                <a:latin typeface="Algerian" panose="04020705040A02060702" pitchFamily="82" charset="0"/>
              </a:rPr>
              <a:t>    (СТРАНице  од  </a:t>
            </a:r>
            <a:r>
              <a:rPr lang="sr-Cyrl-BA" dirty="0" smtClean="0">
                <a:latin typeface="Algerian" panose="04020705040A02060702" pitchFamily="82" charset="0"/>
              </a:rPr>
              <a:t>134 . до 137.)               ОШ </a:t>
            </a:r>
            <a:r>
              <a:rPr lang="sr-Cyrl-BA" dirty="0">
                <a:latin typeface="Algerian" panose="04020705040A02060702" pitchFamily="82" charset="0"/>
              </a:rPr>
              <a:t>,,СВЕТИ САВА“ КАКМУЖ ПЕТРОВО                                </a:t>
            </a:r>
            <a:endParaRPr lang="en-US" dirty="0">
              <a:latin typeface="Algerian" panose="04020705040A02060702" pitchFamily="82" charset="0"/>
            </a:endParaRPr>
          </a:p>
          <a:p>
            <a:pPr algn="ctr"/>
            <a:endParaRPr lang="en-US" dirty="0">
              <a:latin typeface="Algerian" panose="04020705040A02060702" pitchFamily="82" charset="0"/>
            </a:endParaRPr>
          </a:p>
          <a:p>
            <a:endParaRPr lang="en-US" dirty="0">
              <a:latin typeface="Algerian" panose="04020705040A02060702" pitchFamily="82" charset="0"/>
            </a:endParaRPr>
          </a:p>
        </p:txBody>
      </p:sp>
    </p:spTree>
    <p:extLst>
      <p:ext uri="{BB962C8B-B14F-4D97-AF65-F5344CB8AC3E}">
        <p14:creationId xmlns:p14="http://schemas.microsoft.com/office/powerpoint/2010/main" val="420603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9006"/>
            <a:ext cx="8946541" cy="6039393"/>
          </a:xfrm>
        </p:spPr>
        <p:txBody>
          <a:bodyPr/>
          <a:lstStyle/>
          <a:p>
            <a:pPr algn="just"/>
            <a:r>
              <a:rPr lang="sr-Cyrl-RS" dirty="0"/>
              <a:t>Једна од најважнијих тековина Првог српског устанка јесте стварање устаничке државе. Устаници су ослобађајући Београдски пашалук од Османлија истовремено стварали државу, тако да се јавила потреба за изградњом устаничке власти. Били су свјесни да се држава не може направити без закона и прописа. </a:t>
            </a:r>
            <a:r>
              <a:rPr lang="sr-Cyrl-RS" dirty="0" smtClean="0"/>
              <a:t>У овој лекцији говорићемо о уређењу </a:t>
            </a:r>
            <a:r>
              <a:rPr lang="sr-Cyrl-RS" dirty="0"/>
              <a:t>устаничке власти, </a:t>
            </a:r>
            <a:r>
              <a:rPr lang="sr-Cyrl-RS" dirty="0" smtClean="0"/>
              <a:t>те о улози </a:t>
            </a:r>
            <a:r>
              <a:rPr lang="sr-Cyrl-RS" dirty="0"/>
              <a:t>и </a:t>
            </a:r>
            <a:r>
              <a:rPr lang="sr-Cyrl-RS" dirty="0" smtClean="0"/>
              <a:t>значају </a:t>
            </a:r>
            <a:r>
              <a:rPr lang="sr-Cyrl-RS" dirty="0"/>
              <a:t>Вожда, Народне скупштине и Правитељствујушћег совјета.</a:t>
            </a:r>
            <a:endParaRPr lang="en-US" b="1" dirty="0"/>
          </a:p>
          <a:p>
            <a:endParaRPr lang="en-US" dirty="0">
              <a:latin typeface="Algerian" panose="04020705040A020607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006" y="2864224"/>
            <a:ext cx="4535295" cy="33832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071" y="2864224"/>
            <a:ext cx="4666129" cy="3383280"/>
          </a:xfrm>
          <a:prstGeom prst="rect">
            <a:avLst/>
          </a:prstGeom>
        </p:spPr>
      </p:pic>
      <p:sp>
        <p:nvSpPr>
          <p:cNvPr id="2" name="TextBox 1"/>
          <p:cNvSpPr txBox="1"/>
          <p:nvPr/>
        </p:nvSpPr>
        <p:spPr>
          <a:xfrm>
            <a:off x="2057400" y="6336792"/>
            <a:ext cx="3182112" cy="369332"/>
          </a:xfrm>
          <a:prstGeom prst="rect">
            <a:avLst/>
          </a:prstGeom>
          <a:noFill/>
        </p:spPr>
        <p:txBody>
          <a:bodyPr wrap="square" rtlCol="0">
            <a:spAutoFit/>
          </a:bodyPr>
          <a:lstStyle/>
          <a:p>
            <a:r>
              <a:rPr lang="sr-Cyrl-BA" dirty="0" smtClean="0">
                <a:latin typeface="Algerian" panose="04020705040A02060702" pitchFamily="82" charset="0"/>
              </a:rPr>
              <a:t>ПРОТА МАТИЈА НЕНАДОВИЋ</a:t>
            </a:r>
            <a:endParaRPr lang="en-US" dirty="0">
              <a:latin typeface="Algerian" panose="04020705040A02060702" pitchFamily="82" charset="0"/>
            </a:endParaRPr>
          </a:p>
        </p:txBody>
      </p:sp>
      <p:sp>
        <p:nvSpPr>
          <p:cNvPr id="5" name="TextBox 4"/>
          <p:cNvSpPr txBox="1"/>
          <p:nvPr/>
        </p:nvSpPr>
        <p:spPr>
          <a:xfrm>
            <a:off x="7004304" y="6318504"/>
            <a:ext cx="4736592" cy="369332"/>
          </a:xfrm>
          <a:prstGeom prst="rect">
            <a:avLst/>
          </a:prstGeom>
          <a:noFill/>
        </p:spPr>
        <p:txBody>
          <a:bodyPr wrap="square" rtlCol="0">
            <a:spAutoFit/>
          </a:bodyPr>
          <a:lstStyle/>
          <a:p>
            <a:r>
              <a:rPr lang="sr-Cyrl-BA" dirty="0" smtClean="0">
                <a:latin typeface="Algerian" panose="04020705040A02060702" pitchFamily="82" charset="0"/>
              </a:rPr>
              <a:t>ГРБ ПАРВИТЕЉСТВУЈУШЋЕГ СОВЈЕТА</a:t>
            </a:r>
            <a:endParaRPr lang="en-US" dirty="0">
              <a:latin typeface="Algerian" panose="04020705040A02060702" pitchFamily="82" charset="0"/>
            </a:endParaRPr>
          </a:p>
        </p:txBody>
      </p:sp>
    </p:spTree>
    <p:extLst>
      <p:ext uri="{BB962C8B-B14F-4D97-AF65-F5344CB8AC3E}">
        <p14:creationId xmlns:p14="http://schemas.microsoft.com/office/powerpoint/2010/main" val="332864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63072"/>
            <a:ext cx="8946541" cy="5885328"/>
          </a:xfrm>
        </p:spPr>
        <p:txBody>
          <a:bodyPr/>
          <a:lstStyle/>
          <a:p>
            <a:r>
              <a:rPr lang="sr-Cyrl-BA" dirty="0"/>
              <a:t>У жељи да направе државу по угледу на европске, устаници су потражили помоћ од учених Срба из Угарске, проф. Божидара Грујовића и </a:t>
            </a:r>
            <a:r>
              <a:rPr lang="sr-Cyrl-BA" dirty="0" smtClean="0"/>
              <a:t>митрополита </a:t>
            </a:r>
            <a:r>
              <a:rPr lang="sr-Cyrl-BA" dirty="0"/>
              <a:t>Стефана Стратимировића. Најважнији орган државне власти била је </a:t>
            </a:r>
            <a:r>
              <a:rPr lang="sr-Cyrl-BA" b="1" dirty="0"/>
              <a:t>Народна скупштина, </a:t>
            </a:r>
            <a:r>
              <a:rPr lang="sr-Cyrl-BA" dirty="0"/>
              <a:t>састављена од најистакнутијих старјешина, војвода и свештеника. Рјешавала је најважнија питања као што су питања државног уређења, спољне политике и друга. Народна скупштина је 1804. године у Орашцу изабрала Карађорђа за врховног предводитеља устанка. Први озбиљнији покушај у организацији државне управе Срби су направили 1805. године када су основали </a:t>
            </a:r>
            <a:r>
              <a:rPr lang="sr-Cyrl-BA" b="1" dirty="0"/>
              <a:t>Правитељствујушћи совјет</a:t>
            </a:r>
            <a:r>
              <a:rPr lang="sr-Cyrl-BA" dirty="0"/>
              <a:t>. Совјет је врховни орган валсти , састављен од угледних устаничких старјешина, и то из сваке нахије се бирао по један представник, што је чинило укупно дванаест совјетника. Прота Матија Ненадовић био је први пресједник а послије њега пресједници су били Младен Миловановић и Јаков Ненадовић. Совјет је оснивао судове (сеоске, кнежинске и нахијске), заводио порезе, набављао оружје и храну за потребе устаника и рјешавао друга важна питања.</a:t>
            </a:r>
            <a:endParaRPr lang="en-US" b="1" dirty="0"/>
          </a:p>
          <a:p>
            <a:endParaRPr lang="en-US" dirty="0"/>
          </a:p>
        </p:txBody>
      </p:sp>
    </p:spTree>
    <p:extLst>
      <p:ext uri="{BB962C8B-B14F-4D97-AF65-F5344CB8AC3E}">
        <p14:creationId xmlns:p14="http://schemas.microsoft.com/office/powerpoint/2010/main" val="145885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31224"/>
            <a:ext cx="8946541" cy="5717176"/>
          </a:xfrm>
        </p:spPr>
        <p:txBody>
          <a:bodyPr/>
          <a:lstStyle/>
          <a:p>
            <a:pPr algn="just"/>
            <a:r>
              <a:rPr lang="sr-Cyrl-BA" dirty="0"/>
              <a:t>На скупштинском засједању 1811. године кад се расправљало о војним, финансијским и политичким питањима донесено је више уставних аката којима је реорганизована државна власт. Овим актом Карађорђе се потисује као </a:t>
            </a:r>
            <a:r>
              <a:rPr lang="sr-Cyrl-BA" b="1" dirty="0"/>
              <a:t>Вожд </a:t>
            </a:r>
            <a:r>
              <a:rPr lang="sr-Cyrl-BA" dirty="0"/>
              <a:t>што ће постати његова званична титула. Војводе као што су </a:t>
            </a:r>
            <a:r>
              <a:rPr lang="sr-Cyrl-BA" b="1" dirty="0"/>
              <a:t>Миленко Стојковић </a:t>
            </a:r>
            <a:r>
              <a:rPr lang="sr-Cyrl-BA" dirty="0"/>
              <a:t>и </a:t>
            </a:r>
            <a:r>
              <a:rPr lang="sr-Cyrl-BA" b="1" dirty="0"/>
              <a:t>Петар Добрњац</a:t>
            </a:r>
            <a:r>
              <a:rPr lang="sr-Cyrl-BA" dirty="0"/>
              <a:t>, непомирљиви Карађорђеви противници који </a:t>
            </a:r>
            <a:r>
              <a:rPr lang="sr-Cyrl-BA" dirty="0" smtClean="0"/>
              <a:t>нису </a:t>
            </a:r>
            <a:r>
              <a:rPr lang="sr-Cyrl-BA" dirty="0"/>
              <a:t>прихватили ново државно уређење, протјеран су из земље</a:t>
            </a:r>
            <a:r>
              <a:rPr lang="sr-Cyrl-BA" dirty="0" smtClean="0"/>
              <a:t>.</a:t>
            </a:r>
          </a:p>
          <a:p>
            <a:pPr algn="just"/>
            <a:r>
              <a:rPr lang="sr-Cyrl-RS" dirty="0"/>
              <a:t>ОБРАЗОВАЊЕ У УСТАНИЧКОЈ ДРЖАВИ </a:t>
            </a:r>
            <a:endParaRPr lang="en-US" b="1" dirty="0"/>
          </a:p>
          <a:p>
            <a:pPr algn="just"/>
            <a:r>
              <a:rPr lang="sr-Cyrl-RS" dirty="0"/>
              <a:t>Како је у устаничкој држави тада било мало писмених људи, Совјет је за чиновнике постављао претежно образоване Србе из Угарске. Устаничке власти су отварале школе у многим мјестима у ослобођеној Србији. Тако је 1808. године у  Београду отворена </a:t>
            </a:r>
            <a:r>
              <a:rPr lang="sr-Cyrl-RS" b="1" dirty="0"/>
              <a:t>Велика школа, </a:t>
            </a:r>
            <a:r>
              <a:rPr lang="sr-Cyrl-RS" dirty="0"/>
              <a:t>прва просвјетна установа намијењена вишем образовању, по европском узору. За првог управника школе изабран је њен оснивач </a:t>
            </a:r>
            <a:r>
              <a:rPr lang="sr-Cyrl-RS" b="1" dirty="0"/>
              <a:t>Иван Југовић. </a:t>
            </a:r>
            <a:r>
              <a:rPr lang="sr-Cyrl-RS" dirty="0"/>
              <a:t>Једно вријеме њом је управљао </a:t>
            </a:r>
            <a:r>
              <a:rPr lang="sr-Cyrl-RS" b="1" dirty="0"/>
              <a:t>Доситеј Обрадовић, </a:t>
            </a:r>
            <a:r>
              <a:rPr lang="sr-Cyrl-RS" dirty="0"/>
              <a:t>члан Совјета који је 1810. године отворио </a:t>
            </a:r>
            <a:r>
              <a:rPr lang="sr-Cyrl-RS" b="1" dirty="0"/>
              <a:t>Богословску школу </a:t>
            </a:r>
            <a:r>
              <a:rPr lang="sr-Cyrl-RS" dirty="0"/>
              <a:t>у Београду.</a:t>
            </a:r>
            <a:endParaRPr lang="en-US" b="1" dirty="0"/>
          </a:p>
          <a:p>
            <a:endParaRPr lang="en-US" dirty="0"/>
          </a:p>
        </p:txBody>
      </p:sp>
    </p:spTree>
    <p:extLst>
      <p:ext uri="{BB962C8B-B14F-4D97-AF65-F5344CB8AC3E}">
        <p14:creationId xmlns:p14="http://schemas.microsoft.com/office/powerpoint/2010/main" val="403740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986" y="827315"/>
            <a:ext cx="4580506" cy="52294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217" y="1158241"/>
            <a:ext cx="4876800" cy="4898572"/>
          </a:xfrm>
          <a:prstGeom prst="rect">
            <a:avLst/>
          </a:prstGeom>
        </p:spPr>
      </p:pic>
      <p:sp>
        <p:nvSpPr>
          <p:cNvPr id="3" name="TextBox 2"/>
          <p:cNvSpPr txBox="1"/>
          <p:nvPr/>
        </p:nvSpPr>
        <p:spPr>
          <a:xfrm>
            <a:off x="2057400" y="6163056"/>
            <a:ext cx="3447288" cy="369332"/>
          </a:xfrm>
          <a:prstGeom prst="rect">
            <a:avLst/>
          </a:prstGeom>
          <a:noFill/>
        </p:spPr>
        <p:txBody>
          <a:bodyPr wrap="square" rtlCol="0">
            <a:spAutoFit/>
          </a:bodyPr>
          <a:lstStyle/>
          <a:p>
            <a:r>
              <a:rPr lang="sr-Cyrl-BA" dirty="0" smtClean="0">
                <a:latin typeface="Algerian" panose="04020705040A02060702" pitchFamily="82" charset="0"/>
              </a:rPr>
              <a:t>ДОСИТЕЈ ОБРАДОВИЋ</a:t>
            </a:r>
            <a:endParaRPr lang="en-US" dirty="0">
              <a:latin typeface="Algerian" panose="04020705040A02060702" pitchFamily="82" charset="0"/>
            </a:endParaRPr>
          </a:p>
        </p:txBody>
      </p:sp>
      <p:sp>
        <p:nvSpPr>
          <p:cNvPr id="6" name="TextBox 5"/>
          <p:cNvSpPr txBox="1"/>
          <p:nvPr/>
        </p:nvSpPr>
        <p:spPr>
          <a:xfrm>
            <a:off x="6355080" y="6089904"/>
            <a:ext cx="5029200" cy="369332"/>
          </a:xfrm>
          <a:prstGeom prst="rect">
            <a:avLst/>
          </a:prstGeom>
          <a:noFill/>
        </p:spPr>
        <p:txBody>
          <a:bodyPr wrap="square" rtlCol="0">
            <a:spAutoFit/>
          </a:bodyPr>
          <a:lstStyle/>
          <a:p>
            <a:r>
              <a:rPr lang="sr-Cyrl-BA" dirty="0" smtClean="0">
                <a:latin typeface="Algerian" panose="04020705040A02060702" pitchFamily="82" charset="0"/>
              </a:rPr>
              <a:t>КУЋА ГЈДЕ ЈЕ ОСНОВАНА ВЕЛИКА ШКОЛА</a:t>
            </a:r>
            <a:endParaRPr lang="en-US" dirty="0">
              <a:latin typeface="Algerian" panose="04020705040A02060702" pitchFamily="82" charset="0"/>
            </a:endParaRPr>
          </a:p>
        </p:txBody>
      </p:sp>
    </p:spTree>
    <p:extLst>
      <p:ext uri="{BB962C8B-B14F-4D97-AF65-F5344CB8AC3E}">
        <p14:creationId xmlns:p14="http://schemas.microsoft.com/office/powerpoint/2010/main" val="387410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74470"/>
            <a:ext cx="8946541" cy="5873930"/>
          </a:xfrm>
        </p:spPr>
        <p:txBody>
          <a:bodyPr/>
          <a:lstStyle/>
          <a:p>
            <a:r>
              <a:rPr lang="sr-Cyrl-RS" dirty="0"/>
              <a:t>ДОМАЋИ ЗАДАТАК</a:t>
            </a:r>
            <a:endParaRPr lang="en-US" b="1" dirty="0"/>
          </a:p>
          <a:p>
            <a:r>
              <a:rPr lang="sr-Cyrl-RS" dirty="0"/>
              <a:t>Одговорити на питања:</a:t>
            </a:r>
            <a:endParaRPr lang="en-US" b="1" dirty="0"/>
          </a:p>
          <a:p>
            <a:pPr lvl="0"/>
            <a:r>
              <a:rPr lang="sr-Cyrl-RS" dirty="0"/>
              <a:t>Који је био најважнији орган државне </a:t>
            </a:r>
            <a:r>
              <a:rPr lang="sr-Cyrl-RS" dirty="0" smtClean="0"/>
              <a:t>власти </a:t>
            </a:r>
            <a:r>
              <a:rPr lang="sr-Cyrl-RS" dirty="0"/>
              <a:t>и објасните његове надлежности?</a:t>
            </a:r>
            <a:endParaRPr lang="en-US" b="1" dirty="0"/>
          </a:p>
          <a:p>
            <a:pPr lvl="0"/>
            <a:r>
              <a:rPr lang="sr-Cyrl-RS" dirty="0"/>
              <a:t>Од кога је био састављен Правитељствујушћи совјет и која је питања рјешавао?</a:t>
            </a:r>
            <a:endParaRPr lang="en-US" b="1" dirty="0"/>
          </a:p>
          <a:p>
            <a:pPr lvl="0"/>
            <a:r>
              <a:rPr lang="sr-Cyrl-RS" dirty="0"/>
              <a:t>По чему је значајно скупштинско засједање из 1811. године?</a:t>
            </a:r>
            <a:endParaRPr lang="en-US" b="1" dirty="0"/>
          </a:p>
          <a:p>
            <a:pPr lvl="0"/>
            <a:r>
              <a:rPr lang="sr-Cyrl-RS" dirty="0"/>
              <a:t>Шта знаш о просвјетној дјелатности у устаничкој држави?</a:t>
            </a:r>
            <a:endParaRPr lang="en-US" b="1" dirty="0"/>
          </a:p>
          <a:p>
            <a:endParaRPr lang="sr-Cyrl-BA" dirty="0" smtClean="0">
              <a:latin typeface="Algerian" panose="04020705040A02060702" pitchFamily="82" charset="0"/>
            </a:endParaRPr>
          </a:p>
          <a:p>
            <a:r>
              <a:rPr lang="en-US" dirty="0" err="1"/>
              <a:t>Српска</a:t>
            </a:r>
            <a:r>
              <a:rPr lang="en-US" dirty="0"/>
              <a:t> </a:t>
            </a:r>
            <a:r>
              <a:rPr lang="en-US" dirty="0" err="1"/>
              <a:t>историјска</a:t>
            </a:r>
            <a:r>
              <a:rPr lang="en-US" dirty="0"/>
              <a:t> </a:t>
            </a:r>
            <a:r>
              <a:rPr lang="en-US" dirty="0" err="1"/>
              <a:t>читанка</a:t>
            </a:r>
            <a:r>
              <a:rPr lang="en-US" dirty="0"/>
              <a:t> ,,</a:t>
            </a:r>
            <a:r>
              <a:rPr lang="en-US" dirty="0" err="1"/>
              <a:t>Од</a:t>
            </a:r>
            <a:r>
              <a:rPr lang="en-US" dirty="0"/>
              <a:t> </a:t>
            </a:r>
            <a:r>
              <a:rPr lang="en-US" dirty="0" err="1"/>
              <a:t>слободе</a:t>
            </a:r>
            <a:r>
              <a:rPr lang="en-US" dirty="0"/>
              <a:t> </a:t>
            </a:r>
            <a:r>
              <a:rPr lang="en-US" dirty="0" err="1"/>
              <a:t>до</a:t>
            </a:r>
            <a:r>
              <a:rPr lang="en-US" dirty="0"/>
              <a:t> </a:t>
            </a:r>
            <a:r>
              <a:rPr lang="en-US" dirty="0" err="1"/>
              <a:t>устава</a:t>
            </a:r>
            <a:r>
              <a:rPr lang="en-US" dirty="0"/>
              <a:t>”</a:t>
            </a:r>
            <a:endParaRPr lang="en-US" b="1" dirty="0"/>
          </a:p>
          <a:p>
            <a:r>
              <a:rPr lang="en-US" dirty="0">
                <a:hlinkClick r:id="rId2"/>
              </a:rPr>
              <a:t>https://</a:t>
            </a:r>
            <a:r>
              <a:rPr lang="en-US" dirty="0" err="1" smtClean="0">
                <a:hlinkClick r:id="rId2"/>
              </a:rPr>
              <a:t>youtu.be</a:t>
            </a:r>
            <a:r>
              <a:rPr lang="en-US" dirty="0" smtClean="0">
                <a:hlinkClick r:id="rId2"/>
              </a:rPr>
              <a:t>/</a:t>
            </a:r>
            <a:r>
              <a:rPr lang="en-US" dirty="0" err="1" smtClean="0">
                <a:hlinkClick r:id="rId2"/>
              </a:rPr>
              <a:t>EoqIvIWL1l0</a:t>
            </a:r>
            <a:endParaRPr lang="sr-Cyrl-BA" dirty="0" smtClean="0"/>
          </a:p>
          <a:p>
            <a:r>
              <a:rPr lang="sr-Cyrl-BA" sz="4000" b="1" i="1" dirty="0"/>
              <a:t>ХВАЛА НА ПАЖЊИ</a:t>
            </a:r>
            <a:endParaRPr lang="en-US" sz="4000" dirty="0">
              <a:latin typeface="Algerian" panose="04020705040A02060702" pitchFamily="82" charset="0"/>
            </a:endParaRPr>
          </a:p>
          <a:p>
            <a:endParaRPr lang="en-US" dirty="0">
              <a:latin typeface="Algerian" panose="04020705040A02060702" pitchFamily="82" charset="0"/>
            </a:endParaRPr>
          </a:p>
        </p:txBody>
      </p:sp>
    </p:spTree>
    <p:extLst>
      <p:ext uri="{BB962C8B-B14F-4D97-AF65-F5344CB8AC3E}">
        <p14:creationId xmlns:p14="http://schemas.microsoft.com/office/powerpoint/2010/main" val="2669529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37</TotalTime>
  <Words>508</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Century Gothic</vt:lpstr>
      <vt:lpstr>Wingdings 3</vt:lpstr>
      <vt:lpstr>Ion</vt:lpstr>
      <vt:lpstr>ОРГАНИЗАЦИЈА УСТАНИЧКЕ ВЛАСТИ</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ОРГАНИЗАЦИЈА УСТАНИЧКЕ ВЛАСТИ</dc:title>
  <dc:creator>bojan.katanic88@gmail.com</dc:creator>
  <cp:lastModifiedBy>bojan.katanic88@gmail.com</cp:lastModifiedBy>
  <cp:revision>15</cp:revision>
  <dcterms:created xsi:type="dcterms:W3CDTF">2021-02-22T19:35:57Z</dcterms:created>
  <dcterms:modified xsi:type="dcterms:W3CDTF">2021-02-23T12:56:56Z</dcterms:modified>
</cp:coreProperties>
</file>