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6" r:id="rId4"/>
    <p:sldId id="267" r:id="rId5"/>
    <p:sldId id="268" r:id="rId6"/>
    <p:sldId id="262" r:id="rId7"/>
    <p:sldId id="269" r:id="rId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56BD43-98DF-415C-9F2E-4B80AE997A78}" v="139" dt="2020-04-28T10:14:49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6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F631AC-9EF9-4B59-BD80-E8324D8637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05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2BAB34-F6B9-45E4-8162-68842D03C4D4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84515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6" y="1200150"/>
            <a:ext cx="7085013" cy="800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114550"/>
            <a:ext cx="5256213" cy="857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E49C4EE-2719-4759-A767-CFA60692E4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3700F-184E-4D2F-B0B6-EB49D97374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0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514351"/>
            <a:ext cx="1771650" cy="40802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s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514351"/>
            <a:ext cx="5162550" cy="40802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19CC3-1B33-4A25-A503-D275F6A15F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047BC-2FF3-4C37-94B5-693982B91B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s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C8D09-EA2F-4086-BE97-34B0BF2257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5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200151"/>
            <a:ext cx="25527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Cyrl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200151"/>
            <a:ext cx="25527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Cyrl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33276-5522-4244-AC4E-2145B48421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2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s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Cyrl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Cyrl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F5870-0CF6-49CB-AC45-16910DD41E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7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Cyrl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D32E8-020B-48EC-BB42-F0BEFF6E2F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2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20B8E-1F9D-4B53-9537-0F4A954893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3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s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31D66-9A1E-4E30-9617-948C62526F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5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s-Cyrl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bs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DAA65-48BC-43C8-AE1D-203BC9FCA9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8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514350"/>
            <a:ext cx="7086600" cy="548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200151"/>
            <a:ext cx="52578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822031"/>
            <a:ext cx="2133600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822031"/>
            <a:ext cx="2895600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822031"/>
            <a:ext cx="2133600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5D6EB4DE-FB79-4D59-B4B3-F146FD58A4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29494" y="1779662"/>
            <a:ext cx="7085012" cy="1285875"/>
          </a:xfrm>
        </p:spPr>
        <p:txBody>
          <a:bodyPr/>
          <a:lstStyle/>
          <a:p>
            <a:pPr algn="ctr"/>
            <a:r>
              <a:rPr lang="sr-Cyrl-RS" sz="4000" b="1" dirty="0">
                <a:latin typeface="Arial" pitchFamily="34" charset="0"/>
                <a:cs typeface="Arial" pitchFamily="34" charset="0"/>
              </a:rPr>
              <a:t>Растављање ријечи на гласове и слогове</a:t>
            </a:r>
            <a:endParaRPr lang="sr-Latn-RS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7" descr="C:\Users\zmaj22\AppData\Local\Microsoft\Windows\Temporary Internet Files\Content.IE5\7YM34K7M\book-2022464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7814"/>
            <a:ext cx="2500298" cy="183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0" y="500049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dirty="0">
                <a:latin typeface="Arial" pitchFamily="34" charset="0"/>
                <a:cs typeface="Arial" pitchFamily="34" charset="0"/>
              </a:rPr>
              <a:t>Српски језик</a:t>
            </a:r>
          </a:p>
          <a:p>
            <a:pPr algn="ctr"/>
            <a:r>
              <a:rPr lang="sr-Cyrl-RS" sz="2800" dirty="0">
                <a:latin typeface="Arial" pitchFamily="34" charset="0"/>
                <a:cs typeface="Arial" pitchFamily="34" charset="0"/>
              </a:rPr>
              <a:t>2. разред</a:t>
            </a:r>
          </a:p>
        </p:txBody>
      </p:sp>
      <p:pic>
        <p:nvPicPr>
          <p:cNvPr id="6" name="Picture 7" descr="C:\Users\zmaj22\AppData\Local\Microsoft\Windows\Temporary Internet Files\Content.IE5\7YM34K7M\book-2022464_64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49587"/>
            <a:ext cx="1837254" cy="134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7784" y="302154"/>
            <a:ext cx="5569645" cy="642942"/>
          </a:xfrm>
        </p:spPr>
        <p:txBody>
          <a:bodyPr/>
          <a:lstStyle/>
          <a:p>
            <a:pPr algn="ctr"/>
            <a:r>
              <a:rPr lang="sr-Cyrl-RS" sz="4000" b="1" dirty="0">
                <a:latin typeface="Arial" pitchFamily="34" charset="0"/>
                <a:cs typeface="Arial" pitchFamily="34" charset="0"/>
              </a:rPr>
              <a:t>Глас</a:t>
            </a:r>
            <a:r>
              <a:rPr lang="sr-Cyrl-BA" sz="4000" b="1" dirty="0">
                <a:latin typeface="Arial" pitchFamily="34" charset="0"/>
                <a:cs typeface="Arial" pitchFamily="34" charset="0"/>
              </a:rPr>
              <a:t>, слово и ријеч</a:t>
            </a:r>
            <a:endParaRPr lang="bs-Cyrl-BA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9672" y="1117008"/>
            <a:ext cx="8396570" cy="18687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r-Cyrl-RS" sz="2400" dirty="0">
                <a:latin typeface="Arial" pitchFamily="34" charset="0"/>
                <a:cs typeface="Arial" pitchFamily="34" charset="0"/>
              </a:rPr>
              <a:t>Када говоримо, изговарамо 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гласове</a:t>
            </a:r>
            <a:r>
              <a:rPr lang="sr-Cyrl-RS" sz="2400" dirty="0">
                <a:latin typeface="Arial" pitchFamily="34" charset="0"/>
                <a:cs typeface="Arial" pitchFamily="34" charset="0"/>
              </a:rPr>
              <a:t>.</a:t>
            </a: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BA" sz="2400" dirty="0">
                <a:latin typeface="Arial" pitchFamily="34" charset="0"/>
                <a:cs typeface="Arial" pitchFamily="34" charset="0"/>
              </a:rPr>
              <a:t>Изговорене гласове записујемо </a:t>
            </a:r>
            <a:r>
              <a:rPr lang="sr-Cyrl-BA" sz="2400" b="1" dirty="0">
                <a:latin typeface="Arial" pitchFamily="34" charset="0"/>
                <a:cs typeface="Arial" pitchFamily="34" charset="0"/>
              </a:rPr>
              <a:t>словима</a:t>
            </a:r>
            <a:r>
              <a:rPr lang="sr-Cyrl-BA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BA" sz="2400" b="1" dirty="0">
                <a:latin typeface="Arial" pitchFamily="34" charset="0"/>
                <a:cs typeface="Arial" pitchFamily="34" charset="0"/>
              </a:rPr>
              <a:t>Изговорена ријеч </a:t>
            </a:r>
            <a:r>
              <a:rPr lang="sr-Cyrl-BA" sz="2400" dirty="0">
                <a:latin typeface="Arial" pitchFamily="34" charset="0"/>
                <a:cs typeface="Arial" pitchFamily="34" charset="0"/>
              </a:rPr>
              <a:t>се састоји од гласова.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BA" sz="2400" b="1" dirty="0">
                <a:latin typeface="Arial" pitchFamily="34" charset="0"/>
                <a:cs typeface="Arial" pitchFamily="34" charset="0"/>
              </a:rPr>
              <a:t>Написана ријеч </a:t>
            </a:r>
            <a:r>
              <a:rPr lang="sr-Cyrl-BA" sz="2400" dirty="0">
                <a:latin typeface="Arial" pitchFamily="34" charset="0"/>
                <a:cs typeface="Arial" pitchFamily="34" charset="0"/>
              </a:rPr>
              <a:t>се састоји од слова.</a:t>
            </a:r>
          </a:p>
          <a:p>
            <a:pPr marL="0" indent="0">
              <a:buNone/>
            </a:pPr>
            <a:endParaRPr lang="sr-Cyrl-R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Cyrl-R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Cyrl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prechblase: oval 9">
            <a:extLst>
              <a:ext uri="{FF2B5EF4-FFF2-40B4-BE49-F238E27FC236}">
                <a16:creationId xmlns:a16="http://schemas.microsoft.com/office/drawing/2014/main" id="{E3B53CF0-D695-4F7A-986B-BE60C0138542}"/>
              </a:ext>
            </a:extLst>
          </p:cNvPr>
          <p:cNvSpPr/>
          <p:nvPr/>
        </p:nvSpPr>
        <p:spPr>
          <a:xfrm flipH="1">
            <a:off x="5940152" y="2349588"/>
            <a:ext cx="2016224" cy="1224136"/>
          </a:xfrm>
          <a:prstGeom prst="wedgeEllipseCallout">
            <a:avLst/>
          </a:prstGeom>
          <a:effectLst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0000624-768E-4486-A2D3-EF4E533B8718}"/>
              </a:ext>
            </a:extLst>
          </p:cNvPr>
          <p:cNvSpPr txBox="1"/>
          <p:nvPr/>
        </p:nvSpPr>
        <p:spPr>
          <a:xfrm>
            <a:off x="6216342" y="2477956"/>
            <a:ext cx="1728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/>
              <a:t>Ш      А</a:t>
            </a:r>
          </a:p>
          <a:p>
            <a:r>
              <a:rPr lang="sr-Cyrl-BA" sz="2000" b="1" dirty="0"/>
              <a:t>                 Л</a:t>
            </a:r>
          </a:p>
          <a:p>
            <a:r>
              <a:rPr lang="sr-Cyrl-BA" sz="2000" b="1" dirty="0"/>
              <a:t>    О      К</a:t>
            </a:r>
            <a:endParaRPr lang="de-DE" sz="2000" b="1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B95FB4B-E656-4618-A1C2-11E62FD951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280" y="2961656"/>
            <a:ext cx="1513962" cy="1959245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42D512D8-8F7A-419E-A78F-C27F2222DA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184" y="3664716"/>
            <a:ext cx="2402032" cy="1176630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21C63459-0231-4A53-8354-913A976543FA}"/>
              </a:ext>
            </a:extLst>
          </p:cNvPr>
          <p:cNvSpPr/>
          <p:nvPr/>
        </p:nvSpPr>
        <p:spPr>
          <a:xfrm>
            <a:off x="4379748" y="3941278"/>
            <a:ext cx="1870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3200" b="1" dirty="0"/>
              <a:t>ШКОЛА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60331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EDAE067D-A07F-4394-A259-03174A7555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168" y="2615943"/>
            <a:ext cx="2402032" cy="2304256"/>
          </a:xfrm>
          <a:prstGeom prst="rect">
            <a:avLst/>
          </a:prstGeom>
        </p:spPr>
      </p:pic>
      <p:sp>
        <p:nvSpPr>
          <p:cNvPr id="10" name="Denkblase: wolkenförmig 9">
            <a:extLst>
              <a:ext uri="{FF2B5EF4-FFF2-40B4-BE49-F238E27FC236}">
                <a16:creationId xmlns:a16="http://schemas.microsoft.com/office/drawing/2014/main" id="{97B8E821-AAAB-4F98-B82C-054C730EA7A8}"/>
              </a:ext>
            </a:extLst>
          </p:cNvPr>
          <p:cNvSpPr/>
          <p:nvPr/>
        </p:nvSpPr>
        <p:spPr>
          <a:xfrm>
            <a:off x="5652120" y="699542"/>
            <a:ext cx="2451767" cy="1729933"/>
          </a:xfrm>
          <a:prstGeom prst="cloudCallout">
            <a:avLst>
              <a:gd name="adj1" fmla="val -61728"/>
              <a:gd name="adj2" fmla="val 705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Cyrl-BA" sz="2400" b="1" dirty="0">
                <a:ln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   Р  </a:t>
            </a:r>
          </a:p>
          <a:p>
            <a:pPr algn="ctr"/>
            <a:r>
              <a:rPr lang="sr-Cyrl-BA" sz="2400" b="1" dirty="0">
                <a:ln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    Г    Н   С   О</a:t>
            </a:r>
            <a:endParaRPr lang="de-DE" sz="2400" b="1" dirty="0">
              <a:ln/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E84A78D-64A6-43DB-9D37-692FBC4B6B37}"/>
              </a:ext>
            </a:extLst>
          </p:cNvPr>
          <p:cNvSpPr txBox="1"/>
          <p:nvPr/>
        </p:nvSpPr>
        <p:spPr>
          <a:xfrm>
            <a:off x="2895255" y="170668"/>
            <a:ext cx="3353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b="1" dirty="0">
                <a:latin typeface="Arial" panose="020B0604020202020204" pitchFamily="34" charset="0"/>
                <a:cs typeface="Arial" panose="020B0604020202020204" pitchFamily="34" charset="0"/>
              </a:rPr>
              <a:t>ВЈЕЖБАЈМО!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ADD2D4F-94EF-47CA-9750-3C693F59A5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6908" y="2571750"/>
            <a:ext cx="1839138" cy="2370937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E3697E5A-7D49-4950-983D-0926F58C5201}"/>
              </a:ext>
            </a:extLst>
          </p:cNvPr>
          <p:cNvSpPr txBox="1"/>
          <p:nvPr/>
        </p:nvSpPr>
        <p:spPr>
          <a:xfrm>
            <a:off x="6187062" y="2605198"/>
            <a:ext cx="21962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/>
              <a:t>он</a:t>
            </a:r>
          </a:p>
          <a:p>
            <a:r>
              <a:rPr lang="sr-Cyrl-BA" sz="2400" b="1" dirty="0"/>
              <a:t>го</a:t>
            </a:r>
          </a:p>
          <a:p>
            <a:r>
              <a:rPr lang="sr-Cyrl-BA" sz="2400" b="1" dirty="0"/>
              <a:t>со</a:t>
            </a:r>
          </a:p>
          <a:p>
            <a:r>
              <a:rPr lang="sr-Cyrl-BA" sz="2400" b="1" dirty="0"/>
              <a:t>рог</a:t>
            </a:r>
          </a:p>
          <a:p>
            <a:r>
              <a:rPr lang="sr-Cyrl-BA" sz="2400" b="1" dirty="0"/>
              <a:t>нос</a:t>
            </a:r>
          </a:p>
          <a:p>
            <a:r>
              <a:rPr lang="sr-Cyrl-BA" sz="2400" b="1" dirty="0"/>
              <a:t>носорог</a:t>
            </a:r>
            <a:endParaRPr lang="de-DE" sz="2400" b="1" dirty="0"/>
          </a:p>
        </p:txBody>
      </p:sp>
      <p:sp>
        <p:nvSpPr>
          <p:cNvPr id="13" name="Denkblase: wolkenförmig 12">
            <a:extLst>
              <a:ext uri="{FF2B5EF4-FFF2-40B4-BE49-F238E27FC236}">
                <a16:creationId xmlns:a16="http://schemas.microsoft.com/office/drawing/2014/main" id="{EBF682E9-EEC0-4B74-8DC2-0CB2613E7216}"/>
              </a:ext>
            </a:extLst>
          </p:cNvPr>
          <p:cNvSpPr/>
          <p:nvPr/>
        </p:nvSpPr>
        <p:spPr>
          <a:xfrm>
            <a:off x="899592" y="981000"/>
            <a:ext cx="2343756" cy="1569398"/>
          </a:xfrm>
          <a:prstGeom prst="cloudCallout">
            <a:avLst>
              <a:gd name="adj1" fmla="val 72147"/>
              <a:gd name="adj2" fmla="val 627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Cyrl-BA" sz="2400" b="1" dirty="0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    </a:t>
            </a:r>
          </a:p>
          <a:p>
            <a:pPr algn="ctr"/>
            <a:r>
              <a:rPr lang="sr-Cyrl-BA" sz="2400" b="1" dirty="0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   Ј</a:t>
            </a:r>
          </a:p>
          <a:p>
            <a:pPr algn="ctr"/>
            <a:r>
              <a:rPr lang="sr-Cyrl-BA" sz="2400" b="1" dirty="0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14A277D8-BC19-436A-9DE2-BF7267467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972517"/>
            <a:ext cx="2402032" cy="1569399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07A38FC7-327C-4284-9CAE-1011D82AE81D}"/>
              </a:ext>
            </a:extLst>
          </p:cNvPr>
          <p:cNvSpPr txBox="1"/>
          <p:nvPr/>
        </p:nvSpPr>
        <p:spPr>
          <a:xfrm>
            <a:off x="760694" y="3157053"/>
            <a:ext cx="1839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/>
              <a:t>ја</a:t>
            </a:r>
          </a:p>
          <a:p>
            <a:r>
              <a:rPr lang="sr-Cyrl-BA" sz="2400" b="1" dirty="0"/>
              <a:t>мај</a:t>
            </a:r>
          </a:p>
          <a:p>
            <a:r>
              <a:rPr lang="sr-Cyrl-BA" sz="2400" b="1" dirty="0"/>
              <a:t>змај</a:t>
            </a:r>
          </a:p>
        </p:txBody>
      </p:sp>
    </p:spTree>
    <p:extLst>
      <p:ext uri="{BB962C8B-B14F-4D97-AF65-F5344CB8AC3E}">
        <p14:creationId xmlns:p14="http://schemas.microsoft.com/office/powerpoint/2010/main" val="181683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1EED8B1E-0264-41EB-97C7-674E183CFF79}"/>
              </a:ext>
            </a:extLst>
          </p:cNvPr>
          <p:cNvSpPr/>
          <p:nvPr/>
        </p:nvSpPr>
        <p:spPr>
          <a:xfrm>
            <a:off x="539552" y="123478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4000" b="1" kern="0" dirty="0">
                <a:solidFill>
                  <a:srgbClr val="000000"/>
                </a:solidFill>
                <a:latin typeface="Arial" pitchFamily="34" charset="0"/>
                <a:ea typeface="+mj-ea"/>
                <a:cs typeface="Arial" pitchFamily="34" charset="0"/>
              </a:rPr>
              <a:t>Растављање ријечи на слогове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F2C5C31-A3A5-4116-9A5A-6A54DF3B463C}"/>
              </a:ext>
            </a:extLst>
          </p:cNvPr>
          <p:cNvSpPr/>
          <p:nvPr/>
        </p:nvSpPr>
        <p:spPr>
          <a:xfrm>
            <a:off x="1691681" y="1172858"/>
            <a:ext cx="18812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r-Cyrl-RS" sz="2800" dirty="0">
                <a:latin typeface="Arial" pitchFamily="34" charset="0"/>
                <a:cs typeface="Arial" pitchFamily="34" charset="0"/>
              </a:rPr>
              <a:t>ШК</a:t>
            </a:r>
            <a:r>
              <a:rPr lang="sr-Cyrl-R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Л</a:t>
            </a:r>
            <a:r>
              <a:rPr lang="sr-Cyrl-R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</a:p>
          <a:p>
            <a:pPr marL="0" indent="0">
              <a:buNone/>
            </a:pPr>
            <a:r>
              <a:rPr lang="sr-Cyrl-RS" sz="2800" dirty="0">
                <a:latin typeface="Arial" pitchFamily="34" charset="0"/>
                <a:cs typeface="Arial" pitchFamily="34" charset="0"/>
              </a:rPr>
              <a:t>Ц</a:t>
            </a:r>
            <a:r>
              <a:rPr lang="sr-Cyrl-R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П</a:t>
            </a:r>
            <a:r>
              <a:rPr lang="sr-Cyrl-R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Л</a:t>
            </a:r>
            <a:r>
              <a:rPr lang="sr-Cyrl-R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</a:p>
          <a:p>
            <a:pPr marL="0" indent="0">
              <a:buNone/>
            </a:pPr>
            <a:r>
              <a:rPr lang="sr-Cyrl-RS" sz="2800" dirty="0">
                <a:latin typeface="Arial" pitchFamily="34" charset="0"/>
                <a:cs typeface="Arial" pitchFamily="34" charset="0"/>
              </a:rPr>
              <a:t>П</a:t>
            </a:r>
            <a:r>
              <a:rPr lang="sr-Cyrl-R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Ж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19E2CAE-186B-4CB3-8DE5-1F55609F2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390" y="1203944"/>
            <a:ext cx="823031" cy="414564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530D6A78-C651-4619-877D-040E877DF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389" y="2116575"/>
            <a:ext cx="823031" cy="41456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8436EECC-FF56-4703-B4A8-E01C59DB8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0170" y="1658073"/>
            <a:ext cx="823031" cy="414564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FC5337AE-D391-4148-9893-642C1B1FD2ED}"/>
              </a:ext>
            </a:extLst>
          </p:cNvPr>
          <p:cNvSpPr/>
          <p:nvPr/>
        </p:nvSpPr>
        <p:spPr>
          <a:xfrm>
            <a:off x="4477585" y="1146144"/>
            <a:ext cx="22677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r-Cyrl-RS" sz="2800" dirty="0">
                <a:latin typeface="Arial" pitchFamily="34" charset="0"/>
                <a:cs typeface="Arial" pitchFamily="34" charset="0"/>
              </a:rPr>
              <a:t>ШК</a:t>
            </a:r>
            <a:r>
              <a:rPr lang="sr-Cyrl-RS" sz="2800" b="1" dirty="0">
                <a:latin typeface="Arial" pitchFamily="34" charset="0"/>
                <a:cs typeface="Arial" pitchFamily="34" charset="0"/>
              </a:rPr>
              <a:t>О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- Л</a:t>
            </a:r>
            <a:r>
              <a:rPr lang="sr-Cyrl-RS" sz="2800" b="1" dirty="0">
                <a:latin typeface="Arial" pitchFamily="34" charset="0"/>
                <a:cs typeface="Arial" pitchFamily="34" charset="0"/>
              </a:rPr>
              <a:t>А</a:t>
            </a:r>
            <a:endParaRPr lang="sr-Cyrl-RS" sz="2800" b="1" u="sng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800" dirty="0">
                <a:latin typeface="Arial" pitchFamily="34" charset="0"/>
                <a:cs typeface="Arial" pitchFamily="34" charset="0"/>
              </a:rPr>
              <a:t>Ц</a:t>
            </a:r>
            <a:r>
              <a:rPr lang="sr-Cyrl-RS" sz="2800" b="1" dirty="0">
                <a:latin typeface="Arial" pitchFamily="34" charset="0"/>
                <a:cs typeface="Arial" pitchFamily="34" charset="0"/>
              </a:rPr>
              <a:t>И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- П</a:t>
            </a:r>
            <a:r>
              <a:rPr lang="sr-Cyrl-RS" sz="2800" b="1" dirty="0">
                <a:latin typeface="Arial" pitchFamily="34" charset="0"/>
                <a:cs typeface="Arial" pitchFamily="34" charset="0"/>
              </a:rPr>
              <a:t>Е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- Л</a:t>
            </a:r>
            <a:r>
              <a:rPr lang="sr-Cyrl-RS" sz="2800" b="1" dirty="0">
                <a:latin typeface="Arial" pitchFamily="34" charset="0"/>
                <a:cs typeface="Arial" pitchFamily="34" charset="0"/>
              </a:rPr>
              <a:t>А</a:t>
            </a:r>
            <a:endParaRPr lang="sr-Cyrl-RS" sz="2800" b="1" u="sng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800" dirty="0">
                <a:latin typeface="Arial" pitchFamily="34" charset="0"/>
                <a:cs typeface="Arial" pitchFamily="34" charset="0"/>
              </a:rPr>
              <a:t>П</a:t>
            </a:r>
            <a:r>
              <a:rPr lang="sr-Cyrl-RS" sz="2800" b="1" dirty="0">
                <a:latin typeface="Arial" pitchFamily="34" charset="0"/>
                <a:cs typeface="Arial" pitchFamily="34" charset="0"/>
              </a:rPr>
              <a:t>У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Ж</a:t>
            </a:r>
            <a:endParaRPr lang="bs-Cyrl-B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0EB28CC-5C33-49C9-A534-022E00539D8F}"/>
              </a:ext>
            </a:extLst>
          </p:cNvPr>
          <p:cNvSpPr/>
          <p:nvPr/>
        </p:nvSpPr>
        <p:spPr>
          <a:xfrm>
            <a:off x="611560" y="2930433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itchFamily="34" charset="0"/>
                <a:ea typeface="Calibri" pitchFamily="34" charset="0"/>
                <a:cs typeface="Arial" pitchFamily="34" charset="0"/>
              </a:rPr>
              <a:t>1.</a:t>
            </a:r>
            <a:r>
              <a:rPr lang="sr-Cyrl-BA" sz="2400" b="1" dirty="0">
                <a:latin typeface="Arial" pitchFamily="34" charset="0"/>
                <a:ea typeface="Calibri" pitchFamily="34" charset="0"/>
                <a:cs typeface="Arial" pitchFamily="34" charset="0"/>
              </a:rPr>
              <a:t> Задатак:</a:t>
            </a:r>
            <a:r>
              <a:rPr lang="en-US" sz="2400" b="1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Упиши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одговарајући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број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слогова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807F04F-7D57-4003-8467-FA418F782BB7}"/>
              </a:ext>
            </a:extLst>
          </p:cNvPr>
          <p:cNvSpPr/>
          <p:nvPr/>
        </p:nvSpPr>
        <p:spPr>
          <a:xfrm>
            <a:off x="1808318" y="3606726"/>
            <a:ext cx="981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грана</a:t>
            </a:r>
            <a:endParaRPr lang="de-DE" sz="24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95620E02-296A-4699-935C-7AEA97AAA6E9}"/>
              </a:ext>
            </a:extLst>
          </p:cNvPr>
          <p:cNvSpPr/>
          <p:nvPr/>
        </p:nvSpPr>
        <p:spPr>
          <a:xfrm>
            <a:off x="1808318" y="4283019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див</a:t>
            </a:r>
            <a:endParaRPr lang="de-DE" sz="24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ED77FF28-4130-4641-8A30-CD2EDFF779ED}"/>
              </a:ext>
            </a:extLst>
          </p:cNvPr>
          <p:cNvSpPr/>
          <p:nvPr/>
        </p:nvSpPr>
        <p:spPr>
          <a:xfrm>
            <a:off x="4932040" y="3981671"/>
            <a:ext cx="11707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џакови</a:t>
            </a:r>
            <a:endParaRPr lang="de-DE" sz="2400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9F459249-3F3A-4A84-BAAF-F1DB7072D5C2}"/>
              </a:ext>
            </a:extLst>
          </p:cNvPr>
          <p:cNvSpPr/>
          <p:nvPr/>
        </p:nvSpPr>
        <p:spPr>
          <a:xfrm>
            <a:off x="2789677" y="358689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2400" b="1" dirty="0"/>
              <a:t>2</a:t>
            </a:r>
            <a:endParaRPr lang="de-DE" sz="2400" b="1" dirty="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2E41A5A-6BCE-42E0-AAD2-060732295AFA}"/>
              </a:ext>
            </a:extLst>
          </p:cNvPr>
          <p:cNvSpPr/>
          <p:nvPr/>
        </p:nvSpPr>
        <p:spPr>
          <a:xfrm>
            <a:off x="2454212" y="428301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b="1" dirty="0"/>
              <a:t>1</a:t>
            </a:r>
            <a:endParaRPr lang="de-DE" sz="2400" dirty="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238B11E9-BA03-4712-AC80-EC9B4B722960}"/>
              </a:ext>
            </a:extLst>
          </p:cNvPr>
          <p:cNvSpPr/>
          <p:nvPr/>
        </p:nvSpPr>
        <p:spPr>
          <a:xfrm>
            <a:off x="6079250" y="398167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b="1" dirty="0"/>
              <a:t>3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07371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20F3848A-2ADB-46BB-8624-104E8310C3B1}"/>
              </a:ext>
            </a:extLst>
          </p:cNvPr>
          <p:cNvSpPr txBox="1"/>
          <p:nvPr/>
        </p:nvSpPr>
        <p:spPr>
          <a:xfrm>
            <a:off x="539552" y="555526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/>
              <a:t>2. Задатак:</a:t>
            </a:r>
            <a:r>
              <a:rPr lang="sr-Cyrl-BA" sz="2800" dirty="0"/>
              <a:t> 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Од слогова састави ријечи. </a:t>
            </a:r>
          </a:p>
          <a:p>
            <a:r>
              <a:rPr lang="sr-Cyrl-BA" sz="2800" b="1" dirty="0"/>
              <a:t> </a:t>
            </a:r>
            <a:endParaRPr lang="de-DE" sz="2800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8E8BBC2-A54A-4915-B09C-EA0B8CE56075}"/>
              </a:ext>
            </a:extLst>
          </p:cNvPr>
          <p:cNvSpPr txBox="1"/>
          <p:nvPr/>
        </p:nvSpPr>
        <p:spPr>
          <a:xfrm>
            <a:off x="1697125" y="1442131"/>
            <a:ext cx="1905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latin typeface="Arial" pitchFamily="34" charset="0"/>
                <a:cs typeface="Arial" pitchFamily="34" charset="0"/>
              </a:rPr>
              <a:t>ји - сит - ни</a:t>
            </a:r>
            <a:endParaRPr lang="de-DE" sz="2400" b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E3B3FE7-0BE8-4D93-8090-4D2D51DEA190}"/>
              </a:ext>
            </a:extLst>
          </p:cNvPr>
          <p:cNvSpPr txBox="1"/>
          <p:nvPr/>
        </p:nvSpPr>
        <p:spPr>
          <a:xfrm>
            <a:off x="1697125" y="2189491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latin typeface="Arial" pitchFamily="34" charset="0"/>
                <a:cs typeface="Arial" pitchFamily="34" charset="0"/>
              </a:rPr>
              <a:t>ри - ста - ји</a:t>
            </a:r>
            <a:endParaRPr lang="de-DE" sz="2400" b="1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C7005C7-C6EC-4752-8944-889923AC195F}"/>
              </a:ext>
            </a:extLst>
          </p:cNvPr>
          <p:cNvSpPr txBox="1"/>
          <p:nvPr/>
        </p:nvSpPr>
        <p:spPr>
          <a:xfrm>
            <a:off x="1486211" y="293685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latin typeface="Arial" pitchFamily="34" charset="0"/>
                <a:cs typeface="Arial" pitchFamily="34" charset="0"/>
              </a:rPr>
              <a:t>па - сни - ји - о</a:t>
            </a:r>
            <a:endParaRPr lang="de-DE" sz="2400" b="1" dirty="0"/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5AE9625B-45B8-46E9-A5A9-3F3C86ECF3B8}"/>
              </a:ext>
            </a:extLst>
          </p:cNvPr>
          <p:cNvCxnSpPr/>
          <p:nvPr/>
        </p:nvCxnSpPr>
        <p:spPr>
          <a:xfrm>
            <a:off x="4111539" y="1716360"/>
            <a:ext cx="72008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E6F39C48-F7B0-4844-B06E-45FB63A4EF82}"/>
              </a:ext>
            </a:extLst>
          </p:cNvPr>
          <p:cNvCxnSpPr/>
          <p:nvPr/>
        </p:nvCxnSpPr>
        <p:spPr>
          <a:xfrm>
            <a:off x="4111539" y="2463738"/>
            <a:ext cx="72008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64CF4A15-19AC-4ED3-99EB-B1AEAC3FA131}"/>
              </a:ext>
            </a:extLst>
          </p:cNvPr>
          <p:cNvCxnSpPr/>
          <p:nvPr/>
        </p:nvCxnSpPr>
        <p:spPr>
          <a:xfrm>
            <a:off x="4111539" y="3188699"/>
            <a:ext cx="72008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E6C65F09-617C-4D5E-B202-3DEB24E6F0DE}"/>
              </a:ext>
            </a:extLst>
          </p:cNvPr>
          <p:cNvSpPr txBox="1"/>
          <p:nvPr/>
        </p:nvSpPr>
        <p:spPr>
          <a:xfrm>
            <a:off x="5220072" y="1442131"/>
            <a:ext cx="1651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/>
              <a:t>сит-ни-ји</a:t>
            </a:r>
            <a:endParaRPr lang="de-DE" sz="2400" b="1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18578F0-E676-42C8-A057-8F9E7ADA6900}"/>
              </a:ext>
            </a:extLst>
          </p:cNvPr>
          <p:cNvSpPr txBox="1"/>
          <p:nvPr/>
        </p:nvSpPr>
        <p:spPr>
          <a:xfrm>
            <a:off x="5220071" y="2232906"/>
            <a:ext cx="1651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/>
              <a:t>ста-ри-ји</a:t>
            </a:r>
            <a:endParaRPr lang="de-DE" sz="2400" b="1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EE288A5-FBB6-41F5-9055-F376828244DC}"/>
              </a:ext>
            </a:extLst>
          </p:cNvPr>
          <p:cNvSpPr txBox="1"/>
          <p:nvPr/>
        </p:nvSpPr>
        <p:spPr>
          <a:xfrm>
            <a:off x="5220071" y="2956205"/>
            <a:ext cx="1939738" cy="461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/>
              <a:t>о-па-сни-ји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67628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18455"/>
            <a:ext cx="6840760" cy="548879"/>
          </a:xfrm>
        </p:spPr>
        <p:txBody>
          <a:bodyPr/>
          <a:lstStyle/>
          <a:p>
            <a:r>
              <a:rPr lang="sr-Cyrl-RS" sz="3200" b="1" dirty="0">
                <a:latin typeface="Arial" pitchFamily="34" charset="0"/>
                <a:cs typeface="Arial" pitchFamily="34" charset="0"/>
              </a:rPr>
              <a:t>Задаци за самосталан рад:</a:t>
            </a:r>
            <a:endParaRPr lang="bs-Cyrl-B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08043"/>
            <a:ext cx="7992888" cy="355193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sr-Cyrl-RS" sz="2400" b="1" dirty="0">
                <a:latin typeface="Arial" pitchFamily="34" charset="0"/>
                <a:cs typeface="Arial" pitchFamily="34" charset="0"/>
              </a:rPr>
              <a:t>1. </a:t>
            </a:r>
            <a:r>
              <a:rPr lang="sr-Cyrl-RS" sz="2400" dirty="0">
                <a:latin typeface="Arial" pitchFamily="34" charset="0"/>
                <a:cs typeface="Arial" pitchFamily="34" charset="0"/>
              </a:rPr>
              <a:t>Сљедеће ријечи растави на слогове: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r-Cyrl-RS" sz="2400" b="1" dirty="0">
                <a:latin typeface="Arial" pitchFamily="34" charset="0"/>
                <a:cs typeface="Arial" pitchFamily="34" charset="0"/>
              </a:rPr>
              <a:t>вјеверица</a:t>
            </a:r>
            <a:r>
              <a:rPr lang="sr-Cyrl-RS" sz="2400" dirty="0">
                <a:latin typeface="Arial" pitchFamily="34" charset="0"/>
                <a:cs typeface="Arial" pitchFamily="34" charset="0"/>
              </a:rPr>
              <a:t>,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књига</a:t>
            </a:r>
            <a:r>
              <a:rPr lang="sr-Cyrl-RS" sz="2400" dirty="0">
                <a:latin typeface="Arial" pitchFamily="34" charset="0"/>
                <a:cs typeface="Arial" pitchFamily="34" charset="0"/>
              </a:rPr>
              <a:t>,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балон</a:t>
            </a:r>
            <a:r>
              <a:rPr lang="sr-Cyrl-RS" sz="2400" dirty="0">
                <a:latin typeface="Arial" pitchFamily="34" charset="0"/>
                <a:cs typeface="Arial" pitchFamily="34" charset="0"/>
              </a:rPr>
              <a:t>,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кућа</a:t>
            </a:r>
            <a:r>
              <a:rPr lang="sr-Cyrl-R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sr-Cyrl-R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400" b="1" dirty="0">
                <a:latin typeface="Arial" pitchFamily="34" charset="0"/>
                <a:cs typeface="Arial" pitchFamily="34" charset="0"/>
              </a:rPr>
              <a:t>2.</a:t>
            </a:r>
            <a:r>
              <a:rPr lang="sr-Cyrl-RS" sz="2400" dirty="0">
                <a:latin typeface="Arial" pitchFamily="34" charset="0"/>
                <a:cs typeface="Arial" pitchFamily="34" charset="0"/>
              </a:rPr>
              <a:t> Од датих слова направи што више ријечи. Слова се могу понављати.</a:t>
            </a:r>
          </a:p>
          <a:p>
            <a:pPr marL="0" indent="0" algn="ctr">
              <a:buNone/>
            </a:pPr>
            <a:r>
              <a:rPr lang="sr-Cyrl-RS" sz="2400" b="1">
                <a:latin typeface="Arial" pitchFamily="34" charset="0"/>
                <a:cs typeface="Arial" pitchFamily="34" charset="0"/>
              </a:rPr>
              <a:t>М, А, С, Е, Н, И, Т, О</a:t>
            </a:r>
            <a:endParaRPr lang="sr-Cyrl-RS" sz="2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sr-Cyrl-R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Cyrl-R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Cyrl-RS" sz="2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Cyrl-R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000" dirty="0">
                <a:latin typeface="Arial" pitchFamily="34" charset="0"/>
                <a:cs typeface="Arial" pitchFamily="34" charset="0"/>
              </a:rPr>
              <a:t>       </a:t>
            </a:r>
          </a:p>
          <a:p>
            <a:pPr marL="0" indent="0">
              <a:buNone/>
            </a:pPr>
            <a:endParaRPr lang="bs-Cyrl-BA" dirty="0"/>
          </a:p>
        </p:txBody>
      </p:sp>
      <p:sp>
        <p:nvSpPr>
          <p:cNvPr id="5" name="Rounded Rectangle 4"/>
          <p:cNvSpPr/>
          <p:nvPr/>
        </p:nvSpPr>
        <p:spPr>
          <a:xfrm>
            <a:off x="1979712" y="4092302"/>
            <a:ext cx="1080120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Cyrl-B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236296" y="1851670"/>
            <a:ext cx="1080120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Cyrl-B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63888" y="4076583"/>
            <a:ext cx="1080120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Cyrl-B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169970" y="4035457"/>
            <a:ext cx="1080120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Cyrl-B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563888" y="3603409"/>
            <a:ext cx="1080120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Cyrl-B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148064" y="3587031"/>
            <a:ext cx="1080120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Cyrl-B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015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A089C2FA-E758-426F-9535-C4566B215B02}"/>
              </a:ext>
            </a:extLst>
          </p:cNvPr>
          <p:cNvSpPr/>
          <p:nvPr/>
        </p:nvSpPr>
        <p:spPr>
          <a:xfrm>
            <a:off x="323528" y="34712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r-Cyrl-RS" sz="2400" b="1" dirty="0">
                <a:latin typeface="Arial" pitchFamily="34" charset="0"/>
                <a:cs typeface="Arial" pitchFamily="34" charset="0"/>
              </a:rPr>
              <a:t>Задатак + </a:t>
            </a:r>
            <a:r>
              <a:rPr lang="sr-Cyrl-RS" sz="2400" dirty="0">
                <a:latin typeface="Arial" pitchFamily="34" charset="0"/>
                <a:cs typeface="Arial" pitchFamily="34" charset="0"/>
              </a:rPr>
              <a:t>Редни број замјени одговарајућим словом азбуке. Добијену реченицу препиши у свеску писаним словима.</a:t>
            </a:r>
          </a:p>
          <a:p>
            <a:pPr marL="0" indent="0">
              <a:buNone/>
            </a:pPr>
            <a:endParaRPr lang="sr-Cyrl-R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19.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10.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30.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10.</a:t>
            </a:r>
          </a:p>
          <a:p>
            <a:pPr marL="0" indent="0">
              <a:buNone/>
            </a:pPr>
            <a:r>
              <a:rPr lang="sr-Cyrl-RS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12.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18.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0">
              <a:buNone/>
            </a:pPr>
            <a:r>
              <a:rPr lang="sr-Cyrl-RS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30.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22.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18.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r>
              <a:rPr lang="sr-Cyrl-RS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4.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18.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3.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18.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20.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10.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30.</a:t>
            </a:r>
            <a:endParaRPr lang="sr-Cyrl-RS" sz="2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28.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10.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22.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11.</a:t>
            </a:r>
            <a:endParaRPr lang="sr-Cyrl-RS" sz="2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12.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18.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sr-Cyrl-RS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30.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22.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18.</a:t>
            </a:r>
          </a:p>
          <a:p>
            <a:pPr marL="0" indent="0">
              <a:buNone/>
            </a:pPr>
            <a:r>
              <a:rPr lang="sr-Cyrl-RS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11.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7.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sr-Cyrl-RS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16.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19.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10.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21.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16.</a:t>
            </a:r>
            <a:r>
              <a:rPr lang="sr-Cyrl-R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u="sng" dirty="0">
                <a:latin typeface="Arial" pitchFamily="34" charset="0"/>
                <a:cs typeface="Arial" pitchFamily="34" charset="0"/>
              </a:rPr>
              <a:t>18.</a:t>
            </a:r>
          </a:p>
          <a:p>
            <a:pPr marL="0" indent="0">
              <a:buNone/>
            </a:pPr>
            <a:endParaRPr lang="sr-Cyrl-RS" sz="2400" b="1" u="sn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862238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_books_design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School_books_design_template</Template>
  <TotalTime>0</TotalTime>
  <Words>285</Words>
  <Application>Microsoft Office PowerPoint</Application>
  <PresentationFormat>On-screen Show (16:9)</PresentationFormat>
  <Paragraphs>73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School_books_design_template</vt:lpstr>
      <vt:lpstr>Растављање ријечи на гласове и слогове</vt:lpstr>
      <vt:lpstr>Глас, слово и ријеч</vt:lpstr>
      <vt:lpstr>PowerPoint Presentation</vt:lpstr>
      <vt:lpstr>PowerPoint Presentation</vt:lpstr>
      <vt:lpstr>PowerPoint Presentation</vt:lpstr>
      <vt:lpstr>Задаци за самосталан рад: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zmaj22</dc:creator>
  <cp:lastModifiedBy>Mirjana Brkić</cp:lastModifiedBy>
  <cp:revision>49</cp:revision>
  <dcterms:created xsi:type="dcterms:W3CDTF">2020-04-21T11:30:15Z</dcterms:created>
  <dcterms:modified xsi:type="dcterms:W3CDTF">2021-04-28T08:01:52Z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TC011594401033</vt:lpwstr>
  </property>
</Properties>
</file>